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9"/>
  </p:handoutMasterIdLst>
  <p:sldIdLst>
    <p:sldId id="258" r:id="rId2"/>
    <p:sldId id="336" r:id="rId3"/>
    <p:sldId id="338" r:id="rId4"/>
    <p:sldId id="337" r:id="rId5"/>
    <p:sldId id="339" r:id="rId6"/>
    <p:sldId id="340" r:id="rId7"/>
    <p:sldId id="341" r:id="rId8"/>
    <p:sldId id="342" r:id="rId9"/>
    <p:sldId id="335" r:id="rId10"/>
    <p:sldId id="327" r:id="rId11"/>
    <p:sldId id="328" r:id="rId12"/>
    <p:sldId id="329" r:id="rId13"/>
    <p:sldId id="330" r:id="rId14"/>
    <p:sldId id="331" r:id="rId15"/>
    <p:sldId id="343" r:id="rId16"/>
    <p:sldId id="344" r:id="rId17"/>
    <p:sldId id="302" r:id="rId18"/>
  </p:sldIdLst>
  <p:sldSz cx="9144000" cy="6858000" type="screen4x3"/>
  <p:notesSz cx="6797675" cy="9928225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639" autoAdjust="0"/>
    <p:restoredTop sz="94660"/>
  </p:normalViewPr>
  <p:slideViewPr>
    <p:cSldViewPr>
      <p:cViewPr varScale="1">
        <p:scale>
          <a:sx n="74" d="100"/>
          <a:sy n="74" d="100"/>
        </p:scale>
        <p:origin x="193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F3CAAE-2E0E-449E-A3ED-49E2F46D9D70}" type="datetimeFigureOut">
              <a:rPr lang="hu-HU" smtClean="0"/>
              <a:t>2020.01.20.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1" y="9430091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50444" y="9430091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422E04-F010-4FDC-B2E7-948FCED5BB8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975878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42896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94082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890990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76355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70069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6469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0517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902899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046535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79269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154861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Cím, szöveg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74071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3631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609600" y="2133600"/>
            <a:ext cx="7772400" cy="114300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20000"/>
              </a:spcBef>
            </a:pPr>
            <a: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  <a:t>2020. évi</a:t>
            </a:r>
            <a:r>
              <a:rPr lang="hu-HU" altLang="hu-HU" sz="40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hu-HU" altLang="hu-HU" sz="40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  <a:t>SZEMÉLYI JÖVEDELEMADÓ TÖRVÉNY VÁLTOZÁSOK </a:t>
            </a:r>
            <a:b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hu-HU" sz="4000" b="1" dirty="0"/>
              <a:t>[2019. évi C. törvény]</a:t>
            </a:r>
            <a:br>
              <a:rPr lang="hu-HU" sz="4000" b="1" dirty="0"/>
            </a:br>
            <a: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hu-HU" altLang="hu-HU" sz="40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hu-HU" altLang="hu-HU" sz="40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hu-HU" altLang="hu-HU" sz="40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hu-HU" altLang="hu-HU" sz="40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hu-HU" altLang="hu-HU" sz="40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89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hu-HU" sz="2800" dirty="0" smtClean="0"/>
              <a:t>Magánszálláshely-szolgáltatás</a:t>
            </a:r>
            <a:endParaRPr lang="hu-HU" sz="2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5"/>
          </a:xfrm>
        </p:spPr>
        <p:txBody>
          <a:bodyPr/>
          <a:lstStyle/>
          <a:p>
            <a:pPr marL="0" indent="0" algn="just">
              <a:buNone/>
            </a:pPr>
            <a:r>
              <a:rPr lang="hu-HU" sz="2400" b="1" dirty="0" smtClean="0"/>
              <a:t>2019. július 28-ától </a:t>
            </a:r>
            <a:r>
              <a:rPr lang="hu-HU" sz="2400" dirty="0" smtClean="0"/>
              <a:t>módosult a szálláshely-szolgáltatási tevékenység folytatásának részletes feltételeiről és a szálláshely-üzemeltetési engedély kiadásának rendjéről szóló 239/2009</a:t>
            </a:r>
            <a:r>
              <a:rPr lang="hu-HU" sz="2400" dirty="0"/>
              <a:t>.(X.20</a:t>
            </a:r>
            <a:r>
              <a:rPr lang="hu-HU" sz="2400" dirty="0" smtClean="0"/>
              <a:t>.) Korm. rendelet. </a:t>
            </a:r>
            <a:r>
              <a:rPr lang="hu-HU" sz="2400" b="1" dirty="0" smtClean="0"/>
              <a:t>A módosítás bevezette a magánszálláshely fogalmát</a:t>
            </a:r>
            <a:r>
              <a:rPr lang="hu-HU" sz="2400" dirty="0" smtClean="0"/>
              <a:t>, megkülönbözteti azt az egyéb szálláshely fogalmától. </a:t>
            </a:r>
            <a:r>
              <a:rPr lang="hu-HU" sz="2400" b="1" dirty="0" smtClean="0"/>
              <a:t>Magánszálláshelyet magánszemély és egyéni vállalkozó szolgáltathat, míg egyéb szálláshelyet csak gazdasági társaság (nem természetes személy, ill. egyéni vállalkozó) üzemeltethet</a:t>
            </a:r>
            <a:r>
              <a:rPr lang="hu-HU" sz="2400" dirty="0"/>
              <a:t>.</a:t>
            </a:r>
          </a:p>
          <a:p>
            <a:pPr marL="0" indent="0" algn="just">
              <a:buNone/>
            </a:pPr>
            <a:r>
              <a:rPr lang="hu-HU" sz="2400" dirty="0" smtClean="0"/>
              <a:t>Az új fogalom átvezetésre került az Szja tv. kapcsolódó szabályaiban a jogszabályok összhangjának megteremtése érdekében </a:t>
            </a:r>
            <a:r>
              <a:rPr lang="hu-HU" sz="2400" b="1" dirty="0" smtClean="0"/>
              <a:t>[Szja tv. 3</a:t>
            </a:r>
            <a:r>
              <a:rPr lang="hu-HU" sz="2400" b="1" dirty="0"/>
              <a:t>.§17</a:t>
            </a:r>
            <a:r>
              <a:rPr lang="hu-HU" sz="2400" b="1" dirty="0" smtClean="0"/>
              <a:t>. pont,17-18.§, 57/A.§].</a:t>
            </a:r>
            <a:endParaRPr lang="hu-HU" sz="2400" b="1" dirty="0"/>
          </a:p>
          <a:p>
            <a:pPr marL="0" indent="0" algn="just">
              <a:buNone/>
            </a:pPr>
            <a:r>
              <a:rPr lang="hu-HU" sz="2400" b="1" dirty="0" smtClean="0"/>
              <a:t>2019. július 28-tól kell alkalmazni. [Szja. tv. 99.§]</a:t>
            </a:r>
            <a:endParaRPr lang="hu-HU" sz="2400" b="1" dirty="0"/>
          </a:p>
        </p:txBody>
      </p:sp>
    </p:spTree>
    <p:extLst>
      <p:ext uri="{BB962C8B-B14F-4D97-AF65-F5344CB8AC3E}">
        <p14:creationId xmlns:p14="http://schemas.microsoft.com/office/powerpoint/2010/main" val="1317532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800" dirty="0">
                <a:solidFill>
                  <a:srgbClr val="336600"/>
                </a:solidFill>
              </a:rPr>
              <a:t>Magánalapítvány által kötött tartós befektetési szerződés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857404"/>
          </a:xfrm>
        </p:spPr>
        <p:txBody>
          <a:bodyPr/>
          <a:lstStyle/>
          <a:p>
            <a:pPr marL="0" indent="0">
              <a:buNone/>
            </a:pPr>
            <a:endParaRPr lang="hu-HU" sz="2000" dirty="0"/>
          </a:p>
          <a:p>
            <a:pPr algn="just"/>
            <a:r>
              <a:rPr lang="hu-HU" sz="2000" b="1" dirty="0" smtClean="0"/>
              <a:t>Magánalapítványnak </a:t>
            </a:r>
            <a:r>
              <a:rPr lang="hu-HU" sz="2000" dirty="0" smtClean="0"/>
              <a:t>minősül az alapító, a csatlakozó vagy az alapító,a csatlakozó hozzátartozója, mint kedvezményezett érdekében a Ptk. rendelkezései szerint létrehozott alapítvány,valamint </a:t>
            </a:r>
            <a:r>
              <a:rPr lang="hu-HU" sz="2000" b="1" dirty="0" smtClean="0"/>
              <a:t>a nem közhasznú vagyonkezelő alapítvány</a:t>
            </a:r>
            <a:r>
              <a:rPr lang="hu-HU" sz="2000" dirty="0" smtClean="0"/>
              <a:t>,azzal a feltétellel, hogy kizárólag magánszemély alapító, csatlakozó által rendelkezésre bocsátott vagyonnal vagy kizárólag magánszemély általa vagyonkezelő alapítvány vagyonkezelésébe adott vagyonnal és ezek hozamaival gazdálkodik. [Szja tv.3.§ 62.pont]</a:t>
            </a:r>
            <a:endParaRPr lang="hu-HU" sz="2000" b="1" dirty="0">
              <a:solidFill>
                <a:srgbClr val="993300"/>
              </a:solidFill>
            </a:endParaRPr>
          </a:p>
          <a:p>
            <a:pPr marL="0" lvl="0" indent="0" algn="just">
              <a:buNone/>
            </a:pPr>
            <a:r>
              <a:rPr lang="hu-HU" sz="2000" b="1" dirty="0" smtClean="0">
                <a:solidFill>
                  <a:srgbClr val="993300"/>
                </a:solidFill>
              </a:rPr>
              <a:t>Tartós </a:t>
            </a:r>
            <a:r>
              <a:rPr lang="hu-HU" sz="2000" b="1" dirty="0">
                <a:solidFill>
                  <a:srgbClr val="993300"/>
                </a:solidFill>
              </a:rPr>
              <a:t>befektetési szerződést köthet</a:t>
            </a:r>
            <a:r>
              <a:rPr lang="hu-HU" sz="2000" dirty="0">
                <a:solidFill>
                  <a:srgbClr val="993300"/>
                </a:solidFill>
              </a:rPr>
              <a:t>:</a:t>
            </a:r>
          </a:p>
          <a:p>
            <a:pPr lvl="0" algn="just"/>
            <a:r>
              <a:rPr lang="hu-HU" sz="2000" dirty="0">
                <a:solidFill>
                  <a:srgbClr val="993300"/>
                </a:solidFill>
              </a:rPr>
              <a:t>A </a:t>
            </a:r>
            <a:r>
              <a:rPr lang="hu-HU" sz="2000" b="1" u="sng" dirty="0">
                <a:solidFill>
                  <a:srgbClr val="993300"/>
                </a:solidFill>
              </a:rPr>
              <a:t>magánalapítvány</a:t>
            </a:r>
            <a:r>
              <a:rPr lang="hu-HU" sz="2000" dirty="0">
                <a:solidFill>
                  <a:srgbClr val="993300"/>
                </a:solidFill>
              </a:rPr>
              <a:t> magánszemély, mint kedvezményezett javára történő vagyoni juttatás </a:t>
            </a:r>
            <a:r>
              <a:rPr lang="hu-HU" sz="2000" dirty="0" smtClean="0">
                <a:solidFill>
                  <a:srgbClr val="993300"/>
                </a:solidFill>
              </a:rPr>
              <a:t>céljából,</a:t>
            </a:r>
            <a:endParaRPr lang="hu-HU" sz="2000" dirty="0">
              <a:solidFill>
                <a:srgbClr val="993300"/>
              </a:solidFill>
            </a:endParaRPr>
          </a:p>
          <a:p>
            <a:pPr lvl="0" algn="just"/>
            <a:r>
              <a:rPr lang="hu-HU" sz="2000" dirty="0">
                <a:solidFill>
                  <a:srgbClr val="993300"/>
                </a:solidFill>
              </a:rPr>
              <a:t>a </a:t>
            </a:r>
            <a:r>
              <a:rPr lang="hu-HU" sz="2000" dirty="0" smtClean="0">
                <a:solidFill>
                  <a:srgbClr val="993300"/>
                </a:solidFill>
              </a:rPr>
              <a:t> </a:t>
            </a:r>
            <a:r>
              <a:rPr lang="hu-HU" sz="2000" b="1" u="sng" dirty="0" smtClean="0">
                <a:solidFill>
                  <a:srgbClr val="993300"/>
                </a:solidFill>
              </a:rPr>
              <a:t>bizalmi vagyonkezelő</a:t>
            </a:r>
            <a:r>
              <a:rPr lang="hu-HU" sz="2000" dirty="0" smtClean="0">
                <a:solidFill>
                  <a:srgbClr val="993300"/>
                </a:solidFill>
              </a:rPr>
              <a:t>–a </a:t>
            </a:r>
            <a:r>
              <a:rPr lang="hu-HU" sz="2000" dirty="0">
                <a:solidFill>
                  <a:srgbClr val="993300"/>
                </a:solidFill>
              </a:rPr>
              <a:t>magánszeméllyel, mint vagyonrendelővel a magánszemély, mint kedvezményezett javára megkötött–bizalmi vagyonkezelési szerződés teljesítése céljából.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52363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8585" y="-854"/>
            <a:ext cx="8229600" cy="1143000"/>
          </a:xfrm>
        </p:spPr>
        <p:txBody>
          <a:bodyPr/>
          <a:lstStyle/>
          <a:p>
            <a:r>
              <a:rPr lang="hu-HU" sz="2800" dirty="0" smtClean="0"/>
              <a:t>Magánalapítvány, bizalmi vagyonkezelő által kötött tartós befektetési szerződés</a:t>
            </a:r>
            <a:endParaRPr lang="hu-HU" sz="2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5"/>
          </a:xfrm>
        </p:spPr>
        <p:txBody>
          <a:bodyPr/>
          <a:lstStyle/>
          <a:p>
            <a:pPr algn="just"/>
            <a:r>
              <a:rPr lang="hu-HU" sz="2200" dirty="0" smtClean="0"/>
              <a:t>A szerződés alapján </a:t>
            </a:r>
            <a:r>
              <a:rPr lang="hu-HU" sz="2200" b="1" dirty="0" smtClean="0"/>
              <a:t>keletkező hozam adókötelezettségére a </a:t>
            </a:r>
            <a:r>
              <a:rPr lang="hu-HU" sz="2200" b="1" dirty="0" err="1" smtClean="0"/>
              <a:t>TBSZ-re</a:t>
            </a:r>
            <a:r>
              <a:rPr lang="hu-HU" sz="2200" b="1" dirty="0" smtClean="0"/>
              <a:t> vonatkozó szabályokat kell alkalmazni </a:t>
            </a:r>
            <a:r>
              <a:rPr lang="hu-HU" sz="2200" dirty="0" smtClean="0"/>
              <a:t>azzal, hogy a hozammal kapcsolatban keletkező adókötelezettséget az alapítványi vagyon illetve kezelt vagyon illetve terhére a szerződő alapítvány, vagyonkezelő teljesíti, a </a:t>
            </a:r>
            <a:r>
              <a:rPr lang="hu-HU" sz="2200" dirty="0" err="1" smtClean="0"/>
              <a:t>TBSZ-szel</a:t>
            </a:r>
            <a:r>
              <a:rPr lang="hu-HU" sz="2200" dirty="0" smtClean="0"/>
              <a:t> összefüggésben nyilatkozatot (rendelkezést), bevallási kötelezettséget az alapítvány,vagyonkezelő tesz, teljesít. [Szja tv.67/B. § (</a:t>
            </a:r>
            <a:r>
              <a:rPr lang="hu-HU" sz="2200" dirty="0"/>
              <a:t>14</a:t>
            </a:r>
            <a:r>
              <a:rPr lang="hu-HU" sz="2200" dirty="0" smtClean="0"/>
              <a:t>) bekezdés]</a:t>
            </a:r>
          </a:p>
          <a:p>
            <a:pPr marL="0" indent="0" algn="just">
              <a:buNone/>
            </a:pPr>
            <a:endParaRPr lang="hu-HU" sz="2200" dirty="0"/>
          </a:p>
          <a:p>
            <a:pPr algn="just"/>
            <a:r>
              <a:rPr lang="hu-HU" sz="2200" b="1" dirty="0" smtClean="0"/>
              <a:t>Nem kell jövedelemként figyelembe venni az osztalékból azt a részt, amelynek forrása tartós befektetési szerződésből származó hozam</a:t>
            </a:r>
            <a:r>
              <a:rPr lang="hu-HU" sz="2200" dirty="0" smtClean="0"/>
              <a:t>. A jövedelemként figyelembe nem veendő osztalékforrásáról a vagyonkezelő, illetve az alapítvány külön nyilvántartást vezet. [Szja tv. 66.§ (</a:t>
            </a:r>
            <a:r>
              <a:rPr lang="hu-HU" sz="2200" dirty="0"/>
              <a:t>5</a:t>
            </a:r>
            <a:r>
              <a:rPr lang="hu-HU" sz="2200" dirty="0" smtClean="0"/>
              <a:t>) </a:t>
            </a:r>
            <a:r>
              <a:rPr lang="hu-HU" sz="2200" dirty="0" err="1" smtClean="0"/>
              <a:t>bek</a:t>
            </a:r>
            <a:r>
              <a:rPr lang="hu-HU" sz="2200" dirty="0"/>
              <a:t>.]</a:t>
            </a:r>
          </a:p>
          <a:p>
            <a:endParaRPr lang="hu-HU" sz="2200" dirty="0"/>
          </a:p>
        </p:txBody>
      </p:sp>
    </p:spTree>
    <p:extLst>
      <p:ext uri="{BB962C8B-B14F-4D97-AF65-F5344CB8AC3E}">
        <p14:creationId xmlns:p14="http://schemas.microsoft.com/office/powerpoint/2010/main" val="332162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/>
              <a:t>Szociális hozzájárulási adóval kapcsolatos </a:t>
            </a:r>
            <a:r>
              <a:rPr lang="hu-HU" sz="3200" dirty="0" smtClean="0"/>
              <a:t>módosítás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sz="2400" b="1" dirty="0" smtClean="0"/>
              <a:t>A jövedelem megállapítása során költségként nem számolható el</a:t>
            </a:r>
            <a:r>
              <a:rPr lang="hu-HU" sz="2400" dirty="0"/>
              <a:t>:</a:t>
            </a:r>
          </a:p>
          <a:p>
            <a:pPr algn="just"/>
            <a:r>
              <a:rPr lang="hu-HU" sz="2400" b="1" dirty="0" smtClean="0"/>
              <a:t>A nemleges nyilatkozatot benyújtó mezőgazdasági kistermelő által saját maga után fizetendő szociális hozzájárulási adó</a:t>
            </a:r>
            <a:r>
              <a:rPr lang="hu-HU" sz="2400" dirty="0" smtClean="0"/>
              <a:t>, kivéve, ha a kistermelő a magasabb összegű társadalombiztosítási ellátások megszerzése érdekében vállalt magasabb összeg után fizeti meg a szociális hozzájárulási adót [Szja tv.3. számú melléklet V. fejezet 13.pont</a:t>
            </a:r>
            <a:r>
              <a:rPr lang="hu-HU" sz="2400" dirty="0"/>
              <a:t>]</a:t>
            </a:r>
          </a:p>
          <a:p>
            <a:pPr marL="0" indent="0" algn="just">
              <a:buNone/>
            </a:pPr>
            <a:r>
              <a:rPr lang="hu-HU" sz="2400" dirty="0" smtClean="0"/>
              <a:t>A 2019. január 1-től megszerzett adókötelezettségre kell alkalmazni. [Szja. tv. 99.§ (2) bekezdés]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1609615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/>
              <a:t>Energiaipari dolgozók adómentes juttatása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11560" y="1391815"/>
            <a:ext cx="8229600" cy="4708526"/>
          </a:xfrm>
        </p:spPr>
        <p:txBody>
          <a:bodyPr/>
          <a:lstStyle/>
          <a:p>
            <a:pPr marL="0" indent="0" algn="just">
              <a:buNone/>
            </a:pPr>
            <a:r>
              <a:rPr lang="hu-HU" sz="2000" b="1" dirty="0" smtClean="0"/>
              <a:t>2019. december 31.napját követően is adómentesnek minősül</a:t>
            </a:r>
            <a:r>
              <a:rPr lang="hu-HU" sz="2000" b="1" dirty="0"/>
              <a:t>:</a:t>
            </a:r>
            <a:endParaRPr lang="hu-HU" sz="2000" dirty="0"/>
          </a:p>
          <a:p>
            <a:pPr algn="just"/>
            <a:r>
              <a:rPr lang="hu-HU" sz="2000" dirty="0" smtClean="0"/>
              <a:t>az erdőgazdálkodásban dolgozó, valamint az onnan nyugdíjba ment magánszemély évi öt tonnát meg nem haladó </a:t>
            </a:r>
            <a:r>
              <a:rPr lang="hu-HU" sz="2000" b="1" dirty="0" smtClean="0"/>
              <a:t>tűzifa juttatása</a:t>
            </a:r>
            <a:r>
              <a:rPr lang="hu-HU" sz="2000" dirty="0"/>
              <a:t>,</a:t>
            </a:r>
          </a:p>
          <a:p>
            <a:pPr algn="just"/>
            <a:r>
              <a:rPr lang="hu-HU" sz="2000" dirty="0" smtClean="0"/>
              <a:t>a bányászatban dolgozó,valamint az onnan nyugdíjba ment, magánszemély évi öt tonnát meg nem haladó </a:t>
            </a:r>
            <a:r>
              <a:rPr lang="hu-HU" sz="2000" b="1" dirty="0" smtClean="0"/>
              <a:t>szénjárandósága</a:t>
            </a:r>
            <a:r>
              <a:rPr lang="hu-HU" sz="2000" dirty="0"/>
              <a:t>,</a:t>
            </a:r>
          </a:p>
          <a:p>
            <a:pPr algn="just"/>
            <a:r>
              <a:rPr lang="hu-HU" sz="2000" dirty="0" smtClean="0"/>
              <a:t>a villamosenergia-iparban dolgozók számára jogszabály alapján nyújtott </a:t>
            </a:r>
            <a:r>
              <a:rPr lang="hu-HU" sz="2000" b="1" dirty="0" smtClean="0"/>
              <a:t>villamos energia árkedvezmény</a:t>
            </a:r>
            <a:r>
              <a:rPr lang="hu-HU" sz="2000" dirty="0"/>
              <a:t>.</a:t>
            </a:r>
          </a:p>
          <a:p>
            <a:pPr marL="0" indent="0" algn="just">
              <a:buNone/>
            </a:pPr>
            <a:r>
              <a:rPr lang="hu-HU" sz="2000" dirty="0" smtClean="0"/>
              <a:t>E juttatások 2009. december 31-ig voltak adómentesek, azonban átmeneti rendelkezés alapján a 2009. december 31-ig az adómentes juttatásra jogosultságot szerző magánszemély továbbra is adómentesen vehette ezeket igénybe 2019. december 31-ig</a:t>
            </a:r>
            <a:r>
              <a:rPr lang="hu-HU" sz="2000" dirty="0"/>
              <a:t>.</a:t>
            </a:r>
          </a:p>
          <a:p>
            <a:pPr marL="0" indent="0" algn="just">
              <a:buNone/>
            </a:pPr>
            <a:r>
              <a:rPr lang="hu-HU" sz="2000" b="1" dirty="0" smtClean="0"/>
              <a:t>Az átmeneti rendelkezés a juttatás adómentességét továbbra is biztosítja,ha a jogosultság megszerzése 2009. december 31-ig megtörtént</a:t>
            </a:r>
            <a:r>
              <a:rPr lang="hu-HU" sz="2000" dirty="0"/>
              <a:t>.[</a:t>
            </a:r>
            <a:r>
              <a:rPr lang="hu-HU" sz="2000" dirty="0" smtClean="0"/>
              <a:t>Szja tv.99</a:t>
            </a:r>
            <a:r>
              <a:rPr lang="hu-HU" sz="2000" dirty="0"/>
              <a:t>.§]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556413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 smtClean="0"/>
              <a:t>Szakképzős tanulók adómentes juttatásai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hu-HU" sz="2400" dirty="0" smtClean="0"/>
              <a:t>Adómentes a Szakképzési törvény alapján meghatározott mértékben kifizetett </a:t>
            </a:r>
            <a:r>
              <a:rPr lang="hu-HU" sz="2400" b="1" dirty="0" smtClean="0"/>
              <a:t>ösztöndíj, </a:t>
            </a:r>
            <a:r>
              <a:rPr lang="hu-HU" sz="2400" dirty="0" smtClean="0"/>
              <a:t>az </a:t>
            </a:r>
            <a:r>
              <a:rPr lang="hu-HU" sz="2400" b="1" dirty="0" smtClean="0"/>
              <a:t>első szakma megszerzéséhez kapcsolódóan nyújtott egyszeri pályakezdési juttatás </a:t>
            </a:r>
            <a:r>
              <a:rPr lang="hu-HU" sz="2400" dirty="0" smtClean="0"/>
              <a:t>és a </a:t>
            </a:r>
            <a:r>
              <a:rPr lang="hu-HU" sz="2400" b="1" dirty="0" err="1" smtClean="0"/>
              <a:t>rászorultsági</a:t>
            </a:r>
            <a:r>
              <a:rPr lang="hu-HU" sz="2400" b="1" dirty="0" smtClean="0"/>
              <a:t> helyzetre és a jó tanulmányi eredményre tekintettel pályázat útján nyújtott támogatás</a:t>
            </a:r>
            <a:r>
              <a:rPr lang="hu-HU" sz="2400" dirty="0" smtClean="0"/>
              <a:t>, továbbá a </a:t>
            </a:r>
            <a:r>
              <a:rPr lang="hu-HU" sz="2400" b="1" dirty="0" smtClean="0"/>
              <a:t>szakképzési munkaszerződés </a:t>
            </a:r>
            <a:r>
              <a:rPr lang="hu-HU" sz="2400" dirty="0" smtClean="0"/>
              <a:t>alapján a duális képző helyen folytatott szakirányú oktatásban résztvevő magánszemélynek a szakképzésről szóló törvény alapján meghatározott mértékben </a:t>
            </a:r>
            <a:r>
              <a:rPr lang="hu-HU" sz="2400" b="1" dirty="0" smtClean="0"/>
              <a:t>kifizetett munkabér </a:t>
            </a:r>
            <a:r>
              <a:rPr lang="hu-HU" sz="2400" dirty="0" smtClean="0"/>
              <a:t>és a </a:t>
            </a:r>
            <a:r>
              <a:rPr lang="hu-HU" sz="2400" b="1" dirty="0" smtClean="0"/>
              <a:t>minimálbért meg nem haladó mértékű más pénzbeli és nem pénzbeli juttatás, valamint a</a:t>
            </a:r>
            <a:r>
              <a:rPr lang="hu-HU" sz="2400" dirty="0" smtClean="0"/>
              <a:t> </a:t>
            </a:r>
            <a:r>
              <a:rPr lang="hu-HU" sz="2400" b="1" dirty="0" smtClean="0"/>
              <a:t>Klebelsberg Képzési Ösztöndíj</a:t>
            </a:r>
            <a:r>
              <a:rPr lang="hu-HU" sz="2400" dirty="0"/>
              <a:t>.[</a:t>
            </a:r>
            <a:r>
              <a:rPr lang="hu-HU" sz="2400" dirty="0" smtClean="0"/>
              <a:t>Szja tv.1.melléklet 4.11,4.12</a:t>
            </a:r>
            <a:r>
              <a:rPr lang="hu-HU" sz="2400" dirty="0"/>
              <a:t>.]</a:t>
            </a:r>
          </a:p>
          <a:p>
            <a:r>
              <a:rPr lang="hu-HU" sz="2400" dirty="0" smtClean="0"/>
              <a:t>Hatályos: 2020. január 1.-től</a:t>
            </a:r>
            <a:endParaRPr lang="hu-HU" sz="2400" dirty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896048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 smtClean="0"/>
              <a:t>Vadkár-elhárítási célú vadászaton nyújtott juttatás adómentessége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sz="2400" dirty="0" smtClean="0"/>
          </a:p>
          <a:p>
            <a:pPr marL="0" indent="0" algn="just">
              <a:buNone/>
            </a:pPr>
            <a:r>
              <a:rPr lang="hu-HU" sz="2400" dirty="0" smtClean="0"/>
              <a:t>Adómentes a vadászati törvényben előírt, a kár megelőzését szolgáló vadászaton a vadászatra jogosult által vadászati joga gyakorlása keretében a vadászaton résztvevő vadásznak </a:t>
            </a:r>
            <a:r>
              <a:rPr lang="hu-HU" sz="2400" b="1" dirty="0" smtClean="0"/>
              <a:t>ingyenesen vagy kedvezményesen nyújtott szolgáltatás, átadott termék</a:t>
            </a:r>
            <a:r>
              <a:rPr lang="hu-HU" sz="2400" dirty="0" smtClean="0"/>
              <a:t>. [Szja tv.1. számú melléklet 6.3</a:t>
            </a:r>
            <a:r>
              <a:rPr lang="hu-HU" sz="2400" dirty="0"/>
              <a:t>.]</a:t>
            </a:r>
          </a:p>
          <a:p>
            <a:pPr algn="just"/>
            <a:r>
              <a:rPr lang="hu-HU" sz="2400" dirty="0" smtClean="0"/>
              <a:t>A szabály a hatályba lépést megelőzően keletkezett adókötelezettségre is alkalmazható [Szja tv. 99.§].</a:t>
            </a:r>
            <a:endParaRPr lang="hu-HU" sz="2400" dirty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63232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Adóelőleg-nyilatkozat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hu-HU" sz="2400" dirty="0" smtClean="0"/>
              <a:t>2020. január1-től </a:t>
            </a:r>
            <a:r>
              <a:rPr lang="hu-HU" sz="2400" b="1" dirty="0" smtClean="0"/>
              <a:t>online adóelőleg  nyilatkozatot </a:t>
            </a:r>
            <a:r>
              <a:rPr lang="hu-HU" sz="2400" dirty="0" smtClean="0"/>
              <a:t>tehetnek az </a:t>
            </a:r>
          </a:p>
          <a:p>
            <a:pPr marL="0" indent="0" algn="just">
              <a:buNone/>
            </a:pPr>
            <a:r>
              <a:rPr lang="hu-HU" sz="2400" dirty="0"/>
              <a:t>ü</a:t>
            </a:r>
            <a:r>
              <a:rPr lang="hu-HU" sz="2400" dirty="0" smtClean="0"/>
              <a:t>gyfélkapuval  rendelkező magánszemélyek.</a:t>
            </a:r>
            <a:endParaRPr lang="hu-HU" sz="2400" dirty="0"/>
          </a:p>
          <a:p>
            <a:pPr algn="just"/>
            <a:r>
              <a:rPr lang="hu-HU" sz="2400" dirty="0" smtClean="0"/>
              <a:t>Külön </a:t>
            </a:r>
            <a:r>
              <a:rPr lang="hu-HU" sz="2400" dirty="0"/>
              <a:t>erre a célra létrehozott felületen érhető el</a:t>
            </a:r>
            <a:r>
              <a:rPr lang="hu-HU" sz="2400" dirty="0" smtClean="0"/>
              <a:t>. [ONYA]</a:t>
            </a:r>
            <a:endParaRPr lang="hu-HU" sz="2400" dirty="0"/>
          </a:p>
          <a:p>
            <a:pPr algn="just"/>
            <a:r>
              <a:rPr lang="hu-HU" sz="2400" dirty="0" smtClean="0"/>
              <a:t>A </a:t>
            </a:r>
            <a:r>
              <a:rPr lang="hu-HU" sz="2400" dirty="0"/>
              <a:t>kitöltött nyilatkozatot a NAV továbbítja az abban megjelölt kifizető részére.</a:t>
            </a:r>
          </a:p>
          <a:p>
            <a:pPr algn="just"/>
            <a:r>
              <a:rPr lang="hu-HU" sz="2400" dirty="0" smtClean="0"/>
              <a:t>Ha </a:t>
            </a:r>
            <a:r>
              <a:rPr lang="hu-HU" sz="2400" dirty="0"/>
              <a:t>a magánszemély írásban és elektronikus felületen is tett nyilatkozatot, a kifizetőnek az írásban átadott nyilatkozatot kell figyelembe vennie.</a:t>
            </a:r>
          </a:p>
          <a:p>
            <a:pPr algn="just"/>
            <a:r>
              <a:rPr lang="hu-HU" sz="2400" dirty="0" smtClean="0"/>
              <a:t>Az </a:t>
            </a:r>
            <a:r>
              <a:rPr lang="hu-HU" sz="2400" dirty="0"/>
              <a:t>eddigi nyilatkozattételi formák is megmaradnak.</a:t>
            </a:r>
          </a:p>
          <a:p>
            <a:pPr marL="0" lvl="0" indent="0" algn="just">
              <a:buNone/>
            </a:pPr>
            <a:r>
              <a:rPr lang="hu-HU" sz="2400" dirty="0">
                <a:solidFill>
                  <a:srgbClr val="993300"/>
                </a:solidFill>
              </a:rPr>
              <a:t>[</a:t>
            </a:r>
            <a:r>
              <a:rPr lang="hu-HU" sz="2400" dirty="0" smtClean="0">
                <a:solidFill>
                  <a:srgbClr val="993300"/>
                </a:solidFill>
              </a:rPr>
              <a:t>Szja tv. 48.§ (1) bekezdés]</a:t>
            </a:r>
            <a:endParaRPr lang="hu-HU" sz="2400" dirty="0">
              <a:solidFill>
                <a:srgbClr val="993300"/>
              </a:solidFill>
            </a:endParaRP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345265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 smtClean="0"/>
              <a:t>A négy vagy több gyermeket nevelő anyák kedvezménye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hu-HU" sz="2400" b="1" dirty="0" smtClean="0"/>
              <a:t>Kedvezményre jogosultak köre:</a:t>
            </a:r>
          </a:p>
          <a:p>
            <a:pPr marL="0" indent="0" algn="just">
              <a:buNone/>
            </a:pPr>
            <a:r>
              <a:rPr lang="hu-HU" sz="2400" dirty="0"/>
              <a:t>N</a:t>
            </a:r>
            <a:r>
              <a:rPr lang="hu-HU" sz="2400" dirty="0" smtClean="0"/>
              <a:t>égy vagy több gyermeket nevelő </a:t>
            </a:r>
            <a:r>
              <a:rPr lang="hu-HU" sz="2400" dirty="0"/>
              <a:t>anyának minősül</a:t>
            </a:r>
          </a:p>
          <a:p>
            <a:pPr marL="0" indent="0" algn="just">
              <a:buNone/>
            </a:pPr>
            <a:r>
              <a:rPr lang="hu-HU" sz="2400" dirty="0" smtClean="0"/>
              <a:t> </a:t>
            </a:r>
            <a:r>
              <a:rPr lang="hu-HU" sz="2400" b="1" dirty="0" smtClean="0"/>
              <a:t>az a nő, aki vér szerinti vagy örökbefogadó</a:t>
            </a:r>
            <a:r>
              <a:rPr lang="hu-HU" sz="2400" dirty="0" smtClean="0"/>
              <a:t> szülőként az általa nevelt gyermekre tekintettel</a:t>
            </a:r>
          </a:p>
          <a:p>
            <a:pPr marL="457200" indent="-457200" algn="just">
              <a:buFont typeface="+mj-lt"/>
              <a:buAutoNum type="alphaLcParenR"/>
            </a:pPr>
            <a:r>
              <a:rPr lang="hu-HU" sz="2400" b="1" dirty="0" smtClean="0"/>
              <a:t>családi pótlékra jogosult, vagy</a:t>
            </a:r>
          </a:p>
          <a:p>
            <a:pPr marL="457200" indent="-457200" algn="just">
              <a:buFont typeface="+mj-lt"/>
              <a:buAutoNum type="alphaLcParenR"/>
            </a:pPr>
            <a:r>
              <a:rPr lang="hu-HU" sz="2400" b="1" dirty="0"/>
              <a:t>c</a:t>
            </a:r>
            <a:r>
              <a:rPr lang="hu-HU" sz="2400" b="1" dirty="0" smtClean="0"/>
              <a:t>saládi pótlékre nem jogosult, de jogosultsága legalább 12 éven keresztül fennállt</a:t>
            </a:r>
          </a:p>
          <a:p>
            <a:pPr marL="0" indent="0" algn="just">
              <a:buNone/>
            </a:pPr>
            <a:r>
              <a:rPr lang="hu-HU" sz="2400" dirty="0"/>
              <a:t>é</a:t>
            </a:r>
            <a:r>
              <a:rPr lang="hu-HU" sz="2400" dirty="0" smtClean="0"/>
              <a:t>s az őt családi pótlékra jogosító gyermekek száma a </a:t>
            </a:r>
            <a:r>
              <a:rPr lang="hu-HU" sz="2400" b="1" dirty="0" smtClean="0"/>
              <a:t>4 főt eléri</a:t>
            </a:r>
            <a:r>
              <a:rPr lang="hu-HU" sz="2400" dirty="0" smtClean="0"/>
              <a:t>.</a:t>
            </a:r>
          </a:p>
          <a:p>
            <a:pPr marL="0" indent="0" algn="just">
              <a:buNone/>
            </a:pPr>
            <a:r>
              <a:rPr lang="hu-HU" sz="2400" b="1" dirty="0" smtClean="0"/>
              <a:t>A 12 évnek mind a négy gyermek tekintetében teljesülnie kell</a:t>
            </a:r>
            <a:r>
              <a:rPr lang="hu-HU" sz="2400" dirty="0" smtClean="0"/>
              <a:t>, kivéve, ha a gyermek elhalálozott.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34941762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>
                <a:solidFill>
                  <a:srgbClr val="336600"/>
                </a:solidFill>
              </a:rPr>
              <a:t>A négy vagy több gyermeket nevelő anyák kedvezménye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sz="2400" b="1" dirty="0" smtClean="0"/>
              <a:t>A jogosultság időtartama</a:t>
            </a:r>
          </a:p>
          <a:p>
            <a:pPr marL="0" indent="0" algn="just">
              <a:buNone/>
            </a:pPr>
            <a:r>
              <a:rPr lang="hu-HU" sz="2400" dirty="0" smtClean="0"/>
              <a:t>A kedvezményre való jogosultság annak a hónapnak az első napján nyílik meg, amely </a:t>
            </a:r>
            <a:r>
              <a:rPr lang="hu-HU" sz="2400" b="1" dirty="0" smtClean="0"/>
              <a:t>hónap bármely napján a magánszemély négy vagy több gyermeket nevelő anyának</a:t>
            </a:r>
            <a:r>
              <a:rPr lang="hu-HU" sz="2400" dirty="0" smtClean="0"/>
              <a:t> minősül.</a:t>
            </a:r>
          </a:p>
          <a:p>
            <a:pPr marL="0" indent="0" algn="just">
              <a:buNone/>
            </a:pPr>
            <a:endParaRPr lang="hu-HU" sz="2400" dirty="0"/>
          </a:p>
          <a:p>
            <a:pPr marL="0" indent="0" algn="just">
              <a:buNone/>
            </a:pPr>
            <a:r>
              <a:rPr lang="hu-HU" sz="2400" dirty="0" smtClean="0"/>
              <a:t>A kedvezményre való jogosultság annak a hónapnak az utolsó napján szűnik meg, amikor a jogosult már nem tekinthető négy gyermekes anyának, azaz a gyermekek száma négy alá csökken.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1830342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>
                <a:solidFill>
                  <a:srgbClr val="336600"/>
                </a:solidFill>
              </a:rPr>
              <a:t>A négy vagy több gyermeket nevelő anyák kedvezménye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17639"/>
            <a:ext cx="8229600" cy="4708526"/>
          </a:xfrm>
        </p:spPr>
        <p:txBody>
          <a:bodyPr/>
          <a:lstStyle/>
          <a:p>
            <a:r>
              <a:rPr lang="hu-HU" sz="2400" b="1" dirty="0" smtClean="0"/>
              <a:t>A kedvezmény alapja:</a:t>
            </a:r>
          </a:p>
          <a:p>
            <a:pPr algn="just">
              <a:buFontTx/>
              <a:buChar char="-"/>
            </a:pPr>
            <a:r>
              <a:rPr lang="hu-HU" sz="2400" dirty="0"/>
              <a:t>a</a:t>
            </a:r>
            <a:r>
              <a:rPr lang="hu-HU" sz="2400" dirty="0" smtClean="0"/>
              <a:t>z Szja. tv. 3.21. pontja szerinti </a:t>
            </a:r>
            <a:r>
              <a:rPr lang="hu-HU" sz="2400" b="1" dirty="0" smtClean="0"/>
              <a:t>bérnek minősülő jövedelem,</a:t>
            </a:r>
          </a:p>
          <a:p>
            <a:pPr algn="just">
              <a:buFontTx/>
              <a:buChar char="-"/>
            </a:pPr>
            <a:r>
              <a:rPr lang="hu-HU" sz="2400" dirty="0" smtClean="0"/>
              <a:t>a </a:t>
            </a:r>
            <a:r>
              <a:rPr lang="hu-HU" sz="2400" b="1" dirty="0" smtClean="0"/>
              <a:t>más, nem önálló tevékenységből származó jövedelmek </a:t>
            </a:r>
            <a:r>
              <a:rPr lang="hu-HU" sz="2400" dirty="0" smtClean="0"/>
              <a:t>összege, ide nem értve a munkaviszony megszüntetésére tekintettel kapott végkielégítés törvényben előírt mértéket meghaladó összegét,</a:t>
            </a:r>
          </a:p>
          <a:p>
            <a:pPr algn="just">
              <a:buFontTx/>
              <a:buChar char="-"/>
            </a:pPr>
            <a:r>
              <a:rPr lang="hu-HU" sz="2400" dirty="0"/>
              <a:t>e</a:t>
            </a:r>
            <a:r>
              <a:rPr lang="hu-HU" sz="2400" dirty="0" smtClean="0"/>
              <a:t>gyéni vállalkozó </a:t>
            </a:r>
            <a:r>
              <a:rPr lang="hu-HU" sz="2400" b="1" dirty="0" smtClean="0"/>
              <a:t>vállalkozói </a:t>
            </a:r>
            <a:r>
              <a:rPr lang="hu-HU" sz="2400" b="1" dirty="0" err="1" smtClean="0"/>
              <a:t>kivétje</a:t>
            </a:r>
            <a:r>
              <a:rPr lang="hu-HU" sz="2400" dirty="0" smtClean="0"/>
              <a:t>, vagy az </a:t>
            </a:r>
            <a:r>
              <a:rPr lang="hu-HU" sz="2400" b="1" dirty="0" smtClean="0"/>
              <a:t>átalányban megállapított jövedelme,</a:t>
            </a:r>
          </a:p>
          <a:p>
            <a:pPr algn="just">
              <a:buFontTx/>
              <a:buChar char="-"/>
            </a:pPr>
            <a:r>
              <a:rPr lang="hu-HU" sz="2400" dirty="0"/>
              <a:t>a</a:t>
            </a:r>
            <a:r>
              <a:rPr lang="hu-HU" sz="2400" dirty="0" smtClean="0"/>
              <a:t> mezőgazdasági </a:t>
            </a:r>
            <a:r>
              <a:rPr lang="hu-HU" sz="2400" b="1" dirty="0" smtClean="0"/>
              <a:t>őstermelői jövedelem</a:t>
            </a:r>
            <a:r>
              <a:rPr lang="hu-HU" sz="2400" dirty="0" smtClean="0"/>
              <a:t>,</a:t>
            </a:r>
          </a:p>
          <a:p>
            <a:pPr algn="just">
              <a:buFontTx/>
              <a:buChar char="-"/>
            </a:pPr>
            <a:r>
              <a:rPr lang="hu-HU" sz="2400" dirty="0"/>
              <a:t>h</a:t>
            </a:r>
            <a:r>
              <a:rPr lang="hu-HU" sz="2400" dirty="0" smtClean="0"/>
              <a:t>elyi önkormányzati képviselő, európai parlamenti képviselő, választott könyvvizsgáló e </a:t>
            </a:r>
            <a:r>
              <a:rPr lang="hu-HU" sz="2400" b="1" dirty="0" smtClean="0"/>
              <a:t>tevékenységéből</a:t>
            </a:r>
            <a:r>
              <a:rPr lang="hu-HU" sz="2400" dirty="0" smtClean="0"/>
              <a:t> származó jövedelme.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6696163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>
                <a:solidFill>
                  <a:srgbClr val="336600"/>
                </a:solidFill>
              </a:rPr>
              <a:t>A négy vagy több gyermeket nevelő anyák kedvezménye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sz="2400" dirty="0" smtClean="0"/>
              <a:t>A kedvezmény alapja:</a:t>
            </a:r>
          </a:p>
          <a:p>
            <a:pPr algn="just">
              <a:buFontTx/>
              <a:buChar char="-"/>
            </a:pPr>
            <a:r>
              <a:rPr lang="hu-HU" sz="2400" dirty="0" smtClean="0"/>
              <a:t>A magánszemély által nem egyéni vállalkozóiként kötött , </a:t>
            </a:r>
            <a:r>
              <a:rPr lang="hu-HU" sz="2400" b="1" dirty="0" smtClean="0"/>
              <a:t>díjazás ellenében történő munkavégzésre irányuló más szerződés (például megbízási, felhasználási szerződés) alapján </a:t>
            </a:r>
            <a:r>
              <a:rPr lang="hu-HU" sz="2400" dirty="0" smtClean="0"/>
              <a:t>folytatott tevékenységből származó jövedelem.</a:t>
            </a:r>
          </a:p>
          <a:p>
            <a:pPr marL="0" indent="0">
              <a:buNone/>
            </a:pPr>
            <a:endParaRPr lang="hu-HU" sz="2400" dirty="0"/>
          </a:p>
          <a:p>
            <a:pPr marL="0" indent="0" algn="ctr">
              <a:buNone/>
            </a:pPr>
            <a:r>
              <a:rPr lang="hu-HU" sz="2400" b="1" dirty="0" smtClean="0"/>
              <a:t>A kedvezmény első alkalommal  a 2019. december 31-ét követően megszerzett bevétel adókötelezettségére alkalmazható.</a:t>
            </a:r>
            <a:endParaRPr lang="hu-HU" sz="2400" b="1" dirty="0"/>
          </a:p>
        </p:txBody>
      </p:sp>
    </p:spTree>
    <p:extLst>
      <p:ext uri="{BB962C8B-B14F-4D97-AF65-F5344CB8AC3E}">
        <p14:creationId xmlns:p14="http://schemas.microsoft.com/office/powerpoint/2010/main" val="5924603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800" dirty="0" smtClean="0"/>
              <a:t>A kedvezmény érvényesítésére vonatkozó szabályok</a:t>
            </a:r>
            <a:endParaRPr lang="hu-HU" sz="2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9"/>
          </a:xfrm>
        </p:spPr>
        <p:txBody>
          <a:bodyPr/>
          <a:lstStyle/>
          <a:p>
            <a:pPr algn="just"/>
            <a:r>
              <a:rPr lang="hu-HU" sz="2400" dirty="0" smtClean="0"/>
              <a:t>A kedvezmény </a:t>
            </a:r>
            <a:r>
              <a:rPr lang="hu-HU" sz="2400" b="1" dirty="0" smtClean="0"/>
              <a:t>évközben adóelőleg-nyilatkozattal</a:t>
            </a:r>
            <a:r>
              <a:rPr lang="hu-HU" sz="2400" dirty="0" smtClean="0"/>
              <a:t>, év végén pedig az adóévi </a:t>
            </a:r>
            <a:r>
              <a:rPr lang="hu-HU" sz="2400" b="1" dirty="0" smtClean="0"/>
              <a:t>személyi jövedelemadó bevallásban </a:t>
            </a:r>
            <a:r>
              <a:rPr lang="hu-HU" sz="2400" dirty="0" smtClean="0"/>
              <a:t>érvényesíthető.</a:t>
            </a:r>
          </a:p>
          <a:p>
            <a:pPr algn="just"/>
            <a:r>
              <a:rPr lang="hu-HU" sz="2400" dirty="0" smtClean="0"/>
              <a:t>Adóelőleg-nyilatkozat kifizető, munkáltató részére adható. A nyilatkozaton szerepelni kell a kifizető, munkáltató nevének, adószámának, a magánszemély nevének, adóazonosító jelének, és a kedvezményre jogosító gyermekek nevének és adóazonosító jelének. ( Az szja bevallásban szintén fel kell tüntetni.)</a:t>
            </a:r>
          </a:p>
          <a:p>
            <a:pPr algn="just"/>
            <a:r>
              <a:rPr lang="hu-HU" sz="2400" dirty="0" smtClean="0"/>
              <a:t>A kedvezmény munkaviszonyból származó jövedelem esetén a </a:t>
            </a:r>
            <a:r>
              <a:rPr lang="hu-HU" sz="2400" u="sng" dirty="0" smtClean="0"/>
              <a:t>2019. december 31-i időszakra elszámolt, a 2019. évre vonatkozó, de 2020. január 10-ét követően kifizetett, vagy 2019. évet megelőző évre vonatkozó de 2019. december 31-ét követően kifizetett jövedelemre érvényesíthető.</a:t>
            </a:r>
          </a:p>
          <a:p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11042998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/>
          <a:lstStyle/>
          <a:p>
            <a:pPr algn="l"/>
            <a:r>
              <a:rPr lang="hu-HU" sz="2800" dirty="0" smtClean="0"/>
              <a:t>Példa 1.</a:t>
            </a:r>
            <a:endParaRPr lang="hu-HU" sz="2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9"/>
          </a:xfrm>
        </p:spPr>
        <p:txBody>
          <a:bodyPr/>
          <a:lstStyle/>
          <a:p>
            <a:pPr marL="0" indent="0">
              <a:buNone/>
            </a:pPr>
            <a:r>
              <a:rPr lang="hu-HU" sz="2400" dirty="0" smtClean="0"/>
              <a:t>Havi bér:                     </a:t>
            </a:r>
            <a:r>
              <a:rPr lang="hu-HU" sz="2400" b="1" dirty="0" smtClean="0"/>
              <a:t>300.000Ft</a:t>
            </a:r>
          </a:p>
          <a:p>
            <a:pPr marL="0" indent="0">
              <a:buNone/>
            </a:pPr>
            <a:r>
              <a:rPr lang="hu-HU" sz="2400" dirty="0" smtClean="0"/>
              <a:t>Szja (15%):                   </a:t>
            </a:r>
            <a:r>
              <a:rPr lang="hu-HU" sz="2400" dirty="0" smtClean="0">
                <a:solidFill>
                  <a:srgbClr val="FF0000"/>
                </a:solidFill>
              </a:rPr>
              <a:t>45.000</a:t>
            </a:r>
            <a:r>
              <a:rPr lang="hu-HU" sz="2400" dirty="0" smtClean="0"/>
              <a:t>Ft</a:t>
            </a:r>
          </a:p>
          <a:p>
            <a:pPr marL="0" indent="0">
              <a:buNone/>
            </a:pPr>
            <a:r>
              <a:rPr lang="hu-HU" sz="2400" dirty="0" smtClean="0"/>
              <a:t>Eb+Nyugdíj (17%):      </a:t>
            </a:r>
            <a:r>
              <a:rPr lang="hu-HU" sz="2400" dirty="0" smtClean="0">
                <a:solidFill>
                  <a:srgbClr val="0070C0"/>
                </a:solidFill>
              </a:rPr>
              <a:t>51.000</a:t>
            </a:r>
            <a:r>
              <a:rPr lang="hu-HU" sz="2400" dirty="0" smtClean="0"/>
              <a:t>Ft</a:t>
            </a:r>
          </a:p>
          <a:p>
            <a:pPr marL="0" indent="0">
              <a:buNone/>
            </a:pPr>
            <a:r>
              <a:rPr lang="hu-HU" sz="2400" dirty="0" err="1" smtClean="0"/>
              <a:t>Munkaer.jár</a:t>
            </a:r>
            <a:r>
              <a:rPr lang="hu-HU" sz="2400" dirty="0" smtClean="0"/>
              <a:t>. (1,5%):      4.500Ft</a:t>
            </a:r>
          </a:p>
          <a:p>
            <a:pPr marL="0" indent="0">
              <a:buNone/>
            </a:pPr>
            <a:r>
              <a:rPr lang="hu-HU" sz="2400" dirty="0" smtClean="0"/>
              <a:t>NÉTAK: 4 gyermekből 2 felnőtt, 2 után családi pótlékra jogosult.</a:t>
            </a:r>
          </a:p>
          <a:p>
            <a:pPr marL="0" indent="0">
              <a:buNone/>
            </a:pPr>
            <a:r>
              <a:rPr lang="hu-HU" sz="2400" dirty="0"/>
              <a:t>Családi kedvezmény keret: 266.660 </a:t>
            </a:r>
            <a:r>
              <a:rPr lang="hu-HU" sz="2400" dirty="0" smtClean="0"/>
              <a:t>Ft (2x133.330)</a:t>
            </a:r>
          </a:p>
          <a:p>
            <a:pPr marL="0" indent="0">
              <a:buNone/>
            </a:pPr>
            <a:r>
              <a:rPr lang="hu-HU" sz="2400" dirty="0" smtClean="0"/>
              <a:t>Családi járulékkedvezmény keret: 40.000Ft (266.660x15%)</a:t>
            </a:r>
          </a:p>
          <a:p>
            <a:pPr marL="0" indent="0">
              <a:buNone/>
            </a:pPr>
            <a:r>
              <a:rPr lang="hu-HU" sz="2400" dirty="0" smtClean="0"/>
              <a:t>Adóalap-kedvezmények: NÉTAK: </a:t>
            </a:r>
            <a:r>
              <a:rPr lang="hu-HU" sz="2400" dirty="0" smtClean="0">
                <a:solidFill>
                  <a:srgbClr val="FF0000"/>
                </a:solidFill>
              </a:rPr>
              <a:t>45.000</a:t>
            </a:r>
            <a:r>
              <a:rPr lang="hu-HU" sz="2400" dirty="0" smtClean="0"/>
              <a:t>Ft (szja)</a:t>
            </a:r>
          </a:p>
          <a:p>
            <a:pPr marL="0" indent="0">
              <a:buNone/>
            </a:pPr>
            <a:r>
              <a:rPr lang="hu-HU" sz="2400" dirty="0"/>
              <a:t> </a:t>
            </a:r>
            <a:r>
              <a:rPr lang="hu-HU" sz="2400" dirty="0" smtClean="0"/>
              <a:t>                                       Családi járulékkedv.: </a:t>
            </a:r>
            <a:r>
              <a:rPr lang="hu-HU" sz="2400" dirty="0" smtClean="0">
                <a:solidFill>
                  <a:srgbClr val="0070C0"/>
                </a:solidFill>
              </a:rPr>
              <a:t>40.000</a:t>
            </a:r>
            <a:r>
              <a:rPr lang="hu-HU" sz="2400" dirty="0" smtClean="0"/>
              <a:t>Ft</a:t>
            </a:r>
          </a:p>
          <a:p>
            <a:pPr marL="0" indent="0">
              <a:buNone/>
            </a:pPr>
            <a:r>
              <a:rPr lang="hu-HU" sz="2400" dirty="0"/>
              <a:t> </a:t>
            </a:r>
            <a:r>
              <a:rPr lang="hu-HU" sz="2400" dirty="0" smtClean="0"/>
              <a:t>                                                   </a:t>
            </a:r>
            <a:r>
              <a:rPr lang="hu-HU" sz="2400" dirty="0" smtClean="0">
                <a:solidFill>
                  <a:schemeClr val="tx2"/>
                </a:solidFill>
              </a:rPr>
              <a:t>Összes kedv:85.000</a:t>
            </a:r>
            <a:r>
              <a:rPr lang="hu-HU" sz="2400" dirty="0" smtClean="0"/>
              <a:t>Ft</a:t>
            </a:r>
          </a:p>
          <a:p>
            <a:pPr marL="0" indent="0">
              <a:buNone/>
            </a:pPr>
            <a:r>
              <a:rPr lang="hu-HU" sz="2400" dirty="0" smtClean="0"/>
              <a:t>Havi bér kedvezménnyel: 300.000Ft</a:t>
            </a:r>
          </a:p>
          <a:p>
            <a:pPr marL="0" indent="0">
              <a:buNone/>
            </a:pPr>
            <a:r>
              <a:rPr lang="hu-HU" sz="2400" dirty="0" smtClean="0"/>
              <a:t>Levonások:                     -   11.000Ft  (</a:t>
            </a:r>
            <a:r>
              <a:rPr lang="hu-HU" sz="2400" dirty="0" smtClean="0">
                <a:solidFill>
                  <a:srgbClr val="0070C0"/>
                </a:solidFill>
              </a:rPr>
              <a:t>51.000-40.000</a:t>
            </a:r>
            <a:r>
              <a:rPr lang="hu-HU" sz="2400" dirty="0" smtClean="0"/>
              <a:t>)</a:t>
            </a:r>
          </a:p>
          <a:p>
            <a:pPr marL="0" indent="0">
              <a:buNone/>
            </a:pPr>
            <a:r>
              <a:rPr lang="hu-HU" sz="2400" dirty="0"/>
              <a:t> </a:t>
            </a:r>
            <a:r>
              <a:rPr lang="hu-HU" sz="2400" dirty="0" smtClean="0"/>
              <a:t>                                      -      4.500Ft</a:t>
            </a:r>
          </a:p>
          <a:p>
            <a:pPr marL="0" indent="0">
              <a:buNone/>
            </a:pPr>
            <a:r>
              <a:rPr lang="hu-HU" sz="2400" dirty="0" smtClean="0"/>
              <a:t>Nettó bér</a:t>
            </a:r>
            <a:r>
              <a:rPr lang="hu-HU" sz="2400" b="1" dirty="0" smtClean="0"/>
              <a:t>:                           284.500Ft</a:t>
            </a:r>
          </a:p>
          <a:p>
            <a:pPr marL="0" indent="0">
              <a:buNone/>
            </a:pPr>
            <a:endParaRPr lang="hu-HU" sz="2400" dirty="0"/>
          </a:p>
          <a:p>
            <a:pPr marL="0" indent="0">
              <a:buNone/>
            </a:pP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17444009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/>
          <a:lstStyle/>
          <a:p>
            <a:pPr algn="l"/>
            <a:r>
              <a:rPr lang="hu-HU" sz="2400" dirty="0" smtClean="0"/>
              <a:t>Példa 2: </a:t>
            </a:r>
            <a:r>
              <a:rPr lang="hu-HU" sz="2400" dirty="0"/>
              <a:t>Családi kedvezmény keret: 266.660 Ft (2x133.330)</a:t>
            </a:r>
            <a:br>
              <a:rPr lang="hu-HU" sz="2400" dirty="0"/>
            </a:br>
            <a:endParaRPr lang="hu-HU" sz="24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7"/>
          </a:xfrm>
        </p:spPr>
        <p:txBody>
          <a:bodyPr/>
          <a:lstStyle/>
          <a:p>
            <a:pPr marL="0" indent="0">
              <a:buNone/>
            </a:pPr>
            <a:r>
              <a:rPr lang="hu-HU" sz="2400" dirty="0" smtClean="0"/>
              <a:t>Havi bér:                     300.000Ft      </a:t>
            </a:r>
            <a:r>
              <a:rPr lang="hu-HU" sz="2400" b="1" dirty="0" smtClean="0"/>
              <a:t>Bérbeadás:  250.000Ft</a:t>
            </a:r>
          </a:p>
          <a:p>
            <a:pPr marL="0" indent="0">
              <a:buNone/>
            </a:pPr>
            <a:r>
              <a:rPr lang="hu-HU" sz="2400" dirty="0" smtClean="0"/>
              <a:t>Szja (15%):                   </a:t>
            </a:r>
            <a:r>
              <a:rPr lang="hu-HU" sz="2400" dirty="0" smtClean="0">
                <a:solidFill>
                  <a:srgbClr val="FF0000"/>
                </a:solidFill>
              </a:rPr>
              <a:t>45.000</a:t>
            </a:r>
            <a:r>
              <a:rPr lang="hu-HU" sz="2400" dirty="0" smtClean="0"/>
              <a:t>Ft                  Szja:    </a:t>
            </a:r>
            <a:r>
              <a:rPr lang="hu-HU" sz="2400" dirty="0" smtClean="0">
                <a:solidFill>
                  <a:srgbClr val="FF0000"/>
                </a:solidFill>
              </a:rPr>
              <a:t>37.500</a:t>
            </a:r>
            <a:r>
              <a:rPr lang="hu-HU" sz="2400" dirty="0" smtClean="0"/>
              <a:t>Ft</a:t>
            </a:r>
          </a:p>
          <a:p>
            <a:pPr marL="0" indent="0">
              <a:buNone/>
            </a:pPr>
            <a:r>
              <a:rPr lang="hu-HU" sz="2400" dirty="0" smtClean="0"/>
              <a:t>Eb+Nyugdíj (17%):      </a:t>
            </a:r>
            <a:r>
              <a:rPr lang="hu-HU" sz="2400" dirty="0" smtClean="0">
                <a:solidFill>
                  <a:srgbClr val="0070C0"/>
                </a:solidFill>
              </a:rPr>
              <a:t>51.000</a:t>
            </a:r>
            <a:r>
              <a:rPr lang="hu-HU" sz="2400" dirty="0" smtClean="0"/>
              <a:t>Ft</a:t>
            </a:r>
          </a:p>
          <a:p>
            <a:pPr marL="0" indent="0">
              <a:buNone/>
            </a:pPr>
            <a:r>
              <a:rPr lang="hu-HU" sz="2400" dirty="0" err="1" smtClean="0"/>
              <a:t>Munkaer.jár</a:t>
            </a:r>
            <a:r>
              <a:rPr lang="hu-HU" sz="2400" dirty="0" smtClean="0"/>
              <a:t>. (1,5%):      4.500Ft</a:t>
            </a:r>
          </a:p>
          <a:p>
            <a:pPr marL="0" indent="0">
              <a:buNone/>
            </a:pPr>
            <a:r>
              <a:rPr lang="hu-HU" sz="2400" dirty="0" smtClean="0"/>
              <a:t>Családi járulékkedvezmény keret: </a:t>
            </a:r>
            <a:r>
              <a:rPr lang="hu-HU" sz="2400" dirty="0" smtClean="0">
                <a:solidFill>
                  <a:srgbClr val="0070C0"/>
                </a:solidFill>
              </a:rPr>
              <a:t>2.500</a:t>
            </a:r>
            <a:r>
              <a:rPr lang="hu-HU" sz="2400" dirty="0" smtClean="0"/>
              <a:t>Ft [(266.660-</a:t>
            </a:r>
            <a:r>
              <a:rPr lang="hu-HU" sz="2400" b="1" dirty="0" smtClean="0"/>
              <a:t>250.000</a:t>
            </a:r>
            <a:r>
              <a:rPr lang="hu-HU" sz="2400" dirty="0" smtClean="0"/>
              <a:t>)x15%]</a:t>
            </a:r>
          </a:p>
          <a:p>
            <a:pPr marL="0" indent="0">
              <a:buNone/>
            </a:pPr>
            <a:r>
              <a:rPr lang="hu-HU" sz="2400" dirty="0" smtClean="0"/>
              <a:t>Adóalap-kedvezmények:    </a:t>
            </a:r>
            <a:r>
              <a:rPr lang="hu-HU" sz="2400" dirty="0" err="1" smtClean="0"/>
              <a:t>NÉTAK-bér</a:t>
            </a:r>
            <a:r>
              <a:rPr lang="hu-HU" sz="2400" dirty="0" smtClean="0"/>
              <a:t>: </a:t>
            </a:r>
            <a:r>
              <a:rPr lang="hu-HU" sz="2400" dirty="0" smtClean="0">
                <a:solidFill>
                  <a:srgbClr val="FF0000"/>
                </a:solidFill>
              </a:rPr>
              <a:t>45.000</a:t>
            </a:r>
            <a:r>
              <a:rPr lang="hu-HU" sz="2400" dirty="0" smtClean="0"/>
              <a:t>Ft (szja)</a:t>
            </a:r>
          </a:p>
          <a:p>
            <a:pPr marL="0" indent="0">
              <a:buNone/>
            </a:pPr>
            <a:r>
              <a:rPr lang="hu-HU" sz="2400" dirty="0"/>
              <a:t> </a:t>
            </a:r>
            <a:r>
              <a:rPr lang="hu-HU" sz="2400" dirty="0" smtClean="0"/>
              <a:t>                      bérbeadás  családi (szja) kedv.:  </a:t>
            </a:r>
            <a:r>
              <a:rPr lang="hu-HU" sz="2400" dirty="0" smtClean="0">
                <a:solidFill>
                  <a:srgbClr val="FF0000"/>
                </a:solidFill>
              </a:rPr>
              <a:t>37.500</a:t>
            </a:r>
            <a:r>
              <a:rPr lang="hu-HU" sz="2400" dirty="0" smtClean="0"/>
              <a:t>Ft     </a:t>
            </a:r>
          </a:p>
          <a:p>
            <a:pPr marL="0" indent="0">
              <a:buNone/>
            </a:pPr>
            <a:r>
              <a:rPr lang="hu-HU" sz="2400" dirty="0"/>
              <a:t> </a:t>
            </a:r>
            <a:r>
              <a:rPr lang="hu-HU" sz="2400" dirty="0" smtClean="0"/>
              <a:t>                               Családi járulékkedv.:   </a:t>
            </a:r>
            <a:r>
              <a:rPr lang="hu-HU" sz="2400" dirty="0" smtClean="0">
                <a:solidFill>
                  <a:srgbClr val="0070C0"/>
                </a:solidFill>
              </a:rPr>
              <a:t>2.500</a:t>
            </a:r>
            <a:r>
              <a:rPr lang="hu-HU" sz="2400" dirty="0" smtClean="0"/>
              <a:t>Ft</a:t>
            </a:r>
          </a:p>
          <a:p>
            <a:pPr marL="0" indent="0">
              <a:buNone/>
            </a:pPr>
            <a:r>
              <a:rPr lang="hu-HU" sz="2400" dirty="0" smtClean="0"/>
              <a:t>                                              </a:t>
            </a:r>
            <a:r>
              <a:rPr lang="hu-HU" sz="2400" dirty="0" smtClean="0">
                <a:solidFill>
                  <a:schemeClr val="tx2"/>
                </a:solidFill>
              </a:rPr>
              <a:t>Összes kedv.:85.000</a:t>
            </a:r>
            <a:r>
              <a:rPr lang="hu-HU" sz="2400" dirty="0" smtClean="0"/>
              <a:t>Ft</a:t>
            </a:r>
          </a:p>
          <a:p>
            <a:pPr marL="0" indent="0">
              <a:buNone/>
            </a:pPr>
            <a:r>
              <a:rPr lang="hu-HU" sz="2400" dirty="0" smtClean="0"/>
              <a:t>Havi bér kedvezménnyel: 300.000Ft</a:t>
            </a:r>
          </a:p>
          <a:p>
            <a:pPr marL="0" indent="0">
              <a:buNone/>
            </a:pPr>
            <a:r>
              <a:rPr lang="hu-HU" sz="2400" dirty="0" smtClean="0"/>
              <a:t>Levonások:                     -   48.500Ft  (</a:t>
            </a:r>
            <a:r>
              <a:rPr lang="hu-HU" sz="2400" dirty="0" smtClean="0">
                <a:solidFill>
                  <a:srgbClr val="0070C0"/>
                </a:solidFill>
              </a:rPr>
              <a:t>51.000-2.500</a:t>
            </a:r>
            <a:r>
              <a:rPr lang="hu-HU" sz="2400" dirty="0" smtClean="0"/>
              <a:t>)</a:t>
            </a:r>
          </a:p>
          <a:p>
            <a:pPr marL="0" indent="0">
              <a:buNone/>
            </a:pPr>
            <a:r>
              <a:rPr lang="hu-HU" sz="2400" dirty="0"/>
              <a:t> </a:t>
            </a:r>
            <a:r>
              <a:rPr lang="hu-HU" sz="2400" dirty="0" smtClean="0"/>
              <a:t>                                      -      4.500Ft</a:t>
            </a:r>
          </a:p>
          <a:p>
            <a:pPr marL="0" indent="0">
              <a:buNone/>
            </a:pPr>
            <a:r>
              <a:rPr lang="hu-HU" sz="2400" dirty="0" smtClean="0"/>
              <a:t>Nettó bér</a:t>
            </a:r>
            <a:r>
              <a:rPr lang="hu-HU" sz="2400" b="1" dirty="0" smtClean="0"/>
              <a:t>:                           247.000Ft</a:t>
            </a:r>
          </a:p>
          <a:p>
            <a:pPr marL="0" indent="0">
              <a:buNone/>
            </a:pPr>
            <a:endParaRPr lang="hu-HU" sz="2400" dirty="0"/>
          </a:p>
          <a:p>
            <a:pPr marL="0" indent="0">
              <a:buNone/>
            </a:pP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36679918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Téglalap 3"/>
          <p:cNvSpPr/>
          <p:nvPr/>
        </p:nvSpPr>
        <p:spPr>
          <a:xfrm>
            <a:off x="1209541" y="3244334"/>
            <a:ext cx="672491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5400" b="1" i="1" dirty="0"/>
              <a:t>Köszönöm a figyelmet!</a:t>
            </a:r>
          </a:p>
        </p:txBody>
      </p:sp>
    </p:spTree>
    <p:extLst>
      <p:ext uri="{BB962C8B-B14F-4D97-AF65-F5344CB8AC3E}">
        <p14:creationId xmlns:p14="http://schemas.microsoft.com/office/powerpoint/2010/main" val="945852047"/>
      </p:ext>
    </p:extLst>
  </p:cSld>
  <p:clrMapOvr>
    <a:masterClrMapping/>
  </p:clrMapOvr>
</p:sld>
</file>

<file path=ppt/theme/theme1.xml><?xml version="1.0" encoding="utf-8"?>
<a:theme xmlns:a="http://schemas.openxmlformats.org/drawingml/2006/main" name="1_Alapértelmezett terv">
  <a:themeElements>
    <a:clrScheme name="">
      <a:dk1>
        <a:srgbClr val="993300"/>
      </a:dk1>
      <a:lt1>
        <a:srgbClr val="FFFFFF"/>
      </a:lt1>
      <a:dk2>
        <a:srgbClr val="336600"/>
      </a:dk2>
      <a:lt2>
        <a:srgbClr val="808080"/>
      </a:lt2>
      <a:accent1>
        <a:srgbClr val="FFFF99"/>
      </a:accent1>
      <a:accent2>
        <a:srgbClr val="3333CC"/>
      </a:accent2>
      <a:accent3>
        <a:srgbClr val="FFFFFF"/>
      </a:accent3>
      <a:accent4>
        <a:srgbClr val="822A00"/>
      </a:accent4>
      <a:accent5>
        <a:srgbClr val="FFFFCA"/>
      </a:accent5>
      <a:accent6>
        <a:srgbClr val="2D2DB9"/>
      </a:accent6>
      <a:hlink>
        <a:srgbClr val="CCCCFF"/>
      </a:hlink>
      <a:folHlink>
        <a:srgbClr val="B2B2B2"/>
      </a:folHlink>
    </a:clrScheme>
    <a:fontScheme name="Alapértelmezett terv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2333</TotalTime>
  <Words>1339</Words>
  <Application>Microsoft Office PowerPoint</Application>
  <PresentationFormat>Diavetítés a képernyőre (4:3 oldalarány)</PresentationFormat>
  <Paragraphs>100</Paragraphs>
  <Slides>17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17</vt:i4>
      </vt:variant>
    </vt:vector>
  </HeadingPairs>
  <TitlesOfParts>
    <vt:vector size="20" baseType="lpstr">
      <vt:lpstr>Calibri</vt:lpstr>
      <vt:lpstr>Times New Roman</vt:lpstr>
      <vt:lpstr>1_Alapértelmezett terv</vt:lpstr>
      <vt:lpstr> 2020. évi SZEMÉLYI JÖVEDELEMADÓ TÖRVÉNY VÁLTOZÁSOK  [2019. évi C. törvény]    </vt:lpstr>
      <vt:lpstr>Magánszálláshely-szolgáltatás</vt:lpstr>
      <vt:lpstr>Magánalapítvány által kötött tartós befektetési szerződés</vt:lpstr>
      <vt:lpstr>Magánalapítvány, bizalmi vagyonkezelő által kötött tartós befektetési szerződés</vt:lpstr>
      <vt:lpstr>Szociális hozzájárulási adóval kapcsolatos módosítás</vt:lpstr>
      <vt:lpstr>Energiaipari dolgozók adómentes juttatása</vt:lpstr>
      <vt:lpstr>Szakképzős tanulók adómentes juttatásai</vt:lpstr>
      <vt:lpstr>Vadkár-elhárítási célú vadászaton nyújtott juttatás adómentessége</vt:lpstr>
      <vt:lpstr>Adóelőleg-nyilatkozat</vt:lpstr>
      <vt:lpstr>A négy vagy több gyermeket nevelő anyák kedvezménye</vt:lpstr>
      <vt:lpstr>A négy vagy több gyermeket nevelő anyák kedvezménye</vt:lpstr>
      <vt:lpstr>A négy vagy több gyermeket nevelő anyák kedvezménye</vt:lpstr>
      <vt:lpstr>A négy vagy több gyermeket nevelő anyák kedvezménye</vt:lpstr>
      <vt:lpstr>A kedvezmény érvényesítésére vonatkozó szabályok</vt:lpstr>
      <vt:lpstr>Példa 1.</vt:lpstr>
      <vt:lpstr>Példa 2: Családi kedvezmény keret: 266.660 Ft (2x133.330) </vt:lpstr>
      <vt:lpstr>PowerPoint bemutató</vt:lpstr>
    </vt:vector>
  </TitlesOfParts>
  <Company>Nemzeti Adó- és Vámhivatal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SZEMÉLYI JÖVEDELEMADÓ 2016</dc:title>
  <dc:creator>Toldi Szilvia</dc:creator>
  <cp:lastModifiedBy>Honosi Krisztina</cp:lastModifiedBy>
  <cp:revision>388</cp:revision>
  <cp:lastPrinted>2018-12-03T14:47:57Z</cp:lastPrinted>
  <dcterms:created xsi:type="dcterms:W3CDTF">2015-12-04T07:41:28Z</dcterms:created>
  <dcterms:modified xsi:type="dcterms:W3CDTF">2020-01-20T09:37:53Z</dcterms:modified>
</cp:coreProperties>
</file>