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3"/>
  </p:handoutMasterIdLst>
  <p:sldIdLst>
    <p:sldId id="258" r:id="rId2"/>
    <p:sldId id="296" r:id="rId3"/>
    <p:sldId id="332" r:id="rId4"/>
    <p:sldId id="316" r:id="rId5"/>
    <p:sldId id="317" r:id="rId6"/>
    <p:sldId id="333" r:id="rId7"/>
    <p:sldId id="334" r:id="rId8"/>
    <p:sldId id="295" r:id="rId9"/>
    <p:sldId id="292" r:id="rId10"/>
    <p:sldId id="325" r:id="rId11"/>
    <p:sldId id="320" r:id="rId12"/>
    <p:sldId id="299" r:id="rId13"/>
    <p:sldId id="318" r:id="rId14"/>
    <p:sldId id="298" r:id="rId15"/>
    <p:sldId id="300" r:id="rId16"/>
    <p:sldId id="303" r:id="rId17"/>
    <p:sldId id="326" r:id="rId18"/>
    <p:sldId id="336" r:id="rId19"/>
    <p:sldId id="338" r:id="rId20"/>
    <p:sldId id="337" r:id="rId21"/>
    <p:sldId id="339" r:id="rId22"/>
    <p:sldId id="340" r:id="rId23"/>
    <p:sldId id="341" r:id="rId24"/>
    <p:sldId id="342" r:id="rId25"/>
    <p:sldId id="335" r:id="rId26"/>
    <p:sldId id="327" r:id="rId27"/>
    <p:sldId id="328" r:id="rId28"/>
    <p:sldId id="329" r:id="rId29"/>
    <p:sldId id="330" r:id="rId30"/>
    <p:sldId id="331" r:id="rId31"/>
    <p:sldId id="302" r:id="rId32"/>
  </p:sldIdLst>
  <p:sldSz cx="9144000" cy="6858000" type="screen4x3"/>
  <p:notesSz cx="6797675" cy="9928225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39" autoAdjust="0"/>
    <p:restoredTop sz="94660"/>
  </p:normalViewPr>
  <p:slideViewPr>
    <p:cSldViewPr>
      <p:cViewPr varScale="1">
        <p:scale>
          <a:sx n="74" d="100"/>
          <a:sy n="74" d="100"/>
        </p:scale>
        <p:origin x="18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3CAAE-2E0E-449E-A3ED-49E2F46D9D70}" type="datetimeFigureOut">
              <a:rPr lang="hu-HU" smtClean="0"/>
              <a:t>2020.01.20.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22E04-F010-4FDC-B2E7-948FCED5BB8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7587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289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9408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890990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635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0069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6469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517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902899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04653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926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5486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4071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631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09600" y="2133600"/>
            <a:ext cx="77724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ct val="20000"/>
              </a:spcBef>
            </a:pP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2019. évközi</a:t>
            </a: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>SZEMÉLYI JÖVEDELEMADÓ TÖRVÉNY VÁLTOZÁSOK </a:t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hu-HU" altLang="hu-HU" sz="40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hu-HU" altLang="hu-H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89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8"/>
          </a:xfrm>
        </p:spPr>
        <p:txBody>
          <a:bodyPr/>
          <a:lstStyle/>
          <a:p>
            <a:pPr marL="0" indent="0" algn="ctr">
              <a:buNone/>
            </a:pPr>
            <a:r>
              <a:rPr lang="hu-HU" b="1" dirty="0" smtClean="0"/>
              <a:t>2019</a:t>
            </a:r>
            <a:r>
              <a:rPr lang="hu-HU" b="1" dirty="0"/>
              <a:t>. </a:t>
            </a:r>
            <a:r>
              <a:rPr lang="hu-HU" b="1" dirty="0" smtClean="0"/>
              <a:t>AUGUSZTUS 23-ÁTÓL HATÁLYBA LÉPŐ VÁLTOZÁSOK</a:t>
            </a:r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1725101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336600"/>
                </a:solidFill>
              </a:rPr>
              <a:t>Magánalapítványra vonatkozó szabályok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sz="2400" dirty="0" smtClean="0"/>
              <a:t>A polgári jogi szabályok szerint az </a:t>
            </a:r>
            <a:r>
              <a:rPr lang="hu-HU" sz="2400" b="1" dirty="0" smtClean="0"/>
              <a:t>alapítvány </a:t>
            </a:r>
            <a:r>
              <a:rPr lang="hu-HU" sz="2400" dirty="0" smtClean="0"/>
              <a:t>az alapító okiratban meghatározott tartós cél folyamatos megvalósítására létrehozott jogi személy, amely </a:t>
            </a:r>
            <a:r>
              <a:rPr lang="hu-HU" sz="2400" b="1" dirty="0" smtClean="0"/>
              <a:t>2014. óta nemcsak közhasznú célra, hanem magáncélra is létrehozható. </a:t>
            </a:r>
          </a:p>
          <a:p>
            <a:pPr algn="just"/>
            <a:r>
              <a:rPr lang="hu-H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hétköznapi életben olyan esetekben találkozhatunk magánalapítvánnyal, ha az alapító magánszemély bérbe adható </a:t>
            </a:r>
            <a:r>
              <a:rPr lang="hu-H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tulajdonnal vagy tulajdonokkal rendelkezik</a:t>
            </a:r>
            <a:r>
              <a:rPr lang="hu-H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műtárgyak, </a:t>
            </a:r>
            <a:r>
              <a:rPr lang="hu-H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szerzői jogok tulajdonosa, szellemi tulajdonból származik </a:t>
            </a:r>
            <a:r>
              <a:rPr lang="hu-H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bevétele. </a:t>
            </a:r>
            <a:r>
              <a:rPr lang="hu-H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Ekkor az </a:t>
            </a:r>
            <a:r>
              <a:rPr lang="hu-H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alapítvány létrehozásával lehetősége nyílik arra, hogy adómentes nyereségre tegyen szert. </a:t>
            </a:r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055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/>
              <a:t>Magánalapítványra vonatkozó szabályok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marL="0" indent="0">
              <a:buNone/>
            </a:pPr>
            <a:r>
              <a:rPr lang="hu-HU" sz="2800" b="1" i="1" dirty="0" smtClean="0"/>
              <a:t>Magánalapítványnak minősül:</a:t>
            </a:r>
          </a:p>
          <a:p>
            <a:pPr algn="just"/>
            <a:r>
              <a:rPr lang="hu-HU" sz="2800" i="1" dirty="0" smtClean="0"/>
              <a:t> </a:t>
            </a:r>
            <a:r>
              <a:rPr lang="hu-HU" sz="2800" dirty="0"/>
              <a:t>az alapító, a csatlakozó vagy az alapító, a csatlakozó hozzátartozója mint kedvezményezett érdekében a </a:t>
            </a:r>
            <a:r>
              <a:rPr lang="hu-HU" sz="2800" u="sng" dirty="0"/>
              <a:t>Polgári Törvénykönyv rendelkezései szerint létrehozott alapítvány,</a:t>
            </a:r>
          </a:p>
          <a:p>
            <a:pPr algn="just"/>
            <a:r>
              <a:rPr lang="hu-HU" sz="2800" dirty="0" smtClean="0"/>
              <a:t>a </a:t>
            </a:r>
            <a:r>
              <a:rPr lang="hu-HU" sz="2800" dirty="0"/>
              <a:t>nem közhasznú </a:t>
            </a:r>
            <a:r>
              <a:rPr lang="hu-HU" sz="2800" u="sng" dirty="0"/>
              <a:t>vagyonkezelő alapítvány</a:t>
            </a:r>
            <a:r>
              <a:rPr lang="hu-HU" sz="2800" dirty="0"/>
              <a:t>,</a:t>
            </a:r>
          </a:p>
          <a:p>
            <a:pPr marL="0" indent="0" algn="just">
              <a:buNone/>
            </a:pPr>
            <a:r>
              <a:rPr lang="hu-HU" sz="2800" dirty="0"/>
              <a:t>feltéve, hogy </a:t>
            </a:r>
            <a:r>
              <a:rPr lang="hu-HU" sz="2800" b="1" dirty="0"/>
              <a:t>kizárólag magánszemély alapító</a:t>
            </a:r>
            <a:r>
              <a:rPr lang="hu-HU" sz="2800" dirty="0"/>
              <a:t>, </a:t>
            </a:r>
            <a:r>
              <a:rPr lang="hu-HU" sz="2800" b="1" dirty="0"/>
              <a:t>csatlakozó</a:t>
            </a:r>
            <a:r>
              <a:rPr lang="hu-HU" sz="2800" dirty="0"/>
              <a:t> által rendelkezésre bocsátott vagyonnal vagy kizárólag magánszemély által a vagyonkezelő alapítvány vagyonkezelésébe adott vagyonnal és ezek hozamaival gazdálkodik</a:t>
            </a:r>
            <a:r>
              <a:rPr lang="hu-HU" sz="2800" dirty="0" smtClean="0"/>
              <a:t>.  [3.§. 62. pont]</a:t>
            </a:r>
          </a:p>
        </p:txBody>
      </p:sp>
    </p:spTree>
    <p:extLst>
      <p:ext uri="{BB962C8B-B14F-4D97-AF65-F5344CB8AC3E}">
        <p14:creationId xmlns:p14="http://schemas.microsoft.com/office/powerpoint/2010/main" val="2587540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 smtClean="0"/>
              <a:t>Magánalapítványra vonatkozó szabályok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pPr marL="0" indent="0" algn="just">
              <a:buNone/>
            </a:pPr>
            <a:endParaRPr lang="hu-HU" sz="2400" dirty="0"/>
          </a:p>
          <a:p>
            <a:pPr algn="just"/>
            <a:r>
              <a:rPr lang="hu-HU" sz="2800" dirty="0" smtClean="0"/>
              <a:t>Nem keletkeztet adókötelezettséget az </a:t>
            </a:r>
            <a:r>
              <a:rPr lang="hu-HU" sz="2800" b="1" dirty="0" smtClean="0"/>
              <a:t>alapítvány létesítése, </a:t>
            </a:r>
            <a:r>
              <a:rPr lang="hu-HU" sz="2800" dirty="0" smtClean="0"/>
              <a:t>illetve az ahhoz való </a:t>
            </a:r>
            <a:r>
              <a:rPr lang="hu-HU" sz="2800" b="1" dirty="0" smtClean="0"/>
              <a:t>csatlakozás </a:t>
            </a:r>
            <a:r>
              <a:rPr lang="hu-HU" sz="2800" dirty="0" smtClean="0"/>
              <a:t>az alapító, csatlakozó magánszemély esetében.</a:t>
            </a:r>
          </a:p>
          <a:p>
            <a:pPr algn="just"/>
            <a:r>
              <a:rPr lang="hu-HU" sz="2800" dirty="0" smtClean="0"/>
              <a:t>A </a:t>
            </a:r>
            <a:r>
              <a:rPr lang="hu-HU" sz="2800" b="1" dirty="0" smtClean="0"/>
              <a:t>vagyon hozamainak </a:t>
            </a:r>
            <a:r>
              <a:rPr lang="hu-HU" sz="2800" dirty="0" smtClean="0"/>
              <a:t>terhére nyújtott juttatás </a:t>
            </a:r>
            <a:r>
              <a:rPr lang="hu-HU" sz="2800" b="1" dirty="0" smtClean="0"/>
              <a:t>osztalékból</a:t>
            </a:r>
            <a:r>
              <a:rPr lang="hu-HU" sz="2800" dirty="0" smtClean="0"/>
              <a:t> származó jövedelemnek minősül. [66.§ (1)bekezdés, </a:t>
            </a:r>
            <a:r>
              <a:rPr lang="hu-HU" sz="2800" dirty="0" err="1" smtClean="0"/>
              <a:t>ag</a:t>
            </a:r>
            <a:r>
              <a:rPr lang="hu-HU" sz="2800" dirty="0" smtClean="0"/>
              <a:t>) pont]</a:t>
            </a:r>
          </a:p>
          <a:p>
            <a:pPr algn="just"/>
            <a:r>
              <a:rPr lang="hu-HU" sz="2800" dirty="0" smtClean="0"/>
              <a:t>A </a:t>
            </a:r>
            <a:r>
              <a:rPr lang="hu-HU" sz="2800" b="1" dirty="0" smtClean="0"/>
              <a:t>vagyonból</a:t>
            </a:r>
            <a:r>
              <a:rPr lang="hu-HU" sz="2800" dirty="0" smtClean="0"/>
              <a:t> juttatott bevétel </a:t>
            </a:r>
            <a:r>
              <a:rPr lang="hu-HU" sz="2800" b="1" dirty="0" smtClean="0"/>
              <a:t>adómentes.</a:t>
            </a:r>
            <a:r>
              <a:rPr lang="hu-HU" sz="2800" dirty="0" smtClean="0"/>
              <a:t> [1. számú melléklet 7.26. pont]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1342352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Egyéni vállalkozói bevétel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marR="0" algn="just"/>
            <a:endParaRPr lang="hu-HU" sz="2800" dirty="0" smtClean="0"/>
          </a:p>
          <a:p>
            <a:pPr marR="0" algn="just"/>
            <a:r>
              <a:rPr lang="hu-HU" sz="2800" b="1" dirty="0" smtClean="0"/>
              <a:t>Vállalkozói </a:t>
            </a:r>
            <a:r>
              <a:rPr lang="hu-HU" sz="2800" b="1" dirty="0"/>
              <a:t>bevételnek </a:t>
            </a:r>
            <a:r>
              <a:rPr lang="hu-HU" sz="2800" dirty="0"/>
              <a:t>minősül az egyéni vállalkozó</a:t>
            </a:r>
          </a:p>
          <a:p>
            <a:pPr marL="514350" marR="0" indent="-514350" algn="just">
              <a:buAutoNum type="alphaLcParenR"/>
            </a:pPr>
            <a:r>
              <a:rPr lang="hu-HU" sz="2800" dirty="0" smtClean="0"/>
              <a:t>mint </a:t>
            </a:r>
            <a:r>
              <a:rPr lang="hu-HU" sz="2800" dirty="0"/>
              <a:t>vagyonrendelő által létrehozott bizalmi vagyonkezelési szerződés keretében a vagyonkezelő </a:t>
            </a:r>
            <a:r>
              <a:rPr lang="hu-HU" sz="2800" dirty="0" smtClean="0"/>
              <a:t>tulajdonába,</a:t>
            </a:r>
          </a:p>
          <a:p>
            <a:pPr marL="0" marR="0" indent="0" algn="just">
              <a:buNone/>
            </a:pPr>
            <a:r>
              <a:rPr lang="hu-HU" sz="2800" i="1" dirty="0" smtClean="0"/>
              <a:t>b</a:t>
            </a:r>
            <a:r>
              <a:rPr lang="hu-HU" sz="2800" i="1" dirty="0"/>
              <a:t>) </a:t>
            </a:r>
            <a:r>
              <a:rPr lang="hu-HU" sz="2800" dirty="0"/>
              <a:t>által az alapítvány tulajdonába</a:t>
            </a:r>
          </a:p>
          <a:p>
            <a:pPr marL="0" marR="0" indent="0" algn="just">
              <a:buNone/>
            </a:pPr>
            <a:r>
              <a:rPr lang="hu-HU" sz="2800" b="1" dirty="0"/>
              <a:t>adott készletek </a:t>
            </a:r>
            <a:r>
              <a:rPr lang="hu-HU" sz="2800" dirty="0"/>
              <a:t>szokásos piaci értéke</a:t>
            </a:r>
            <a:r>
              <a:rPr lang="hu-HU" sz="2800" dirty="0" smtClean="0"/>
              <a:t>. </a:t>
            </a:r>
          </a:p>
          <a:p>
            <a:pPr marL="0" marR="0" indent="0" algn="just">
              <a:buNone/>
            </a:pPr>
            <a:r>
              <a:rPr lang="hu-HU" sz="2800" dirty="0" smtClean="0"/>
              <a:t>[49/B.§ (4a) bekezdés]</a:t>
            </a:r>
            <a:endParaRPr lang="hu-HU" sz="2800" dirty="0"/>
          </a:p>
          <a:p>
            <a:pPr marR="0" algn="just"/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0256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Egyéni vállalkozói tevékenység folytatása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algn="just"/>
            <a:r>
              <a:rPr lang="hu-HU" sz="2800" dirty="0" smtClean="0"/>
              <a:t>Az </a:t>
            </a:r>
            <a:r>
              <a:rPr lang="hu-HU" sz="2800" b="1" dirty="0" smtClean="0"/>
              <a:t>egyéni vállalkozó </a:t>
            </a:r>
            <a:r>
              <a:rPr lang="hu-HU" sz="2800" dirty="0" smtClean="0"/>
              <a:t>- kivéve a tevékenységét szüneteltető egyéni vállalkozót a szünetelés alatt – </a:t>
            </a:r>
            <a:r>
              <a:rPr lang="hu-HU" sz="2800" b="1" dirty="0" smtClean="0"/>
              <a:t>egyszemélyes korlátolt felelősségű társaságot alapíthat</a:t>
            </a:r>
            <a:r>
              <a:rPr lang="hu-HU" sz="2800" dirty="0" smtClean="0"/>
              <a:t>.</a:t>
            </a:r>
          </a:p>
          <a:p>
            <a:pPr algn="just"/>
            <a:r>
              <a:rPr lang="hu-HU" sz="2800" dirty="0" smtClean="0"/>
              <a:t>Az adókötelezettségek tekintetében az egyéni vállalkozói tevékenység </a:t>
            </a:r>
            <a:r>
              <a:rPr lang="hu-HU" sz="2800" b="1" dirty="0" smtClean="0"/>
              <a:t>egyéni cég  </a:t>
            </a:r>
            <a:r>
              <a:rPr lang="hu-HU" sz="2800" dirty="0" smtClean="0"/>
              <a:t>alapítása miatt történő megszűnésére vonatkozó szabályokat kell alkalmazni.</a:t>
            </a:r>
          </a:p>
          <a:p>
            <a:pPr marL="0" indent="0">
              <a:buNone/>
            </a:pPr>
            <a:r>
              <a:rPr lang="hu-HU" sz="2800" dirty="0" smtClean="0"/>
              <a:t>[49/A.§ (5a) bekezdés]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414848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000" dirty="0" smtClean="0"/>
              <a:t>A szociális hozzájárulási adó évközi csökkenésével összefüggő változások</a:t>
            </a:r>
            <a:endParaRPr lang="hu-HU" sz="3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pPr algn="just"/>
            <a:r>
              <a:rPr lang="hu-HU" sz="2400" b="1" dirty="0" smtClean="0"/>
              <a:t>2019. július 1-jétől a szociális hozzájárulási adó mértéke 17,5 százalék.</a:t>
            </a:r>
          </a:p>
          <a:p>
            <a:pPr marL="0" indent="0" algn="just">
              <a:buNone/>
            </a:pPr>
            <a:r>
              <a:rPr lang="hu-HU" sz="2400" dirty="0" smtClean="0"/>
              <a:t>Az összevont adóalapba tartozó jövedelem után, ha a magánszemély kötelezett a szociális hozzájárulási adó megfizetésére és az költségként nem számolhatja el valamint azt számára nem térítik meg, a </a:t>
            </a:r>
            <a:r>
              <a:rPr lang="hu-HU" sz="2400" b="1" dirty="0" smtClean="0"/>
              <a:t>megállapított jövedelem 85 százaléka </a:t>
            </a:r>
            <a:r>
              <a:rPr lang="hu-HU" sz="2400" dirty="0" smtClean="0"/>
              <a:t>lesz az adóalap (első félévben 84 százalék volt).</a:t>
            </a:r>
          </a:p>
          <a:p>
            <a:pPr marL="0" indent="0" algn="just">
              <a:buNone/>
            </a:pPr>
            <a:r>
              <a:rPr lang="hu-HU" sz="2400" dirty="0" smtClean="0"/>
              <a:t>[29.§]</a:t>
            </a:r>
          </a:p>
          <a:p>
            <a:pPr marL="0" indent="0" algn="just">
              <a:buNone/>
            </a:pPr>
            <a:r>
              <a:rPr lang="hu-HU" sz="2400" dirty="0" smtClean="0"/>
              <a:t>Béren kívüli juttatások adóterhe: 32,5 % (34,5 %-ról)</a:t>
            </a:r>
          </a:p>
          <a:p>
            <a:pPr marL="0" indent="0" algn="just">
              <a:buNone/>
            </a:pPr>
            <a:r>
              <a:rPr lang="hu-HU" sz="2400" dirty="0" smtClean="0"/>
              <a:t>Egyes meghatározott juttatások adóterhe: 38,35% (40,71%-ról)</a:t>
            </a:r>
          </a:p>
          <a:p>
            <a:pPr marL="0" indent="0" algn="just">
              <a:buNone/>
            </a:pPr>
            <a:endParaRPr lang="hu-HU" sz="2800" dirty="0"/>
          </a:p>
          <a:p>
            <a:pPr marL="0" indent="0" algn="just">
              <a:buNone/>
            </a:pPr>
            <a:endParaRPr lang="hu-HU" sz="2800" dirty="0" smtClean="0"/>
          </a:p>
          <a:p>
            <a:pPr marL="0" indent="0" algn="just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68900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9361040" cy="1143000"/>
          </a:xfrm>
        </p:spPr>
        <p:txBody>
          <a:bodyPr/>
          <a:lstStyle/>
          <a:p>
            <a:r>
              <a:rPr lang="hu-HU" sz="2800" dirty="0" smtClean="0"/>
              <a:t>A mezőgazdasági őstermelőket érintő változások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6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b="1" dirty="0" smtClean="0"/>
              <a:t>Szociális hozzájárulási adóelőleg fizetésére kötelezett, </a:t>
            </a:r>
            <a:r>
              <a:rPr lang="hu-HU" sz="2400" dirty="0" smtClean="0"/>
              <a:t>aki:</a:t>
            </a:r>
          </a:p>
          <a:p>
            <a:pPr marL="457200" indent="-457200" algn="just">
              <a:buAutoNum type="alphaLcParenR"/>
            </a:pPr>
            <a:r>
              <a:rPr lang="hu-HU" sz="2400" b="1" dirty="0" smtClean="0"/>
              <a:t>tevékenységét adóévben kezdte</a:t>
            </a:r>
            <a:r>
              <a:rPr lang="hu-HU" sz="2400" dirty="0" smtClean="0"/>
              <a:t>, (alapja: a minimálbér)</a:t>
            </a:r>
          </a:p>
          <a:p>
            <a:pPr marL="457200" indent="-457200" algn="just">
              <a:buAutoNum type="alphaLcParenR"/>
            </a:pPr>
            <a:r>
              <a:rPr lang="hu-HU" sz="2400" dirty="0"/>
              <a:t>a</a:t>
            </a:r>
            <a:r>
              <a:rPr lang="hu-HU" sz="2400" dirty="0" smtClean="0"/>
              <a:t>z előző évben </a:t>
            </a:r>
            <a:r>
              <a:rPr lang="hu-HU" sz="2400" b="1" dirty="0" smtClean="0"/>
              <a:t>8 millió forint feletti </a:t>
            </a:r>
            <a:r>
              <a:rPr lang="hu-HU" sz="2400" dirty="0" smtClean="0"/>
              <a:t>bevétellel rendelkezett, (alapja: a minimálbér)</a:t>
            </a:r>
          </a:p>
          <a:p>
            <a:pPr marL="457200" indent="-457200" algn="just">
              <a:buAutoNum type="alphaLcParenR"/>
            </a:pPr>
            <a:r>
              <a:rPr lang="hu-HU" sz="2400" dirty="0"/>
              <a:t>a</a:t>
            </a:r>
            <a:r>
              <a:rPr lang="hu-HU" sz="2400" dirty="0" smtClean="0"/>
              <a:t> </a:t>
            </a:r>
            <a:r>
              <a:rPr lang="hu-HU" sz="2400" b="1" dirty="0" smtClean="0"/>
              <a:t>magasabb összegű </a:t>
            </a:r>
            <a:r>
              <a:rPr lang="hu-HU" sz="2400" dirty="0" smtClean="0"/>
              <a:t>társadalombiztosítási ellátások megszerzése érdekében a </a:t>
            </a:r>
            <a:r>
              <a:rPr lang="hu-HU" sz="2400" b="1" dirty="0" smtClean="0"/>
              <a:t>járulékfizetési- és a szociális hozzájárulási kötelezettségét </a:t>
            </a:r>
            <a:r>
              <a:rPr lang="hu-HU" sz="2400" dirty="0" smtClean="0"/>
              <a:t>a magasabb járulékalap/adóalap után teljesíti (alapja: a vállalt alap).</a:t>
            </a:r>
          </a:p>
          <a:p>
            <a:pPr marL="0" indent="0" algn="just">
              <a:buNone/>
            </a:pPr>
            <a:r>
              <a:rPr lang="hu-HU" sz="2400" b="1" dirty="0" smtClean="0"/>
              <a:t>Éves elszámolás</a:t>
            </a:r>
            <a:r>
              <a:rPr lang="hu-HU" sz="2400" dirty="0" smtClean="0"/>
              <a:t>: a személyi jövedelemadó bevallásban adóévet követő május 20-ig.</a:t>
            </a:r>
          </a:p>
          <a:p>
            <a:pPr marL="0" indent="0" algn="just">
              <a:buNone/>
            </a:pPr>
            <a:r>
              <a:rPr lang="hu-HU" sz="2400" b="1" dirty="0" smtClean="0"/>
              <a:t>Adóévi költség</a:t>
            </a:r>
            <a:r>
              <a:rPr lang="hu-HU" sz="2400" dirty="0" smtClean="0"/>
              <a:t>: a tárgyévben befizetett szociális hozzájárulási adóelőleg, ideértve a IV. negyedévre január 12-ig befizetett előleget.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5619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mezőgazdasági őstermelőket érintő változások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20"/>
          </a:xfrm>
        </p:spPr>
        <p:txBody>
          <a:bodyPr/>
          <a:lstStyle/>
          <a:p>
            <a:r>
              <a:rPr lang="hu-HU" sz="2600" dirty="0" smtClean="0"/>
              <a:t>A tevékenységét </a:t>
            </a:r>
            <a:r>
              <a:rPr lang="hu-HU" sz="2600" b="1" dirty="0" smtClean="0"/>
              <a:t>2019. évközben kezdő biztosított őstermelőnek </a:t>
            </a:r>
            <a:r>
              <a:rPr lang="hu-HU" sz="2600" dirty="0" smtClean="0"/>
              <a:t>ha az adott évben őstermelésből elért jövedelme </a:t>
            </a:r>
            <a:r>
              <a:rPr lang="hu-HU" sz="2600" b="1" dirty="0" smtClean="0"/>
              <a:t>meghaladja a minimálbér 12-szeresét, </a:t>
            </a:r>
            <a:r>
              <a:rPr lang="hu-HU" sz="2600" dirty="0" smtClean="0"/>
              <a:t>akkor a kötelezettség különbözetet </a:t>
            </a:r>
            <a:r>
              <a:rPr lang="hu-HU" sz="2600" u="sng" dirty="0" smtClean="0"/>
              <a:t>2020. május 20-ig kell megfizetnie, és ezen összeg 2020. évi költsége lesz</a:t>
            </a:r>
            <a:r>
              <a:rPr lang="hu-HU" sz="2600" dirty="0" smtClean="0"/>
              <a:t>.</a:t>
            </a:r>
          </a:p>
          <a:p>
            <a:pPr algn="just"/>
            <a:r>
              <a:rPr lang="hu-HU" sz="2600" dirty="0" smtClean="0"/>
              <a:t>2019. </a:t>
            </a:r>
            <a:r>
              <a:rPr lang="hu-HU" sz="2600" dirty="0"/>
              <a:t> </a:t>
            </a:r>
            <a:r>
              <a:rPr lang="hu-HU" sz="2600" dirty="0" smtClean="0"/>
              <a:t>első félévben kötelezett volt szociális hozzájárulási adóelőleg fizetésre, de második félévben nem </a:t>
            </a:r>
            <a:r>
              <a:rPr lang="hu-HU" sz="2600" b="1" dirty="0" smtClean="0"/>
              <a:t>(4 millió feletti de 8 millió alatti bevétel esetén) az előleg tárgyévi költség.</a:t>
            </a:r>
          </a:p>
          <a:p>
            <a:pPr algn="just"/>
            <a:r>
              <a:rPr lang="hu-HU" sz="2600" dirty="0" smtClean="0"/>
              <a:t>A szociális hozzájárulási adóelőleg fizetésre </a:t>
            </a:r>
            <a:r>
              <a:rPr lang="hu-HU" sz="2600" b="1" dirty="0" smtClean="0"/>
              <a:t>nem kötelezett,</a:t>
            </a:r>
            <a:r>
              <a:rPr lang="hu-HU" sz="2600" dirty="0" smtClean="0"/>
              <a:t> de mégis fizetett, </a:t>
            </a:r>
            <a:r>
              <a:rPr lang="hu-HU" sz="2600" b="1" dirty="0" smtClean="0"/>
              <a:t>tárgyévi költsége</a:t>
            </a:r>
            <a:r>
              <a:rPr lang="hu-HU" sz="2600" dirty="0" smtClean="0"/>
              <a:t>.</a:t>
            </a:r>
          </a:p>
          <a:p>
            <a:pPr marL="0" indent="0" algn="just">
              <a:buNone/>
            </a:pPr>
            <a:r>
              <a:rPr lang="hu-HU" sz="2600" dirty="0" smtClean="0">
                <a:solidFill>
                  <a:schemeClr val="accent2"/>
                </a:solidFill>
              </a:rPr>
              <a:t>[Átmeneti szabály: 98.§ (6) bekezdés]</a:t>
            </a:r>
            <a:endParaRPr lang="hu-HU" sz="2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34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A mezőgazdasági őstermelőket érintő változások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r>
              <a:rPr lang="hu-HU" sz="2600" b="1" dirty="0" smtClean="0"/>
              <a:t>Nem kell szociális hozzájárulási adóelőleget fizetni annak a nem kezdő, biztosított őstermelőnek, aki:</a:t>
            </a:r>
          </a:p>
          <a:p>
            <a:pPr>
              <a:buFontTx/>
              <a:buChar char="-"/>
            </a:pPr>
            <a:r>
              <a:rPr lang="hu-HU" sz="2600" dirty="0" smtClean="0"/>
              <a:t>nemleges nyilatkozattételre jogosult,</a:t>
            </a:r>
          </a:p>
          <a:p>
            <a:pPr>
              <a:buFontTx/>
              <a:buChar char="-"/>
            </a:pPr>
            <a:r>
              <a:rPr lang="hu-HU" sz="2600" dirty="0" smtClean="0"/>
              <a:t>8 millió alatti tételes költségelszámolást,</a:t>
            </a:r>
          </a:p>
          <a:p>
            <a:pPr>
              <a:buFontTx/>
              <a:buChar char="-"/>
            </a:pPr>
            <a:r>
              <a:rPr lang="hu-HU" sz="2600" dirty="0" smtClean="0"/>
              <a:t>vagy átalányadózást választott.</a:t>
            </a:r>
          </a:p>
          <a:p>
            <a:pPr marL="0" indent="0">
              <a:buNone/>
            </a:pPr>
            <a:r>
              <a:rPr lang="hu-HU" sz="2600" b="1" dirty="0" smtClean="0"/>
              <a:t>Éves elszámolás esetén </a:t>
            </a:r>
            <a:r>
              <a:rPr lang="hu-HU" sz="2600" dirty="0" smtClean="0"/>
              <a:t>a szociális hozzájárulási adó a </a:t>
            </a:r>
            <a:r>
              <a:rPr lang="hu-HU" sz="2600" b="1" dirty="0" smtClean="0"/>
              <a:t>befizetés évében </a:t>
            </a:r>
            <a:r>
              <a:rPr lang="hu-HU" sz="2600" dirty="0" smtClean="0"/>
              <a:t>(május 20-i határidővel) minősül költségnek. [22/A.§]</a:t>
            </a:r>
          </a:p>
          <a:p>
            <a:pPr marL="0" indent="0">
              <a:buNone/>
            </a:pPr>
            <a:r>
              <a:rPr lang="hu-HU" sz="2600" dirty="0" smtClean="0"/>
              <a:t>A </a:t>
            </a:r>
            <a:r>
              <a:rPr lang="hu-HU" sz="2600" u="sng" dirty="0" smtClean="0"/>
              <a:t>85 százalékos szabályt kell alkalmazni </a:t>
            </a:r>
            <a:r>
              <a:rPr lang="hu-HU" sz="2600" dirty="0" smtClean="0"/>
              <a:t>abban az esetben, ha </a:t>
            </a:r>
            <a:r>
              <a:rPr lang="hu-HU" sz="2600" b="1" dirty="0" smtClean="0"/>
              <a:t>elszámoláskor</a:t>
            </a:r>
            <a:r>
              <a:rPr lang="hu-HU" sz="2600" dirty="0" smtClean="0"/>
              <a:t> őstermelői tevékenységére </a:t>
            </a:r>
            <a:r>
              <a:rPr lang="hu-HU" sz="2600" u="sng" dirty="0" smtClean="0"/>
              <a:t>átalányadózást</a:t>
            </a:r>
            <a:r>
              <a:rPr lang="hu-HU" sz="2600" dirty="0" smtClean="0"/>
              <a:t> választott, vagy </a:t>
            </a:r>
            <a:r>
              <a:rPr lang="hu-HU" sz="2600" dirty="0"/>
              <a:t>már </a:t>
            </a:r>
            <a:r>
              <a:rPr lang="hu-HU" sz="2600" u="sng" dirty="0"/>
              <a:t>nem őstermelő </a:t>
            </a:r>
            <a:r>
              <a:rPr lang="hu-HU" sz="2600" dirty="0"/>
              <a:t>a magánszemély </a:t>
            </a:r>
            <a:r>
              <a:rPr lang="hu-HU" sz="2600" dirty="0" smtClean="0"/>
              <a:t>.</a:t>
            </a:r>
            <a:endParaRPr lang="hu-HU" sz="2600" dirty="0"/>
          </a:p>
        </p:txBody>
      </p:sp>
    </p:spTree>
    <p:extLst>
      <p:ext uri="{BB962C8B-B14F-4D97-AF65-F5344CB8AC3E}">
        <p14:creationId xmlns:p14="http://schemas.microsoft.com/office/powerpoint/2010/main" val="573945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Új adómentességi szabályok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708527"/>
          </a:xfrm>
        </p:spPr>
        <p:txBody>
          <a:bodyPr/>
          <a:lstStyle/>
          <a:p>
            <a:pPr algn="just"/>
            <a:endParaRPr lang="hu-HU" sz="2800" dirty="0" smtClean="0"/>
          </a:p>
          <a:p>
            <a:pPr algn="just"/>
            <a:endParaRPr lang="hu-HU" sz="2800" dirty="0"/>
          </a:p>
          <a:p>
            <a:pPr algn="just"/>
            <a:r>
              <a:rPr lang="hu-HU" sz="2800" b="1" dirty="0" smtClean="0"/>
              <a:t>Adómentes az osztatlan közös tulajdonban lévő földterület értékesítése. </a:t>
            </a:r>
            <a:r>
              <a:rPr lang="hu-HU" sz="2800" dirty="0" smtClean="0"/>
              <a:t>[ 1. számú melléklet 9.5.1. pont, </a:t>
            </a:r>
            <a:r>
              <a:rPr lang="hu-HU" sz="2800" dirty="0" err="1" smtClean="0"/>
              <a:t>dd</a:t>
            </a:r>
            <a:r>
              <a:rPr lang="hu-HU" sz="2800" dirty="0" smtClean="0"/>
              <a:t>) alpont] </a:t>
            </a:r>
          </a:p>
          <a:p>
            <a:pPr marL="0" indent="0" algn="just">
              <a:buNone/>
            </a:pPr>
            <a:r>
              <a:rPr lang="hu-HU" sz="2800" dirty="0" smtClean="0"/>
              <a:t>Alkalmazható </a:t>
            </a:r>
            <a:r>
              <a:rPr lang="hu-HU" sz="2800" b="1" dirty="0" smtClean="0"/>
              <a:t>2019. január 1-től </a:t>
            </a:r>
            <a:r>
              <a:rPr lang="hu-HU" sz="2800" dirty="0" smtClean="0"/>
              <a:t>megszerzett jövedelemre.</a:t>
            </a:r>
          </a:p>
        </p:txBody>
      </p:sp>
    </p:spTree>
    <p:extLst>
      <p:ext uri="{BB962C8B-B14F-4D97-AF65-F5344CB8AC3E}">
        <p14:creationId xmlns:p14="http://schemas.microsoft.com/office/powerpoint/2010/main" val="1682296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33754" y="188640"/>
            <a:ext cx="8229600" cy="1143000"/>
          </a:xfrm>
        </p:spPr>
        <p:txBody>
          <a:bodyPr/>
          <a:lstStyle/>
          <a:p>
            <a:r>
              <a:rPr lang="hu-HU" sz="3600" dirty="0"/>
              <a:t>Új adómentességi szabályok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5073428"/>
          </a:xfrm>
        </p:spPr>
        <p:txBody>
          <a:bodyPr/>
          <a:lstStyle/>
          <a:p>
            <a:pPr algn="just"/>
            <a:r>
              <a:rPr lang="hu-HU" sz="2800" dirty="0"/>
              <a:t>A</a:t>
            </a:r>
            <a:r>
              <a:rPr lang="hu-HU" sz="2400" dirty="0" smtClean="0"/>
              <a:t> </a:t>
            </a:r>
            <a:r>
              <a:rPr lang="hu-HU" sz="2400" dirty="0"/>
              <a:t>2020-ban megrendezésre kerülő </a:t>
            </a:r>
            <a:r>
              <a:rPr lang="hu-HU" sz="2400" b="1" dirty="0"/>
              <a:t>labdarúgó Európa-bajnoksággal összefüggésben </a:t>
            </a:r>
            <a:r>
              <a:rPr lang="hu-HU" sz="2400" dirty="0"/>
              <a:t>az Európai Labdarúgó-szövetséggel (UEFA), az UEFA tulajdonában álló gazdasági társasággal, a </a:t>
            </a:r>
            <a:r>
              <a:rPr lang="hu-HU" sz="2400" b="1" dirty="0"/>
              <a:t>rendező vagy részt vevő nemzeti sportszövetséggel munkaviszonyban vagy egyéb munkaviszony jellegű szerződéses jogviszonyban álló magánszemély</a:t>
            </a:r>
            <a:r>
              <a:rPr lang="hu-HU" sz="2400" dirty="0"/>
              <a:t> (különösen: UEFA-tisztségviselők, versenybírók, sportolók, önkéntesek, sportszervezetek képviselői) </a:t>
            </a:r>
            <a:r>
              <a:rPr lang="hu-HU" sz="2400" b="1" dirty="0"/>
              <a:t>részére adott juttatás </a:t>
            </a:r>
            <a:r>
              <a:rPr lang="hu-HU" sz="2400" dirty="0"/>
              <a:t>(különösen: napidíj, bónusz, felmerült költségek megtérítése, pénzdíjak, átadott formaruhák, természetben biztosított ellátás, valamint a versenyekhez kapcsolódóan adott promóciós jellegű juttatások</a:t>
            </a:r>
            <a:r>
              <a:rPr lang="hu-HU" sz="2400" dirty="0" smtClean="0"/>
              <a:t>) .[1. számú melléklet, 7.23. pont]</a:t>
            </a:r>
          </a:p>
          <a:p>
            <a:pPr marL="0" indent="0">
              <a:buNone/>
            </a:pPr>
            <a:r>
              <a:rPr lang="hu-HU" sz="2800" dirty="0" smtClean="0"/>
              <a:t> </a:t>
            </a:r>
            <a:r>
              <a:rPr lang="hu-HU" sz="2800" dirty="0">
                <a:solidFill>
                  <a:schemeClr val="accent2"/>
                </a:solidFill>
              </a:rPr>
              <a:t>Hatályos: 2019. VII. 24-től.</a:t>
            </a:r>
          </a:p>
          <a:p>
            <a:endParaRPr lang="hu-HU" sz="2800" dirty="0"/>
          </a:p>
          <a:p>
            <a:pPr marL="0" indent="0" algn="just">
              <a:buNone/>
            </a:pPr>
            <a:endParaRPr lang="hu-HU" sz="28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04494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9252520" cy="1143000"/>
          </a:xfrm>
        </p:spPr>
        <p:txBody>
          <a:bodyPr/>
          <a:lstStyle/>
          <a:p>
            <a:r>
              <a:rPr lang="hu-HU" sz="3600" dirty="0">
                <a:solidFill>
                  <a:srgbClr val="336600"/>
                </a:solidFill>
              </a:rPr>
              <a:t>Új adómentességi szabályok</a:t>
            </a:r>
            <a:endParaRPr lang="hu-HU" sz="2400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7"/>
          </a:xfrm>
        </p:spPr>
        <p:txBody>
          <a:bodyPr/>
          <a:lstStyle/>
          <a:p>
            <a:pPr algn="just"/>
            <a:r>
              <a:rPr lang="hu-HU" sz="2600" dirty="0"/>
              <a:t>A</a:t>
            </a:r>
            <a:r>
              <a:rPr lang="hu-HU" sz="2600" dirty="0" smtClean="0"/>
              <a:t> </a:t>
            </a:r>
            <a:r>
              <a:rPr lang="hu-HU" sz="2600" dirty="0"/>
              <a:t>sportról szóló törvény szerint </a:t>
            </a:r>
            <a:r>
              <a:rPr lang="hu-HU" sz="2600" b="1" dirty="0"/>
              <a:t>Magyarországon nyilvántartásba vett nemzetközi sportszövetség által</a:t>
            </a:r>
          </a:p>
          <a:p>
            <a:pPr marL="0" indent="0" algn="just">
              <a:buNone/>
            </a:pPr>
            <a:r>
              <a:rPr lang="hu-HU" sz="2600" i="1" dirty="0" smtClean="0"/>
              <a:t>-  </a:t>
            </a:r>
            <a:r>
              <a:rPr lang="hu-HU" sz="2600" dirty="0"/>
              <a:t>a </a:t>
            </a:r>
            <a:r>
              <a:rPr lang="hu-HU" sz="2600" u="sng" dirty="0"/>
              <a:t>sportdiplomáciai kapcsolatok keretében </a:t>
            </a:r>
            <a:r>
              <a:rPr lang="hu-HU" sz="2600" dirty="0"/>
              <a:t>biztosított szállás, utazás, vendéglátás és termék vagy szolgáltatás formájában adott ajándék,</a:t>
            </a:r>
          </a:p>
          <a:p>
            <a:pPr marL="0" indent="0" algn="just">
              <a:buNone/>
            </a:pPr>
            <a:r>
              <a:rPr lang="hu-HU" sz="2600" dirty="0" smtClean="0"/>
              <a:t>- </a:t>
            </a:r>
            <a:r>
              <a:rPr lang="hu-HU" sz="2600" b="1" dirty="0" smtClean="0"/>
              <a:t>foglalkoztatott </a:t>
            </a:r>
            <a:r>
              <a:rPr lang="hu-HU" sz="2600" b="1" dirty="0"/>
              <a:t>személy </a:t>
            </a:r>
            <a:r>
              <a:rPr lang="hu-HU" sz="2600" dirty="0"/>
              <a:t>külföldi kiküldetésére tekintettel fizetett </a:t>
            </a:r>
            <a:r>
              <a:rPr lang="hu-HU" sz="2600" b="1" dirty="0"/>
              <a:t>napidíj,</a:t>
            </a:r>
            <a:r>
              <a:rPr lang="hu-HU" sz="2600" dirty="0"/>
              <a:t> és</a:t>
            </a:r>
          </a:p>
          <a:p>
            <a:pPr marL="0" indent="0" algn="just">
              <a:buNone/>
            </a:pPr>
            <a:r>
              <a:rPr lang="hu-HU" sz="2600" i="1" dirty="0" smtClean="0"/>
              <a:t>- </a:t>
            </a:r>
            <a:r>
              <a:rPr lang="hu-HU" sz="2600" dirty="0" smtClean="0"/>
              <a:t>a </a:t>
            </a:r>
            <a:r>
              <a:rPr lang="hu-HU" sz="2600" b="1" dirty="0"/>
              <a:t>nemzetközi sportszövetséggel foglalkoztatásra irányuló jogviszonyban nem álló </a:t>
            </a:r>
            <a:r>
              <a:rPr lang="hu-HU" sz="2600" dirty="0"/>
              <a:t>sportolónak, edzőnek a sporttal kapcsolatos tevékenységével összefüggésben adott </a:t>
            </a:r>
            <a:r>
              <a:rPr lang="hu-HU" sz="2600" b="1" dirty="0"/>
              <a:t>támogatás, </a:t>
            </a:r>
            <a:r>
              <a:rPr lang="hu-HU" sz="2600" b="1" dirty="0" smtClean="0"/>
              <a:t>ösztöndíj. </a:t>
            </a:r>
            <a:r>
              <a:rPr lang="hu-HU" sz="2600" dirty="0" smtClean="0"/>
              <a:t>[ 1. számú melléklet 7.44. pont]</a:t>
            </a:r>
          </a:p>
          <a:p>
            <a:pPr marL="0" indent="0">
              <a:buNone/>
            </a:pPr>
            <a:r>
              <a:rPr lang="hu-HU" sz="2600" dirty="0" smtClean="0">
                <a:solidFill>
                  <a:schemeClr val="accent2"/>
                </a:solidFill>
              </a:rPr>
              <a:t>Hatályos: 2019. VII. 24-től.</a:t>
            </a:r>
            <a:endParaRPr lang="hu-HU" sz="2600" dirty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hu-HU" sz="2800" dirty="0"/>
          </a:p>
          <a:p>
            <a:pPr algn="just"/>
            <a:endParaRPr lang="hu-HU" sz="2600" dirty="0"/>
          </a:p>
        </p:txBody>
      </p:sp>
    </p:spTree>
    <p:extLst>
      <p:ext uri="{BB962C8B-B14F-4D97-AF65-F5344CB8AC3E}">
        <p14:creationId xmlns:p14="http://schemas.microsoft.com/office/powerpoint/2010/main" val="2038994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>
                <a:solidFill>
                  <a:srgbClr val="336600"/>
                </a:solidFill>
              </a:rPr>
              <a:t>Új adómentességi szabályok</a:t>
            </a:r>
            <a:endParaRPr lang="hu-HU" sz="2800" cap="all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algn="just"/>
            <a:r>
              <a:rPr lang="hu-HU" sz="2400" dirty="0"/>
              <a:t>A</a:t>
            </a:r>
            <a:r>
              <a:rPr lang="hu-HU" sz="2400" dirty="0" smtClean="0"/>
              <a:t> </a:t>
            </a:r>
            <a:r>
              <a:rPr lang="hu-HU" sz="2400" b="1" dirty="0"/>
              <a:t>Kormány határozatával kiemelt nemzetközi sportrendezvénynek minősített esemény megrendezésével összefüggésben</a:t>
            </a:r>
            <a:r>
              <a:rPr lang="hu-HU" sz="2400" dirty="0"/>
              <a:t> a kiemelt nemzetközi sportrendezvénynek a Kormány határozatában megjelölt szervezője vagy szervezői által a </a:t>
            </a:r>
            <a:r>
              <a:rPr lang="hu-HU" sz="2400" b="1" dirty="0"/>
              <a:t>sportolóknak, a versenybíróknak, a magyar és külföldi sportszövetségek tisztségviselőinek és képviselőinek, a szervezőbizottsági tisztségviselőknek és az önkénteseknek adott</a:t>
            </a:r>
            <a:r>
              <a:rPr lang="hu-HU" sz="2400" dirty="0"/>
              <a:t> napidíj, költségtérítés, formaruha, természetben biztosított ellátás, a sportolóknak fizetett pénzdíj, továbbá a versenyekhez kapcsolódó promóciós jellegű </a:t>
            </a:r>
            <a:r>
              <a:rPr lang="hu-HU" sz="2400" b="1" dirty="0"/>
              <a:t>juttatások a Kormány határozatában meghatározott mértékig</a:t>
            </a:r>
            <a:r>
              <a:rPr lang="hu-HU" sz="2400" dirty="0" smtClean="0"/>
              <a:t>.</a:t>
            </a:r>
            <a:r>
              <a:rPr lang="hu-HU" sz="2400" dirty="0"/>
              <a:t> </a:t>
            </a:r>
            <a:r>
              <a:rPr lang="hu-HU" sz="2400" dirty="0" smtClean="0"/>
              <a:t>[1</a:t>
            </a:r>
            <a:r>
              <a:rPr lang="hu-HU" sz="2400" dirty="0"/>
              <a:t>. melléklet </a:t>
            </a:r>
            <a:r>
              <a:rPr lang="hu-HU" sz="2400" dirty="0" smtClean="0"/>
              <a:t>7.45. pont]</a:t>
            </a:r>
            <a:endParaRPr lang="hu-HU" sz="2400" dirty="0"/>
          </a:p>
          <a:p>
            <a:pPr marL="0" indent="0" algn="just">
              <a:buNone/>
            </a:pPr>
            <a:r>
              <a:rPr lang="hu-HU" sz="2400" dirty="0" smtClean="0">
                <a:solidFill>
                  <a:schemeClr val="accent2"/>
                </a:solidFill>
              </a:rPr>
              <a:t>Hatályos</a:t>
            </a:r>
            <a:r>
              <a:rPr lang="hu-HU" sz="2400" dirty="0">
                <a:solidFill>
                  <a:schemeClr val="accent2"/>
                </a:solidFill>
              </a:rPr>
              <a:t>: 2019. VII. 24-től.</a:t>
            </a:r>
          </a:p>
          <a:p>
            <a:endParaRPr lang="hu-HU" sz="2400" dirty="0"/>
          </a:p>
          <a:p>
            <a:pPr lvl="0"/>
            <a:endParaRPr lang="hu-HU" sz="2400" u="sng" dirty="0"/>
          </a:p>
        </p:txBody>
      </p:sp>
    </p:spTree>
    <p:extLst>
      <p:ext uri="{BB962C8B-B14F-4D97-AF65-F5344CB8AC3E}">
        <p14:creationId xmlns:p14="http://schemas.microsoft.com/office/powerpoint/2010/main" val="4230708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hu-HU" sz="3600" dirty="0" smtClean="0">
                <a:solidFill>
                  <a:srgbClr val="336600"/>
                </a:solidFill>
              </a:rPr>
              <a:t>Módosuló adómentességi szabály</a:t>
            </a:r>
            <a:endParaRPr lang="hu-HU" sz="2400" b="1" cap="all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5289452"/>
          </a:xfrm>
        </p:spPr>
        <p:txBody>
          <a:bodyPr/>
          <a:lstStyle/>
          <a:p>
            <a:pPr marL="0" marR="0" indent="0" algn="just">
              <a:buNone/>
            </a:pPr>
            <a:endParaRPr lang="hu-HU" sz="2000" dirty="0" smtClean="0"/>
          </a:p>
          <a:p>
            <a:pPr algn="just"/>
            <a:r>
              <a:rPr lang="hu-HU" sz="2400" dirty="0" smtClean="0"/>
              <a:t>Az </a:t>
            </a:r>
            <a:r>
              <a:rPr lang="hu-HU" sz="2400" b="1" dirty="0" smtClean="0"/>
              <a:t>új lakások építéséhez, vásárlásához, bővítéséhez igényelhető családi otthonteremtési kedvezményről szóló kormányrendelet, a három vagy többgyermekes családok lakáscélú jelzáloghitel-tartozásainak csökkentéséről szóló kormányrendelet és a fiatalok, valamint a többgyermekes családok lakáscélú kölcsöneinek állami támogatásáról szóló kormányrendelet szerinti támogatás</a:t>
            </a:r>
            <a:r>
              <a:rPr lang="hu-HU" sz="2400" dirty="0" smtClean="0"/>
              <a:t> a magánszemély adómentes bevétele.</a:t>
            </a:r>
            <a:endParaRPr lang="hu-HU" sz="2400" dirty="0"/>
          </a:p>
          <a:p>
            <a:pPr marL="0" marR="0" indent="0" algn="just">
              <a:buNone/>
            </a:pPr>
            <a:r>
              <a:rPr lang="hu-HU" sz="2400" dirty="0" smtClean="0"/>
              <a:t>[1. számú melléklet 2.1.1. pont]</a:t>
            </a:r>
          </a:p>
          <a:p>
            <a:pPr marL="0" marR="0" indent="0" algn="just">
              <a:buNone/>
            </a:pPr>
            <a:r>
              <a:rPr lang="hu-HU" sz="2400" dirty="0" smtClean="0">
                <a:solidFill>
                  <a:schemeClr val="accent2"/>
                </a:solidFill>
              </a:rPr>
              <a:t>Hatályos: 2016. február 11-től.</a:t>
            </a:r>
            <a:endParaRPr lang="hu-HU" sz="2400" dirty="0">
              <a:solidFill>
                <a:schemeClr val="accent2"/>
              </a:solidFill>
            </a:endParaRPr>
          </a:p>
          <a:p>
            <a:pPr marL="0" indent="0" algn="just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729147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 smtClean="0"/>
              <a:t>2020. </a:t>
            </a:r>
            <a:r>
              <a:rPr lang="hu-HU" b="1" dirty="0"/>
              <a:t>j</a:t>
            </a:r>
            <a:r>
              <a:rPr lang="hu-HU" b="1" dirty="0" smtClean="0"/>
              <a:t>anuár 1-től hatályba lépő változás</a:t>
            </a:r>
            <a:endParaRPr lang="hu-HU" b="1" dirty="0"/>
          </a:p>
          <a:p>
            <a:pPr marL="0" indent="0" algn="ctr">
              <a:buNone/>
            </a:pPr>
            <a:r>
              <a:rPr lang="hu-HU" b="1" dirty="0" smtClean="0"/>
              <a:t>[2019. évi C. törvény]</a:t>
            </a:r>
          </a:p>
        </p:txBody>
      </p:sp>
    </p:spTree>
    <p:extLst>
      <p:ext uri="{BB962C8B-B14F-4D97-AF65-F5344CB8AC3E}">
        <p14:creationId xmlns:p14="http://schemas.microsoft.com/office/powerpoint/2010/main" val="2739267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hu-HU" sz="2800" dirty="0" smtClean="0"/>
              <a:t>Magánszálláshely-szolgáltatás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5"/>
          </a:xfrm>
        </p:spPr>
        <p:txBody>
          <a:bodyPr/>
          <a:lstStyle/>
          <a:p>
            <a:pPr marL="0" indent="0" algn="just">
              <a:buNone/>
            </a:pPr>
            <a:r>
              <a:rPr lang="hu-HU" sz="2400" dirty="0" smtClean="0"/>
              <a:t>2019. július 28-ától módosult a szálláshely-szolgáltatási</a:t>
            </a:r>
          </a:p>
          <a:p>
            <a:pPr marL="0" indent="0" algn="just">
              <a:buNone/>
            </a:pPr>
            <a:r>
              <a:rPr lang="hu-HU" sz="2400" dirty="0"/>
              <a:t>t</a:t>
            </a:r>
            <a:r>
              <a:rPr lang="hu-HU" sz="2400" dirty="0" smtClean="0"/>
              <a:t>evékenység folytatásának részletes feltételeiről és a szálláshely-üzemeltetési engedély kiadásának rendjéről szóló 239/2009</a:t>
            </a:r>
            <a:r>
              <a:rPr lang="hu-HU" sz="2400" dirty="0"/>
              <a:t>.(X.20</a:t>
            </a:r>
            <a:r>
              <a:rPr lang="hu-HU" sz="2400" dirty="0" smtClean="0"/>
              <a:t>.) Korm. rendelet. </a:t>
            </a:r>
            <a:r>
              <a:rPr lang="hu-HU" sz="2400" b="1" dirty="0" smtClean="0"/>
              <a:t>A módosítás bevezette a magánszálláshely fogalmát</a:t>
            </a:r>
            <a:r>
              <a:rPr lang="hu-HU" sz="2400" dirty="0" smtClean="0"/>
              <a:t>, megkülönbözteti azt az egyéb szálláshely fogalmától. </a:t>
            </a:r>
            <a:r>
              <a:rPr lang="hu-HU" sz="2400" b="1" dirty="0" smtClean="0"/>
              <a:t>Magánszálláshelyet magánszemély és egyéni vállalkozó szolgáltathat, míg egyéb szálláshelyet csak gazdasági társaság (nem természetes személy, ill. egyéni </a:t>
            </a:r>
            <a:r>
              <a:rPr lang="hu-HU" sz="2400" b="1" smtClean="0"/>
              <a:t>vállalkozó) üzemeltethet</a:t>
            </a:r>
            <a:r>
              <a:rPr lang="hu-HU" sz="2400" dirty="0"/>
              <a:t>.</a:t>
            </a:r>
          </a:p>
          <a:p>
            <a:pPr marL="0" indent="0" algn="just">
              <a:buNone/>
            </a:pPr>
            <a:r>
              <a:rPr lang="hu-HU" sz="2400" dirty="0" smtClean="0"/>
              <a:t>Az új fogalom átvezetésre került az Szja tv. kapcsolódó szabályaiban a jogszabályok összhangjának megteremtése érdekében [Szja tv.3</a:t>
            </a:r>
            <a:r>
              <a:rPr lang="hu-HU" sz="2400" dirty="0"/>
              <a:t>.§17.pont,17-18.§,57/A</a:t>
            </a:r>
            <a:r>
              <a:rPr lang="hu-HU" sz="2400" dirty="0" smtClean="0"/>
              <a:t>.§].</a:t>
            </a:r>
            <a:endParaRPr lang="hu-HU" sz="2400" dirty="0"/>
          </a:p>
          <a:p>
            <a:pPr marL="0" indent="0" algn="just">
              <a:buNone/>
            </a:pPr>
            <a:r>
              <a:rPr lang="hu-HU" sz="2400" dirty="0" smtClean="0"/>
              <a:t>2019. július 28-tól kell alkalmazni. [Szja. tv. 99.§]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3175324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>
                <a:solidFill>
                  <a:srgbClr val="336600"/>
                </a:solidFill>
              </a:rPr>
              <a:t>Magánalapítvány által kötött tartós befektetési szerződés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857404"/>
          </a:xfrm>
        </p:spPr>
        <p:txBody>
          <a:bodyPr/>
          <a:lstStyle/>
          <a:p>
            <a:pPr marL="0" indent="0">
              <a:buNone/>
            </a:pPr>
            <a:endParaRPr lang="hu-HU" sz="2000" dirty="0"/>
          </a:p>
          <a:p>
            <a:r>
              <a:rPr lang="hu-HU" sz="2000" b="1" dirty="0" smtClean="0"/>
              <a:t>Magánalapítványnak </a:t>
            </a:r>
            <a:r>
              <a:rPr lang="hu-HU" sz="2000" dirty="0" smtClean="0"/>
              <a:t>minősül az alapító, a csatlakozó vagy az alapító,a csatlakozó hozzátartozója, mint kedvezményezett érdekében a Ptk. rendelkezései szerint létrehozott alapítvány,valamint </a:t>
            </a:r>
            <a:r>
              <a:rPr lang="hu-HU" sz="2000" b="1" dirty="0" smtClean="0"/>
              <a:t>a nem közhasznú vagyonkezelő alapítvány</a:t>
            </a:r>
            <a:r>
              <a:rPr lang="hu-HU" sz="2000" dirty="0" smtClean="0"/>
              <a:t>,azzal a feltétellel, hogy kizárólag magánszemély alapító, csatlakozó által rendelkezésre bocsátott vagyonnal vagy kizárólag magánszemély általa vagyonkezelő alapítvány vagyonkezelésébe adott vagyonnal és ezek hozamaival gazdálkodik. [Szja tv.3.§ 62.pont]</a:t>
            </a:r>
            <a:endParaRPr lang="hu-HU" sz="2000" b="1" dirty="0">
              <a:solidFill>
                <a:srgbClr val="993300"/>
              </a:solidFill>
            </a:endParaRPr>
          </a:p>
          <a:p>
            <a:pPr marL="0" lvl="0" indent="0">
              <a:buNone/>
            </a:pPr>
            <a:r>
              <a:rPr lang="hu-HU" sz="2000" b="1" dirty="0" smtClean="0">
                <a:solidFill>
                  <a:srgbClr val="993300"/>
                </a:solidFill>
              </a:rPr>
              <a:t>Tartós </a:t>
            </a:r>
            <a:r>
              <a:rPr lang="hu-HU" sz="2000" b="1" dirty="0">
                <a:solidFill>
                  <a:srgbClr val="993300"/>
                </a:solidFill>
              </a:rPr>
              <a:t>befektetési szerződést köthet</a:t>
            </a:r>
            <a:r>
              <a:rPr lang="hu-HU" sz="2000" dirty="0">
                <a:solidFill>
                  <a:srgbClr val="993300"/>
                </a:solidFill>
              </a:rPr>
              <a:t>:</a:t>
            </a:r>
          </a:p>
          <a:p>
            <a:pPr lvl="0"/>
            <a:r>
              <a:rPr lang="hu-HU" sz="2000" dirty="0">
                <a:solidFill>
                  <a:srgbClr val="993300"/>
                </a:solidFill>
              </a:rPr>
              <a:t>A magánalapítvány magánszemély, mint kedvezményezett javára történő vagyoni juttatás céljából</a:t>
            </a:r>
          </a:p>
          <a:p>
            <a:pPr lvl="0"/>
            <a:r>
              <a:rPr lang="hu-HU" sz="2000" dirty="0">
                <a:solidFill>
                  <a:srgbClr val="993300"/>
                </a:solidFill>
              </a:rPr>
              <a:t>a vagyonkezelő–a magánszeméllyel, mint vagyonrendelővel a magánszemély, mint kedvezményezett javára megkötött–bizalmi vagyonkezelési szerződés teljesítése céljából.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52363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8585" y="-854"/>
            <a:ext cx="8229600" cy="1143000"/>
          </a:xfrm>
        </p:spPr>
        <p:txBody>
          <a:bodyPr/>
          <a:lstStyle/>
          <a:p>
            <a:r>
              <a:rPr lang="hu-HU" sz="2800" dirty="0" smtClean="0"/>
              <a:t>Magánalapítvány által kötött tartós befektetési szerződés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5"/>
          </a:xfrm>
        </p:spPr>
        <p:txBody>
          <a:bodyPr/>
          <a:lstStyle/>
          <a:p>
            <a:r>
              <a:rPr lang="hu-HU" sz="2000" dirty="0" smtClean="0"/>
              <a:t>A szerződés alapján </a:t>
            </a:r>
            <a:r>
              <a:rPr lang="hu-HU" sz="2000" b="1" dirty="0" smtClean="0"/>
              <a:t>keletkező hozam adókötelezettségére a </a:t>
            </a:r>
            <a:r>
              <a:rPr lang="hu-HU" sz="2000" b="1" dirty="0" err="1" smtClean="0"/>
              <a:t>TBSZ-re</a:t>
            </a:r>
            <a:r>
              <a:rPr lang="hu-HU" sz="2000" b="1" dirty="0" smtClean="0"/>
              <a:t> vonatkozó szabályokat kell alkalmazni </a:t>
            </a:r>
            <a:r>
              <a:rPr lang="hu-HU" sz="2000" dirty="0" smtClean="0"/>
              <a:t>azzal, hogy a hozammal kapcsolatban keletkező adókötelezettséget az alapítványi vagyon illetve kezelt vagyon illetve terhére a szerződő alapítvány, vagyonkezelő teljesíti, a </a:t>
            </a:r>
            <a:r>
              <a:rPr lang="hu-HU" sz="2000" dirty="0" err="1" smtClean="0"/>
              <a:t>TBSZ-szel</a:t>
            </a:r>
            <a:r>
              <a:rPr lang="hu-HU" sz="2000" dirty="0" smtClean="0"/>
              <a:t> összefüggésben nyilatkozatot (rendelkezést</a:t>
            </a:r>
            <a:r>
              <a:rPr lang="hu-HU" sz="2000" dirty="0"/>
              <a:t>),</a:t>
            </a:r>
            <a:r>
              <a:rPr lang="hu-HU" sz="2000" dirty="0" smtClean="0"/>
              <a:t>bevallási kötelezettséget az alapítvány,vagyonkezelő tesz, teljesít</a:t>
            </a:r>
            <a:r>
              <a:rPr lang="hu-HU" sz="2000" dirty="0"/>
              <a:t>.[Szjatv.67/B</a:t>
            </a:r>
            <a:r>
              <a:rPr lang="hu-HU" sz="2000" dirty="0" smtClean="0"/>
              <a:t>. §(</a:t>
            </a:r>
            <a:r>
              <a:rPr lang="hu-HU" sz="2000" dirty="0"/>
              <a:t>14</a:t>
            </a:r>
            <a:r>
              <a:rPr lang="hu-HU" sz="2000" dirty="0" smtClean="0"/>
              <a:t>) bekezdés]</a:t>
            </a:r>
          </a:p>
          <a:p>
            <a:pPr marL="0" indent="0">
              <a:buNone/>
            </a:pPr>
            <a:endParaRPr lang="hu-HU" sz="2000" dirty="0"/>
          </a:p>
          <a:p>
            <a:r>
              <a:rPr lang="hu-HU" sz="2000" b="1" dirty="0" smtClean="0"/>
              <a:t>Nem kell jövedelemként figyelembe venni az osztalékból azt a részt, amelynek forrása tartós befektetési szerződésből származó hozam</a:t>
            </a:r>
            <a:r>
              <a:rPr lang="hu-HU" sz="2000" dirty="0" smtClean="0"/>
              <a:t>. A jövedelemként figyelembe nem veendő osztalékforrásáról a vagyonkezelő, illetve az alapítvány külön nyilvántartást vezet. [Szja tv.66.§ (</a:t>
            </a:r>
            <a:r>
              <a:rPr lang="hu-HU" sz="2000" dirty="0"/>
              <a:t>5</a:t>
            </a:r>
            <a:r>
              <a:rPr lang="hu-HU" sz="2000" dirty="0" smtClean="0"/>
              <a:t>) </a:t>
            </a:r>
            <a:r>
              <a:rPr lang="hu-HU" sz="2000" dirty="0" err="1" smtClean="0"/>
              <a:t>bek</a:t>
            </a:r>
            <a:r>
              <a:rPr lang="hu-HU" sz="2000" dirty="0"/>
              <a:t>.]</a:t>
            </a:r>
          </a:p>
          <a:p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33216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/>
              <a:t>Szociális hozzájárulási adóval kapcsolatos </a:t>
            </a:r>
            <a:r>
              <a:rPr lang="hu-HU" sz="3200" dirty="0" smtClean="0"/>
              <a:t>módosítás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2400" b="1" dirty="0" smtClean="0"/>
              <a:t>A jövedelem megállapítása során költségként nem számolható el</a:t>
            </a:r>
            <a:r>
              <a:rPr lang="hu-HU" sz="2400" dirty="0"/>
              <a:t>:</a:t>
            </a:r>
          </a:p>
          <a:p>
            <a:r>
              <a:rPr lang="hu-HU" sz="2400" b="1" dirty="0" smtClean="0"/>
              <a:t>A nemleges nyilatkozatot benyújtó mezőgazdasági kistermelő által saját maga után fizetendő szociális hozzájárulási adó</a:t>
            </a:r>
            <a:r>
              <a:rPr lang="hu-HU" sz="2400" dirty="0" smtClean="0"/>
              <a:t>, kivéve, ha a kistermelő a magasabb összegű társadalombiztosítási ellátások megszerzése érdekében vállalt magasabb összeg után fizeti meg a szociális hozzájárulási adót [Szja tv.3. számú melléklet V. fejezet 13.pont</a:t>
            </a:r>
            <a:r>
              <a:rPr lang="hu-HU" sz="2400" dirty="0"/>
              <a:t>]</a:t>
            </a:r>
          </a:p>
          <a:p>
            <a:pPr marL="0" indent="0">
              <a:buNone/>
            </a:pPr>
            <a:r>
              <a:rPr lang="hu-HU" sz="2400" dirty="0" smtClean="0"/>
              <a:t>A 2019. január 1-től megszerzett adókötelezettségre kell alkalmazni.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609615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dirty="0"/>
              <a:t>Energiaipari dolgozók adómentes juttatása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pPr marL="0" indent="0">
              <a:buNone/>
            </a:pPr>
            <a:r>
              <a:rPr lang="hu-HU" sz="2000" b="1" dirty="0" smtClean="0"/>
              <a:t>2019. december 31.napját követően is adómentesnek minősül</a:t>
            </a:r>
            <a:r>
              <a:rPr lang="hu-HU" sz="2000" b="1" dirty="0"/>
              <a:t>:</a:t>
            </a:r>
            <a:endParaRPr lang="hu-HU" sz="2000" dirty="0"/>
          </a:p>
          <a:p>
            <a:r>
              <a:rPr lang="hu-HU" sz="2000" dirty="0" smtClean="0"/>
              <a:t>az erdőgazdálkodásban dolgozó, valamint az onnan nyugdíjba ment magánszemély évi öt tonnát meg nem haladó </a:t>
            </a:r>
            <a:r>
              <a:rPr lang="hu-HU" sz="2000" b="1" dirty="0" smtClean="0"/>
              <a:t>tűzifa juttatása</a:t>
            </a:r>
            <a:r>
              <a:rPr lang="hu-HU" sz="2000" dirty="0"/>
              <a:t>,</a:t>
            </a:r>
          </a:p>
          <a:p>
            <a:r>
              <a:rPr lang="hu-HU" sz="2000" dirty="0" smtClean="0"/>
              <a:t>a bányászatban dolgozó,valamint az onnan nyugdíjba ment, magánszemély évi öt tonnát meg nem haladó </a:t>
            </a:r>
            <a:r>
              <a:rPr lang="hu-HU" sz="2000" b="1" dirty="0" smtClean="0"/>
              <a:t>szénjárandósága</a:t>
            </a:r>
            <a:r>
              <a:rPr lang="hu-HU" sz="2000" dirty="0"/>
              <a:t>,</a:t>
            </a:r>
          </a:p>
          <a:p>
            <a:r>
              <a:rPr lang="hu-HU" sz="2000" dirty="0" smtClean="0"/>
              <a:t>a villamosenergia-iparban dolgozók számára jogszabály alapján nyújtott </a:t>
            </a:r>
            <a:r>
              <a:rPr lang="hu-HU" sz="2000" b="1" dirty="0" smtClean="0"/>
              <a:t>villamos energia árkedvezmény</a:t>
            </a:r>
            <a:r>
              <a:rPr lang="hu-HU" sz="2000" dirty="0"/>
              <a:t>.</a:t>
            </a:r>
          </a:p>
          <a:p>
            <a:pPr marL="0" indent="0">
              <a:buNone/>
            </a:pPr>
            <a:r>
              <a:rPr lang="hu-HU" sz="2000" dirty="0" smtClean="0"/>
              <a:t>E juttatások 2009. december 31-ig voltak adómentesek,azonban átmeneti rendelkezés alapján a2009. december 31-ig az adómentes juttatásra jogosultságot szerző magánszemély továbbra is adómentesen veheti ezeket igénybe2019. december 31-ig</a:t>
            </a:r>
            <a:r>
              <a:rPr lang="hu-HU" sz="2000" dirty="0"/>
              <a:t>.</a:t>
            </a:r>
          </a:p>
          <a:p>
            <a:pPr marL="0" indent="0">
              <a:buNone/>
            </a:pPr>
            <a:r>
              <a:rPr lang="hu-HU" sz="2000" b="1" dirty="0" smtClean="0"/>
              <a:t>Az átmeneti rendelkezés a juttatás adómentességét továbbra is biztosítja,ha a jogosultság megszerzése 2009. december 31-ig megtörtént</a:t>
            </a:r>
            <a:r>
              <a:rPr lang="hu-HU" sz="2000" dirty="0"/>
              <a:t>.[</a:t>
            </a:r>
            <a:r>
              <a:rPr lang="hu-HU" sz="2000" dirty="0" smtClean="0"/>
              <a:t>Szja tv.99</a:t>
            </a:r>
            <a:r>
              <a:rPr lang="hu-HU" sz="2000" dirty="0"/>
              <a:t>.§]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5641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Szakképzős tanulók adómentes juttatásai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hu-HU" sz="2400" dirty="0" smtClean="0"/>
              <a:t>Adómentes a Szakképzési törvény alapján meghatározott mértékben kifizetett </a:t>
            </a:r>
            <a:r>
              <a:rPr lang="hu-HU" sz="2400" b="1" dirty="0" smtClean="0"/>
              <a:t>ösztöndíj </a:t>
            </a:r>
            <a:r>
              <a:rPr lang="hu-HU" sz="2400" dirty="0" smtClean="0"/>
              <a:t>az </a:t>
            </a:r>
            <a:r>
              <a:rPr lang="hu-HU" sz="2400" b="1" dirty="0" smtClean="0"/>
              <a:t>első szakma megszerzéséhez kapcsolódóan nyújtott egyszeri pályakezdési juttatás </a:t>
            </a:r>
            <a:r>
              <a:rPr lang="hu-HU" sz="2400" dirty="0" smtClean="0"/>
              <a:t>és a </a:t>
            </a:r>
            <a:r>
              <a:rPr lang="hu-HU" sz="2400" b="1" dirty="0" err="1" smtClean="0"/>
              <a:t>rászorultsági</a:t>
            </a:r>
            <a:r>
              <a:rPr lang="hu-HU" sz="2400" b="1" dirty="0" smtClean="0"/>
              <a:t> helyzetre és a jó tanulmányi eredményre tekintettel pályázat útján nyújtott támogatás</a:t>
            </a:r>
            <a:r>
              <a:rPr lang="hu-HU" sz="2400" dirty="0" smtClean="0"/>
              <a:t>,továbbá a </a:t>
            </a:r>
            <a:r>
              <a:rPr lang="hu-HU" sz="2400" b="1" dirty="0" smtClean="0"/>
              <a:t>szakképzési munkaszerződés </a:t>
            </a:r>
            <a:r>
              <a:rPr lang="hu-HU" sz="2400" dirty="0" smtClean="0"/>
              <a:t>alapján a duális képző helyen folytatott szakirányú oktatásban résztvevő magánszemélynek a szakképzésről szóló törvény alapján meghatározott mértékben </a:t>
            </a:r>
            <a:r>
              <a:rPr lang="hu-HU" sz="2400" b="1" dirty="0" smtClean="0"/>
              <a:t>kifizetett munkabér </a:t>
            </a:r>
            <a:r>
              <a:rPr lang="hu-HU" sz="2400" dirty="0" smtClean="0"/>
              <a:t>és a </a:t>
            </a:r>
            <a:r>
              <a:rPr lang="hu-HU" sz="2400" b="1" dirty="0" smtClean="0"/>
              <a:t>minimálbért meg nem haladó mértékű más pénzbeli és nem pénzbeli juttatás </a:t>
            </a:r>
            <a:r>
              <a:rPr lang="hu-HU" sz="2400" dirty="0" smtClean="0"/>
              <a:t>és a </a:t>
            </a:r>
            <a:r>
              <a:rPr lang="hu-HU" sz="2400" b="1" dirty="0" smtClean="0"/>
              <a:t>Klebelsberg Képzési Ösztöndíj</a:t>
            </a:r>
            <a:r>
              <a:rPr lang="hu-HU" sz="2400" dirty="0"/>
              <a:t>.[</a:t>
            </a:r>
            <a:r>
              <a:rPr lang="hu-HU" sz="2400" dirty="0" smtClean="0"/>
              <a:t>Szja tv.1.melléklet 4.11,4.12</a:t>
            </a:r>
            <a:r>
              <a:rPr lang="hu-HU" sz="2400" dirty="0"/>
              <a:t>.]</a:t>
            </a:r>
          </a:p>
          <a:p>
            <a:r>
              <a:rPr lang="hu-HU" sz="2400" dirty="0" smtClean="0"/>
              <a:t>Hatályos: 2020. január 1</a:t>
            </a:r>
            <a:r>
              <a:rPr lang="hu-HU" sz="2400" dirty="0"/>
              <a:t>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896048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Vadkár-elhárítási célú vadászaton nyújtott juttatás adómentessége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sz="2400" dirty="0" smtClean="0"/>
          </a:p>
          <a:p>
            <a:pPr marL="0" indent="0">
              <a:buNone/>
            </a:pPr>
            <a:r>
              <a:rPr lang="hu-HU" sz="2400" dirty="0" smtClean="0"/>
              <a:t>Adómentes a vadászati törvényben előírt, a kár megelőzését szolgáló vadászaton a vadászatra jogosult által vadászati joga gyakorlása keretében a vadászaton résztvevő vadásznak </a:t>
            </a:r>
            <a:r>
              <a:rPr lang="hu-HU" sz="2400" b="1" dirty="0" smtClean="0"/>
              <a:t>ingyenesen vagy kedvezményesen nyújtott szolgáltatás, átadott termék</a:t>
            </a:r>
            <a:r>
              <a:rPr lang="hu-HU" sz="2400" dirty="0" smtClean="0"/>
              <a:t>. [Szja tv.1. számú melléklet 6.3</a:t>
            </a:r>
            <a:r>
              <a:rPr lang="hu-HU" sz="2400" dirty="0"/>
              <a:t>.]</a:t>
            </a:r>
          </a:p>
          <a:p>
            <a:r>
              <a:rPr lang="hu-HU" sz="2400" dirty="0" smtClean="0"/>
              <a:t>A szabály a hatályba lépést megelőzően keletkezett adókötelezettségre is alkalmazható [Szja tv. 99</a:t>
            </a:r>
            <a:r>
              <a:rPr lang="hu-HU" sz="2400" dirty="0"/>
              <a:t>.§]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632325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Adóelőleg-nyilatkozat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2400" dirty="0" smtClean="0"/>
              <a:t>2020. január1-től </a:t>
            </a:r>
            <a:r>
              <a:rPr lang="hu-HU" sz="2400" b="1" dirty="0" smtClean="0"/>
              <a:t>online adóelőleg  nyilatkozatot </a:t>
            </a:r>
            <a:r>
              <a:rPr lang="hu-HU" sz="2400" dirty="0" smtClean="0"/>
              <a:t>tehetnek az </a:t>
            </a:r>
          </a:p>
          <a:p>
            <a:pPr marL="0" indent="0">
              <a:buNone/>
            </a:pPr>
            <a:r>
              <a:rPr lang="hu-HU" sz="2400" dirty="0"/>
              <a:t>ü</a:t>
            </a:r>
            <a:r>
              <a:rPr lang="hu-HU" sz="2400" dirty="0" smtClean="0"/>
              <a:t>gyfélkapuval  rendelkező magánszemélyek.</a:t>
            </a:r>
            <a:endParaRPr lang="hu-HU" sz="2400" dirty="0"/>
          </a:p>
          <a:p>
            <a:r>
              <a:rPr lang="hu-HU" sz="2400" dirty="0" smtClean="0"/>
              <a:t>Külön </a:t>
            </a:r>
            <a:r>
              <a:rPr lang="hu-HU" sz="2400" dirty="0"/>
              <a:t>erre a célra létrehozott felületen érhető el</a:t>
            </a:r>
            <a:r>
              <a:rPr lang="hu-HU" sz="2400" dirty="0" smtClean="0"/>
              <a:t>. [ONYA]</a:t>
            </a:r>
            <a:endParaRPr lang="hu-HU" sz="2400" dirty="0"/>
          </a:p>
          <a:p>
            <a:r>
              <a:rPr lang="hu-HU" sz="2400" dirty="0" smtClean="0"/>
              <a:t>A </a:t>
            </a:r>
            <a:r>
              <a:rPr lang="hu-HU" sz="2400" dirty="0"/>
              <a:t>kitöltött nyilatkozatot a NAV továbbítja az abban megjelölt kifizető részére.</a:t>
            </a:r>
          </a:p>
          <a:p>
            <a:r>
              <a:rPr lang="hu-HU" sz="2400" dirty="0" smtClean="0"/>
              <a:t>Ha </a:t>
            </a:r>
            <a:r>
              <a:rPr lang="hu-HU" sz="2400" dirty="0"/>
              <a:t>a magánszemély írásban és elektronikus felületen is tett nyilatkozatot, a kifizetőnek az írásban átadott nyilatkozatot kell figyelembe vennie.</a:t>
            </a:r>
          </a:p>
          <a:p>
            <a:r>
              <a:rPr lang="hu-HU" sz="2400" dirty="0" smtClean="0"/>
              <a:t>Az </a:t>
            </a:r>
            <a:r>
              <a:rPr lang="hu-HU" sz="2400" dirty="0"/>
              <a:t>eddigi nyilatkozattételi formák is megmaradnak.</a:t>
            </a:r>
          </a:p>
          <a:p>
            <a:pPr marL="0" lvl="0" indent="0">
              <a:buNone/>
            </a:pPr>
            <a:r>
              <a:rPr lang="hu-HU" sz="2400" dirty="0">
                <a:solidFill>
                  <a:srgbClr val="993300"/>
                </a:solidFill>
              </a:rPr>
              <a:t>[Szjatv.48</a:t>
            </a:r>
            <a:r>
              <a:rPr lang="hu-HU" sz="2400" dirty="0" smtClean="0">
                <a:solidFill>
                  <a:srgbClr val="993300"/>
                </a:solidFill>
              </a:rPr>
              <a:t>.§ (</a:t>
            </a:r>
            <a:r>
              <a:rPr lang="hu-HU" sz="2400" dirty="0">
                <a:solidFill>
                  <a:srgbClr val="993300"/>
                </a:solidFill>
              </a:rPr>
              <a:t>1</a:t>
            </a:r>
            <a:r>
              <a:rPr lang="hu-HU" sz="2400" dirty="0" smtClean="0">
                <a:solidFill>
                  <a:srgbClr val="993300"/>
                </a:solidFill>
              </a:rPr>
              <a:t>) bekezdés</a:t>
            </a:r>
            <a:r>
              <a:rPr lang="hu-HU" sz="2400" dirty="0">
                <a:solidFill>
                  <a:srgbClr val="993300"/>
                </a:solidFill>
              </a:rPr>
              <a:t>]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34526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A négy vagy több gyermeket nevelő anyák kedvezménye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b="1" dirty="0" smtClean="0"/>
              <a:t>Kedvezményre jogosultak köre:</a:t>
            </a:r>
          </a:p>
          <a:p>
            <a:pPr marL="0" indent="0">
              <a:buNone/>
            </a:pPr>
            <a:r>
              <a:rPr lang="hu-HU" sz="2400" dirty="0"/>
              <a:t>N</a:t>
            </a:r>
            <a:r>
              <a:rPr lang="hu-HU" sz="2400" dirty="0" smtClean="0"/>
              <a:t>égy vagy több gyermeket nevelő </a:t>
            </a:r>
            <a:r>
              <a:rPr lang="hu-HU" sz="2400" dirty="0"/>
              <a:t>anyának minősül</a:t>
            </a:r>
          </a:p>
          <a:p>
            <a:pPr marL="0" indent="0">
              <a:buNone/>
            </a:pPr>
            <a:r>
              <a:rPr lang="hu-HU" sz="2400" dirty="0" smtClean="0"/>
              <a:t> </a:t>
            </a:r>
            <a:r>
              <a:rPr lang="hu-HU" sz="2400" b="1" dirty="0" smtClean="0"/>
              <a:t>az a nő, aki vér szerinti vagy örökbefogadó</a:t>
            </a:r>
            <a:r>
              <a:rPr lang="hu-HU" sz="2400" dirty="0" smtClean="0"/>
              <a:t> szülőként az általa nevelt gyermekre tekintettel</a:t>
            </a:r>
          </a:p>
          <a:p>
            <a:pPr marL="457200" indent="-457200">
              <a:buFont typeface="+mj-lt"/>
              <a:buAutoNum type="alphaLcParenR"/>
            </a:pPr>
            <a:r>
              <a:rPr lang="hu-HU" sz="2400" b="1" dirty="0" smtClean="0"/>
              <a:t>családi pótlékra jogosult, vagy</a:t>
            </a:r>
          </a:p>
          <a:p>
            <a:pPr marL="457200" indent="-457200">
              <a:buFont typeface="+mj-lt"/>
              <a:buAutoNum type="alphaLcParenR"/>
            </a:pPr>
            <a:r>
              <a:rPr lang="hu-HU" sz="2400" b="1" dirty="0"/>
              <a:t>c</a:t>
            </a:r>
            <a:r>
              <a:rPr lang="hu-HU" sz="2400" b="1" dirty="0" smtClean="0"/>
              <a:t>saládi pótlékre nem jogosult, de jogosultsága legalább 12 éven keresztül fennállt</a:t>
            </a:r>
          </a:p>
          <a:p>
            <a:pPr marL="0" indent="0">
              <a:buNone/>
            </a:pPr>
            <a:r>
              <a:rPr lang="hu-HU" sz="2400" dirty="0"/>
              <a:t>é</a:t>
            </a:r>
            <a:r>
              <a:rPr lang="hu-HU" sz="2400" dirty="0" smtClean="0"/>
              <a:t>s az őt családi pótlékra jogosító gyermekek száma a </a:t>
            </a:r>
            <a:r>
              <a:rPr lang="hu-HU" sz="2400" b="1" dirty="0" smtClean="0"/>
              <a:t>4 főt eléri</a:t>
            </a:r>
            <a:r>
              <a:rPr lang="hu-HU" sz="2400" dirty="0" smtClean="0"/>
              <a:t>.</a:t>
            </a:r>
          </a:p>
          <a:p>
            <a:pPr marL="0" indent="0">
              <a:buNone/>
            </a:pPr>
            <a:r>
              <a:rPr lang="hu-HU" sz="2400" b="1" dirty="0" smtClean="0"/>
              <a:t>A 12 évnek mind a négy gyermek tekintetében teljesülnie kell</a:t>
            </a:r>
            <a:r>
              <a:rPr lang="hu-HU" sz="2400" dirty="0" smtClean="0"/>
              <a:t>, kivéve, ha a gyermek elhalálozott.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4941762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b="1" dirty="0" smtClean="0"/>
              <a:t>A jogosultság időtartama</a:t>
            </a:r>
          </a:p>
          <a:p>
            <a:pPr marL="0" indent="0" algn="just">
              <a:buNone/>
            </a:pPr>
            <a:r>
              <a:rPr lang="hu-HU" sz="2400" dirty="0" smtClean="0"/>
              <a:t>A kedvezményre való jogosultság annak a hónapnak az első napján nyílik meg, amely </a:t>
            </a:r>
            <a:r>
              <a:rPr lang="hu-HU" sz="2400" b="1" dirty="0" smtClean="0"/>
              <a:t>hónap bármely napján a magánszemély négy vagy több gyermeket nevelő anyának</a:t>
            </a:r>
            <a:r>
              <a:rPr lang="hu-HU" sz="2400" dirty="0" smtClean="0"/>
              <a:t> minősül.</a:t>
            </a:r>
          </a:p>
          <a:p>
            <a:pPr marL="0" indent="0" algn="just">
              <a:buNone/>
            </a:pPr>
            <a:endParaRPr lang="hu-HU" sz="2400" dirty="0"/>
          </a:p>
          <a:p>
            <a:pPr marL="0" indent="0" algn="just">
              <a:buNone/>
            </a:pPr>
            <a:r>
              <a:rPr lang="hu-HU" sz="2400" dirty="0" smtClean="0"/>
              <a:t>A kedvezményre való jogosultság annak a hónapnak az utolsó napján szűnik meg, amikor a jogosult már nem tekinthető négy gyermekes anyának, azaz a gyermekek száma négy alá csökken.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830342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708526"/>
          </a:xfrm>
        </p:spPr>
        <p:txBody>
          <a:bodyPr/>
          <a:lstStyle/>
          <a:p>
            <a:r>
              <a:rPr lang="hu-HU" sz="2400" b="1" dirty="0" smtClean="0"/>
              <a:t>A kedvezmény alapja:</a:t>
            </a:r>
          </a:p>
          <a:p>
            <a:pPr algn="just">
              <a:buFontTx/>
              <a:buChar char="-"/>
            </a:pPr>
            <a:r>
              <a:rPr lang="hu-HU" sz="2400" dirty="0"/>
              <a:t>a</a:t>
            </a:r>
            <a:r>
              <a:rPr lang="hu-HU" sz="2400" dirty="0" smtClean="0"/>
              <a:t>z Szja. tv. 3.21. pontja szerinti </a:t>
            </a:r>
            <a:r>
              <a:rPr lang="hu-HU" sz="2400" b="1" dirty="0" smtClean="0"/>
              <a:t>bérnek minősülő jövedelem,</a:t>
            </a:r>
          </a:p>
          <a:p>
            <a:pPr algn="just">
              <a:buFontTx/>
              <a:buChar char="-"/>
            </a:pPr>
            <a:r>
              <a:rPr lang="hu-HU" sz="2400" dirty="0" smtClean="0"/>
              <a:t>a </a:t>
            </a:r>
            <a:r>
              <a:rPr lang="hu-HU" sz="2400" b="1" dirty="0" smtClean="0"/>
              <a:t>más, nem önálló tevékenységből származó jövedelmek </a:t>
            </a:r>
            <a:r>
              <a:rPr lang="hu-HU" sz="2400" dirty="0" smtClean="0"/>
              <a:t>összege, ide nem értve a munkaviszony megszüntetésére tekintettel kapott végkielégítés törvényben előírt mértéket meghaladó összegét,</a:t>
            </a:r>
          </a:p>
          <a:p>
            <a:pPr algn="just">
              <a:buFontTx/>
              <a:buChar char="-"/>
            </a:pPr>
            <a:r>
              <a:rPr lang="hu-HU" sz="2400" dirty="0"/>
              <a:t>e</a:t>
            </a:r>
            <a:r>
              <a:rPr lang="hu-HU" sz="2400" dirty="0" smtClean="0"/>
              <a:t>gyéni vállalkozó </a:t>
            </a:r>
            <a:r>
              <a:rPr lang="hu-HU" sz="2400" b="1" dirty="0" smtClean="0"/>
              <a:t>vállalkozói </a:t>
            </a:r>
            <a:r>
              <a:rPr lang="hu-HU" sz="2400" b="1" dirty="0" err="1" smtClean="0"/>
              <a:t>kivétje</a:t>
            </a:r>
            <a:r>
              <a:rPr lang="hu-HU" sz="2400" dirty="0" smtClean="0"/>
              <a:t>, vagy az </a:t>
            </a:r>
            <a:r>
              <a:rPr lang="hu-HU" sz="2400" b="1" dirty="0" smtClean="0"/>
              <a:t>átalányban megállapított jövedelme,</a:t>
            </a:r>
          </a:p>
          <a:p>
            <a:pPr algn="just">
              <a:buFontTx/>
              <a:buChar char="-"/>
            </a:pPr>
            <a:r>
              <a:rPr lang="hu-HU" sz="2400" dirty="0"/>
              <a:t>a</a:t>
            </a:r>
            <a:r>
              <a:rPr lang="hu-HU" sz="2400" dirty="0" smtClean="0"/>
              <a:t> mezőgazdasági </a:t>
            </a:r>
            <a:r>
              <a:rPr lang="hu-HU" sz="2400" b="1" dirty="0" smtClean="0"/>
              <a:t>őstermelői jövedelem</a:t>
            </a:r>
            <a:r>
              <a:rPr lang="hu-HU" sz="2400" dirty="0" smtClean="0"/>
              <a:t>,</a:t>
            </a:r>
          </a:p>
          <a:p>
            <a:pPr algn="just">
              <a:buFontTx/>
              <a:buChar char="-"/>
            </a:pPr>
            <a:r>
              <a:rPr lang="hu-HU" sz="2400" dirty="0"/>
              <a:t>h</a:t>
            </a:r>
            <a:r>
              <a:rPr lang="hu-HU" sz="2400" dirty="0" smtClean="0"/>
              <a:t>elyi önkormányzati képviselő, európai parlamenti képviselő, választott könyvvizsgáló e </a:t>
            </a:r>
            <a:r>
              <a:rPr lang="hu-HU" sz="2400" b="1" dirty="0" smtClean="0"/>
              <a:t>tevékenységéből</a:t>
            </a:r>
            <a:r>
              <a:rPr lang="hu-HU" sz="2400" dirty="0" smtClean="0"/>
              <a:t> származó jövedelme,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6696163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>
                <a:solidFill>
                  <a:srgbClr val="336600"/>
                </a:solidFill>
              </a:rPr>
              <a:t>A négy vagy több gyermeket nevelő anyák kedvezménye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dirty="0" smtClean="0"/>
              <a:t>A kedvezmény alapja:</a:t>
            </a:r>
          </a:p>
          <a:p>
            <a:pPr algn="just">
              <a:buFontTx/>
              <a:buChar char="-"/>
            </a:pPr>
            <a:r>
              <a:rPr lang="hu-HU" sz="2400" dirty="0" smtClean="0"/>
              <a:t>A magánszemély által nem egyéni vállalkozóiként kötött , </a:t>
            </a:r>
            <a:r>
              <a:rPr lang="hu-HU" sz="2400" b="1" dirty="0" smtClean="0"/>
              <a:t>díjazás ellenében történő munkavégzésre irányuló más szerződés (például megbízási, felhasználási szerződés) alapján </a:t>
            </a:r>
            <a:r>
              <a:rPr lang="hu-HU" sz="2400" dirty="0" smtClean="0"/>
              <a:t>folytatott tevékenységből származó jövedelem.</a:t>
            </a:r>
          </a:p>
          <a:p>
            <a:pPr marL="0" indent="0">
              <a:buNone/>
            </a:pPr>
            <a:endParaRPr lang="hu-HU" sz="2400" dirty="0"/>
          </a:p>
          <a:p>
            <a:pPr marL="0" indent="0" algn="ctr">
              <a:buNone/>
            </a:pPr>
            <a:r>
              <a:rPr lang="hu-HU" sz="2400" b="1" dirty="0" smtClean="0"/>
              <a:t>A kedvezmény első alkalommal  a 2019. december 31-ét követően megszerzett bevétel adókötelezettségére alkalmazható.</a:t>
            </a:r>
            <a:endParaRPr lang="hu-HU" sz="2400" b="1" dirty="0"/>
          </a:p>
        </p:txBody>
      </p:sp>
    </p:spTree>
    <p:extLst>
      <p:ext uri="{BB962C8B-B14F-4D97-AF65-F5344CB8AC3E}">
        <p14:creationId xmlns:p14="http://schemas.microsoft.com/office/powerpoint/2010/main" val="5924603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dirty="0" smtClean="0"/>
              <a:t>A kedvezmény érvényesítésére vonatkozó szabályok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9"/>
          </a:xfrm>
        </p:spPr>
        <p:txBody>
          <a:bodyPr/>
          <a:lstStyle/>
          <a:p>
            <a:pPr algn="just"/>
            <a:r>
              <a:rPr lang="hu-HU" sz="2400" dirty="0" smtClean="0"/>
              <a:t>A kedvezmény </a:t>
            </a:r>
            <a:r>
              <a:rPr lang="hu-HU" sz="2400" b="1" dirty="0" smtClean="0"/>
              <a:t>évközben adóelőleg-nyilatkozattal</a:t>
            </a:r>
            <a:r>
              <a:rPr lang="hu-HU" sz="2400" dirty="0" smtClean="0"/>
              <a:t>, év végén pedig az adóévi </a:t>
            </a:r>
            <a:r>
              <a:rPr lang="hu-HU" sz="2400" b="1" dirty="0" smtClean="0"/>
              <a:t>személyi jövedelemadó bevallásban </a:t>
            </a:r>
            <a:r>
              <a:rPr lang="hu-HU" sz="2400" dirty="0" smtClean="0"/>
              <a:t>érvényesíthető.</a:t>
            </a:r>
          </a:p>
          <a:p>
            <a:pPr algn="just"/>
            <a:r>
              <a:rPr lang="hu-HU" sz="2400" dirty="0" smtClean="0"/>
              <a:t>Adóelőleg- nyilatkozat kifizető, munkáltató részére adható. A nyilatkozaton szerepelni kell a kifizető, munkáltató nevének, adószámának, a magánszemély nevének, adóazonosító jelének, és a kedvezményre jogosító gyermekek nevének és adóazonosító jelének. ( Az szja bevallásban szintén fel kell tüntetni.)</a:t>
            </a:r>
          </a:p>
          <a:p>
            <a:pPr algn="just"/>
            <a:r>
              <a:rPr lang="hu-HU" sz="2400" dirty="0" smtClean="0"/>
              <a:t>A kedvezmény munkaviszonyból származó jövedelem esetén a </a:t>
            </a:r>
            <a:r>
              <a:rPr lang="hu-HU" sz="2400" u="sng" dirty="0" smtClean="0"/>
              <a:t>2019. december 31-i időszakra elszámolt, a 2019. évre vonatkozó, de 2020. január 10-ét követően kifizetett, vagy 2019. évet megelőző évre vonatkozó de 2019. december 31-ét követően kifizetett jövedelemre érvényesíthető.</a:t>
            </a:r>
          </a:p>
          <a:p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1042998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1209541" y="3244334"/>
            <a:ext cx="6724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5400" b="1" i="1" dirty="0"/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945852047"/>
      </p:ext>
    </p:extLst>
  </p:cSld>
  <p:clrMapOvr>
    <a:masterClrMapping/>
  </p:clrMapOvr>
</p:sld>
</file>

<file path=ppt/theme/theme1.xml><?xml version="1.0" encoding="utf-8"?>
<a:theme xmlns:a="http://schemas.openxmlformats.org/drawingml/2006/main" name="1_Alapértelmezett terv">
  <a:themeElements>
    <a:clrScheme name="">
      <a:dk1>
        <a:srgbClr val="993300"/>
      </a:dk1>
      <a:lt1>
        <a:srgbClr val="FFFFFF"/>
      </a:lt1>
      <a:dk2>
        <a:srgbClr val="336600"/>
      </a:dk2>
      <a:lt2>
        <a:srgbClr val="808080"/>
      </a:lt2>
      <a:accent1>
        <a:srgbClr val="FFFF99"/>
      </a:accent1>
      <a:accent2>
        <a:srgbClr val="3333CC"/>
      </a:accent2>
      <a:accent3>
        <a:srgbClr val="FFFFFF"/>
      </a:accent3>
      <a:accent4>
        <a:srgbClr val="822A00"/>
      </a:accent4>
      <a:accent5>
        <a:srgbClr val="FFFF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lapértelmezett terv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2114</TotalTime>
  <Words>2187</Words>
  <Application>Microsoft Office PowerPoint</Application>
  <PresentationFormat>Diavetítés a képernyőre (4:3 oldalarány)</PresentationFormat>
  <Paragraphs>150</Paragraphs>
  <Slides>31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31</vt:i4>
      </vt:variant>
    </vt:vector>
  </HeadingPairs>
  <TitlesOfParts>
    <vt:vector size="34" baseType="lpstr">
      <vt:lpstr>Calibri</vt:lpstr>
      <vt:lpstr>Times New Roman</vt:lpstr>
      <vt:lpstr>1_Alapértelmezett terv</vt:lpstr>
      <vt:lpstr> 2019. évközi SZEMÉLYI JÖVEDELEMADÓ TÖRVÉNY VÁLTOZÁSOK     </vt:lpstr>
      <vt:lpstr>PowerPoint bemutató</vt:lpstr>
      <vt:lpstr>Magánalapítványra vonatkozó szabályok</vt:lpstr>
      <vt:lpstr>Magánalapítványra vonatkozó szabályok</vt:lpstr>
      <vt:lpstr>Magánalapítványra vonatkozó szabályok</vt:lpstr>
      <vt:lpstr>Egyéni vállalkozói bevétel</vt:lpstr>
      <vt:lpstr>Egyéni vállalkozói tevékenység folytatása</vt:lpstr>
      <vt:lpstr>A szociális hozzájárulási adó évközi csökkenésével összefüggő változások</vt:lpstr>
      <vt:lpstr>A mezőgazdasági őstermelőket érintő változások</vt:lpstr>
      <vt:lpstr>A mezőgazdasági őstermelőket érintő változások</vt:lpstr>
      <vt:lpstr>A mezőgazdasági őstermelőket érintő változások</vt:lpstr>
      <vt:lpstr>Új adómentességi szabályok</vt:lpstr>
      <vt:lpstr>Új adómentességi szabályok</vt:lpstr>
      <vt:lpstr>Új adómentességi szabályok</vt:lpstr>
      <vt:lpstr>Új adómentességi szabályok</vt:lpstr>
      <vt:lpstr>Módosuló adómentességi szabály</vt:lpstr>
      <vt:lpstr>PowerPoint bemutató</vt:lpstr>
      <vt:lpstr>Magánszálláshely-szolgáltatás</vt:lpstr>
      <vt:lpstr>Magánalapítvány által kötött tartós befektetési szerződés</vt:lpstr>
      <vt:lpstr>Magánalapítvány által kötött tartós befektetési szerződés</vt:lpstr>
      <vt:lpstr>Szociális hozzájárulási adóval kapcsolatos módosítás</vt:lpstr>
      <vt:lpstr>Energiaipari dolgozók adómentes juttatása</vt:lpstr>
      <vt:lpstr>Szakképzős tanulók adómentes juttatásai</vt:lpstr>
      <vt:lpstr>Vadkár-elhárítási célú vadászaton nyújtott juttatás adómentessége</vt:lpstr>
      <vt:lpstr>Adóelőleg-nyilatkozat</vt:lpstr>
      <vt:lpstr>A négy vagy több gyermeket nevelő anyák kedvezménye</vt:lpstr>
      <vt:lpstr>A négy vagy több gyermeket nevelő anyák kedvezménye</vt:lpstr>
      <vt:lpstr>A négy vagy több gyermeket nevelő anyák kedvezménye</vt:lpstr>
      <vt:lpstr>A négy vagy több gyermeket nevelő anyák kedvezménye</vt:lpstr>
      <vt:lpstr>A kedvezmény érvényesítésére vonatkozó szabályok</vt:lpstr>
      <vt:lpstr>PowerPoint bemutató</vt:lpstr>
    </vt:vector>
  </TitlesOfParts>
  <Company>Nemzeti Adó- és Vámhivatal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SZEMÉLYI JÖVEDELEMADÓ 2016</dc:title>
  <dc:creator>Toldi Szilvia</dc:creator>
  <cp:lastModifiedBy>Honosi Krisztina</cp:lastModifiedBy>
  <cp:revision>359</cp:revision>
  <cp:lastPrinted>2018-12-03T14:47:57Z</cp:lastPrinted>
  <dcterms:created xsi:type="dcterms:W3CDTF">2015-12-04T07:41:28Z</dcterms:created>
  <dcterms:modified xsi:type="dcterms:W3CDTF">2020-01-20T09:39:13Z</dcterms:modified>
</cp:coreProperties>
</file>