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5" r:id="rId5"/>
    <p:sldMasterId id="2147483888" r:id="rId6"/>
  </p:sldMasterIdLst>
  <p:notesMasterIdLst>
    <p:notesMasterId r:id="rId40"/>
  </p:notesMasterIdLst>
  <p:handoutMasterIdLst>
    <p:handoutMasterId r:id="rId41"/>
  </p:handoutMasterIdLst>
  <p:sldIdLst>
    <p:sldId id="692" r:id="rId7"/>
    <p:sldId id="695" r:id="rId8"/>
    <p:sldId id="696" r:id="rId9"/>
    <p:sldId id="697" r:id="rId10"/>
    <p:sldId id="698" r:id="rId11"/>
    <p:sldId id="693" r:id="rId12"/>
    <p:sldId id="694" r:id="rId13"/>
    <p:sldId id="681" r:id="rId14"/>
    <p:sldId id="674" r:id="rId15"/>
    <p:sldId id="676" r:id="rId16"/>
    <p:sldId id="677" r:id="rId17"/>
    <p:sldId id="708" r:id="rId18"/>
    <p:sldId id="678" r:id="rId19"/>
    <p:sldId id="680" r:id="rId20"/>
    <p:sldId id="705" r:id="rId21"/>
    <p:sldId id="699" r:id="rId22"/>
    <p:sldId id="654" r:id="rId23"/>
    <p:sldId id="701" r:id="rId24"/>
    <p:sldId id="700" r:id="rId25"/>
    <p:sldId id="664" r:id="rId26"/>
    <p:sldId id="663" r:id="rId27"/>
    <p:sldId id="702" r:id="rId28"/>
    <p:sldId id="662" r:id="rId29"/>
    <p:sldId id="661" r:id="rId30"/>
    <p:sldId id="703" r:id="rId31"/>
    <p:sldId id="707" r:id="rId32"/>
    <p:sldId id="668" r:id="rId33"/>
    <p:sldId id="667" r:id="rId34"/>
    <p:sldId id="666" r:id="rId35"/>
    <p:sldId id="665" r:id="rId36"/>
    <p:sldId id="672" r:id="rId37"/>
    <p:sldId id="671" r:id="rId38"/>
    <p:sldId id="650" r:id="rId39"/>
  </p:sldIdLst>
  <p:sldSz cx="9144000" cy="6858000" type="screen4x3"/>
  <p:notesSz cx="9928225" cy="6797675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2" userDrawn="1">
          <p15:clr>
            <a:srgbClr val="A4A3A4"/>
          </p15:clr>
        </p15:guide>
        <p15:guide id="2" pos="312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4F81BD"/>
    <a:srgbClr val="000000"/>
    <a:srgbClr val="FFCC99"/>
    <a:srgbClr val="F1823D"/>
    <a:srgbClr val="FBF5D1"/>
    <a:srgbClr val="FFFF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01" autoAdjust="0"/>
    <p:restoredTop sz="74648" autoAdjust="0"/>
  </p:normalViewPr>
  <p:slideViewPr>
    <p:cSldViewPr>
      <p:cViewPr varScale="1">
        <p:scale>
          <a:sx n="87" d="100"/>
          <a:sy n="87" d="100"/>
        </p:scale>
        <p:origin x="2250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100" d="100"/>
          <a:sy n="100" d="100"/>
        </p:scale>
        <p:origin x="-882" y="-72"/>
      </p:cViewPr>
      <p:guideLst>
        <p:guide orient="horz" pos="2142"/>
        <p:guide pos="312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3313" cy="34129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5622594" y="0"/>
            <a:ext cx="4303313" cy="34129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F89469-7590-4CB0-9009-E1045C435341}" type="datetimeFigureOut">
              <a:rPr lang="hu-HU" smtClean="0"/>
              <a:pPr/>
              <a:t>2020.01.28.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6456378"/>
            <a:ext cx="4303313" cy="34129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5622594" y="6456378"/>
            <a:ext cx="4303313" cy="34129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479056-D46B-408C-9C55-F56A7C7205B8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05968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3313" cy="340210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5622594" y="0"/>
            <a:ext cx="4303313" cy="340210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174C9EB-F447-48ED-94C2-6C4FFFC3DCF0}" type="datetimeFigureOut">
              <a:rPr lang="hu-HU"/>
              <a:pPr>
                <a:defRPr/>
              </a:pPr>
              <a:t>2020.01.28.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400425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6" tIns="45713" rIns="91426" bIns="45713" rtlCol="0" anchor="ctr"/>
          <a:lstStyle/>
          <a:p>
            <a:pPr lvl="0"/>
            <a:endParaRPr lang="hu-HU" noProof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992360" y="3229277"/>
            <a:ext cx="7943507" cy="3058628"/>
          </a:xfrm>
          <a:prstGeom prst="rect">
            <a:avLst/>
          </a:prstGeom>
        </p:spPr>
        <p:txBody>
          <a:bodyPr vert="horz" lIns="91426" tIns="45713" rIns="91426" bIns="45713" rtlCol="0"/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  <a:endParaRPr lang="hu-HU" noProof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6456378"/>
            <a:ext cx="4303313" cy="340210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5622594" y="6456378"/>
            <a:ext cx="4303313" cy="340210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E30D206-FA62-4F3E-95BD-945A0BE0051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13032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CDE795-2B88-43DB-B410-25E143E54950}" type="slidenum">
              <a:rPr lang="hu-HU" smtClean="0"/>
              <a:pPr/>
              <a:t>1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726543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08610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37973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73780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73927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94540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8650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78809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14936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06431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8997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09613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33441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04661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1418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88920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7976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81933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819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47738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82496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67325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68404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79258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367292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8956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600521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658476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60554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969350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57207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61449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395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hu-HU" altLang="hu-HU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8334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92175" y="3532188"/>
            <a:ext cx="3603625" cy="800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3532188"/>
            <a:ext cx="3603625" cy="800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smtClean="0">
              <a:sym typeface="Gill Sans" charset="0"/>
            </a:endParaRP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411913" y="1154113"/>
            <a:ext cx="1839912" cy="317817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92175" y="1154113"/>
            <a:ext cx="5367338" cy="317817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1"/>
          <p:cNvSpPr>
            <a:spLocks noChangeShapeType="1"/>
          </p:cNvSpPr>
          <p:nvPr userDrawn="1"/>
        </p:nvSpPr>
        <p:spPr bwMode="auto">
          <a:xfrm flipH="1">
            <a:off x="2330450" y="1468438"/>
            <a:ext cx="0" cy="3835400"/>
          </a:xfrm>
          <a:prstGeom prst="line">
            <a:avLst/>
          </a:prstGeom>
          <a:noFill/>
          <a:ln w="12700">
            <a:solidFill>
              <a:srgbClr val="A3997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hu-HU"/>
          </a:p>
        </p:txBody>
      </p:sp>
      <p:pic>
        <p:nvPicPr>
          <p:cNvPr id="5" name="Picture 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244600"/>
            <a:ext cx="1828800" cy="84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2555776" y="2130425"/>
            <a:ext cx="5902424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2555776" y="3886200"/>
            <a:ext cx="5904656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6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 smtClean="0"/>
              <a:t>dr. Bobonka Miklós Kornél </a:t>
            </a:r>
            <a:endParaRPr lang="hu-HU"/>
          </a:p>
        </p:txBody>
      </p:sp>
      <p:sp>
        <p:nvSpPr>
          <p:cNvPr id="8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988703-E1C9-4833-8391-FBA468A7582C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115888"/>
            <a:ext cx="1150938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 smtClean="0"/>
              <a:t>dr. Bobonka Miklós Kornél </a:t>
            </a: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428DA-C205-450C-85F7-05F0DC7A026F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892175" y="3532188"/>
            <a:ext cx="73596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19" tIns="45719" rIns="45719" bIns="457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hu-HU" smtClean="0">
                <a:sym typeface="Gill Sans"/>
              </a:rPr>
              <a:t>Click to edit Master text styles</a:t>
            </a:r>
          </a:p>
          <a:p>
            <a:pPr lvl="1"/>
            <a:r>
              <a:rPr lang="en-US" altLang="hu-HU" smtClean="0">
                <a:sym typeface="Gill Sans"/>
              </a:rPr>
              <a:t>Second level</a:t>
            </a:r>
          </a:p>
          <a:p>
            <a:pPr lvl="2"/>
            <a:r>
              <a:rPr lang="en-US" altLang="hu-HU" smtClean="0">
                <a:sym typeface="Gill Sans"/>
              </a:rPr>
              <a:t>Third level</a:t>
            </a:r>
          </a:p>
          <a:p>
            <a:pPr lvl="3"/>
            <a:r>
              <a:rPr lang="en-US" altLang="hu-HU" smtClean="0">
                <a:sym typeface="Gill Sans"/>
              </a:rPr>
              <a:t>Fourth level</a:t>
            </a:r>
          </a:p>
          <a:p>
            <a:pPr lvl="4"/>
            <a:r>
              <a:rPr lang="en-US" altLang="hu-HU" smtClean="0">
                <a:sym typeface="Gill Sans"/>
              </a:rPr>
              <a:t>Fifth level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92175" y="1154113"/>
            <a:ext cx="7359650" cy="232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19" tIns="45719" rIns="45719" bIns="45719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hu-HU" smtClean="0">
                <a:sym typeface="Gill Sans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8" r:id="rId1"/>
    <p:sldLayoutId id="2147484149" r:id="rId2"/>
    <p:sldLayoutId id="2147484150" r:id="rId3"/>
    <p:sldLayoutId id="2147484151" r:id="rId4"/>
    <p:sldLayoutId id="2147484152" r:id="rId5"/>
    <p:sldLayoutId id="2147484153" r:id="rId6"/>
    <p:sldLayoutId id="2147484154" r:id="rId7"/>
    <p:sldLayoutId id="2147484155" r:id="rId8"/>
    <p:sldLayoutId id="2147484156" r:id="rId9"/>
    <p:sldLayoutId id="2147484157" r:id="rId10"/>
    <p:sldLayoutId id="2147484158" r:id="rId11"/>
  </p:sldLayoutIdLst>
  <p:transition/>
  <p:hf sldNum="0" hdr="0" dt="0"/>
  <p:txStyles>
    <p:titleStyle>
      <a:lvl1pPr algn="ctr" defTabSz="822325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+mj-lt"/>
          <a:ea typeface="+mj-ea"/>
          <a:cs typeface="+mj-cs"/>
          <a:sym typeface="Gill Sans"/>
        </a:defRPr>
      </a:lvl1pPr>
      <a:lvl2pPr algn="ctr" defTabSz="822325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Gill Sans" charset="0"/>
          <a:sym typeface="Gill Sans"/>
        </a:defRPr>
      </a:lvl2pPr>
      <a:lvl3pPr algn="ctr" defTabSz="822325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Gill Sans" charset="0"/>
          <a:sym typeface="Gill Sans"/>
        </a:defRPr>
      </a:lvl3pPr>
      <a:lvl4pPr algn="ctr" defTabSz="822325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Gill Sans" charset="0"/>
          <a:sym typeface="Gill Sans"/>
        </a:defRPr>
      </a:lvl4pPr>
      <a:lvl5pPr algn="ctr" defTabSz="822325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Gill Sans" charset="0"/>
          <a:sym typeface="Gill Sans"/>
        </a:defRPr>
      </a:lvl5pPr>
      <a:lvl6pPr marL="457200" algn="ctr" defTabSz="822325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Gill Sans" charset="0"/>
          <a:sym typeface="Gill Sans" charset="0"/>
        </a:defRPr>
      </a:lvl6pPr>
      <a:lvl7pPr marL="914400" algn="ctr" defTabSz="822325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Gill Sans" charset="0"/>
          <a:sym typeface="Gill Sans" charset="0"/>
        </a:defRPr>
      </a:lvl7pPr>
      <a:lvl8pPr marL="1371600" algn="ctr" defTabSz="822325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Gill Sans" charset="0"/>
          <a:sym typeface="Gill Sans" charset="0"/>
        </a:defRPr>
      </a:lvl8pPr>
      <a:lvl9pPr marL="1828800" algn="ctr" defTabSz="822325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Gill Sans" charset="0"/>
          <a:sym typeface="Gill Sans" charset="0"/>
        </a:defRPr>
      </a:lvl9pPr>
    </p:titleStyle>
    <p:bodyStyle>
      <a:lvl1pPr marL="307975" indent="-307975" algn="ctr" defTabSz="822325" rtl="0" eaLnBrk="0" fontAlgn="base" hangingPunct="0">
        <a:spcBef>
          <a:spcPct val="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ea typeface="+mn-ea"/>
          <a:cs typeface="+mn-cs"/>
          <a:sym typeface="Gill Sans"/>
        </a:defRPr>
      </a:lvl1pPr>
      <a:lvl2pPr marL="668338" indent="-257175" algn="ctr" defTabSz="822325" rtl="0" eaLnBrk="0" fontAlgn="base" hangingPunct="0">
        <a:spcBef>
          <a:spcPct val="0"/>
        </a:spcBef>
        <a:spcAft>
          <a:spcPct val="0"/>
        </a:spcAft>
        <a:buChar char="–"/>
        <a:defRPr sz="2500">
          <a:solidFill>
            <a:schemeClr val="tx1"/>
          </a:solidFill>
          <a:latin typeface="+mn-lt"/>
          <a:sym typeface="Gill Sans"/>
        </a:defRPr>
      </a:lvl2pPr>
      <a:lvl3pPr marL="1028700" indent="-206375" algn="ctr" defTabSz="822325" rtl="0" eaLnBrk="0" fontAlgn="base" hangingPunct="0">
        <a:spcBef>
          <a:spcPct val="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sym typeface="Gill Sans"/>
        </a:defRPr>
      </a:lvl3pPr>
      <a:lvl4pPr marL="1439863" indent="-204788" algn="ctr" defTabSz="822325" rtl="0" eaLnBrk="0" fontAlgn="base" hangingPunct="0">
        <a:spcBef>
          <a:spcPct val="0"/>
        </a:spcBef>
        <a:spcAft>
          <a:spcPct val="0"/>
        </a:spcAft>
        <a:buChar char="–"/>
        <a:defRPr sz="2500">
          <a:solidFill>
            <a:schemeClr val="tx1"/>
          </a:solidFill>
          <a:latin typeface="+mn-lt"/>
          <a:sym typeface="Gill Sans"/>
        </a:defRPr>
      </a:lvl4pPr>
      <a:lvl5pPr marL="1851025" indent="-204788" algn="ctr" defTabSz="822325" rtl="0" eaLnBrk="0" fontAlgn="base" hangingPunct="0">
        <a:spcBef>
          <a:spcPct val="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sym typeface="Gill Sans"/>
        </a:defRPr>
      </a:lvl5pPr>
      <a:lvl6pPr marL="2308225" indent="-204788" algn="ctr" defTabSz="822325" rtl="0" fontAlgn="base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+mn-lt"/>
          <a:sym typeface="Gill Sans" charset="0"/>
        </a:defRPr>
      </a:lvl6pPr>
      <a:lvl7pPr marL="2765425" indent="-204788" algn="ctr" defTabSz="822325" rtl="0" fontAlgn="base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+mn-lt"/>
          <a:sym typeface="Gill Sans" charset="0"/>
        </a:defRPr>
      </a:lvl7pPr>
      <a:lvl8pPr marL="3222625" indent="-204788" algn="ctr" defTabSz="822325" rtl="0" fontAlgn="base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+mn-lt"/>
          <a:sym typeface="Gill Sans" charset="0"/>
        </a:defRPr>
      </a:lvl8pPr>
      <a:lvl9pPr marL="3679825" indent="-204788" algn="ctr" defTabSz="822325" rtl="0" fontAlgn="base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+mn-lt"/>
          <a:sym typeface="Gill Sans" charset="0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 smtClean="0"/>
              <a:t>Mintacím szerkesztése</a:t>
            </a:r>
          </a:p>
        </p:txBody>
      </p:sp>
      <p:sp>
        <p:nvSpPr>
          <p:cNvPr id="2051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 smtClean="0"/>
              <a:t>Mintaszöveg szerkesztése</a:t>
            </a:r>
          </a:p>
          <a:p>
            <a:pPr lvl="1"/>
            <a:r>
              <a:rPr lang="hu-HU" altLang="hu-HU" smtClean="0"/>
              <a:t>Második szint</a:t>
            </a:r>
          </a:p>
          <a:p>
            <a:pPr lvl="2"/>
            <a:r>
              <a:rPr lang="hu-HU" altLang="hu-HU" smtClean="0"/>
              <a:t>Harmadik szint</a:t>
            </a:r>
          </a:p>
          <a:p>
            <a:pPr lvl="3"/>
            <a:r>
              <a:rPr lang="hu-HU" altLang="hu-HU" smtClean="0"/>
              <a:t>Negyedik szint</a:t>
            </a:r>
          </a:p>
          <a:p>
            <a:pPr lvl="4"/>
            <a:r>
              <a:rPr lang="hu-HU" altLang="hu-HU" smtClean="0"/>
              <a:t>Ötödik szint</a:t>
            </a:r>
          </a:p>
        </p:txBody>
      </p:sp>
      <p:sp>
        <p:nvSpPr>
          <p:cNvPr id="8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hu-HU" smtClean="0"/>
              <a:t>dr. Bobonka Miklós Kornél </a:t>
            </a:r>
            <a:endParaRPr lang="hu-HU"/>
          </a:p>
        </p:txBody>
      </p:sp>
      <p:sp>
        <p:nvSpPr>
          <p:cNvPr id="10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FB84D97-EED9-400D-87EA-6331B231227F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9" r:id="rId1"/>
    <p:sldLayoutId id="2147484160" r:id="rId2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Arial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Arial" pitchFamily="34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Kép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70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3568" y="4581128"/>
            <a:ext cx="7774632" cy="184824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800" i="1" dirty="0" smtClean="0"/>
              <a:t/>
            </a:r>
            <a:br>
              <a:rPr lang="hu-HU" sz="2800" i="1" dirty="0" smtClean="0"/>
            </a:br>
            <a:r>
              <a:rPr lang="hu-HU" sz="2800" i="1" dirty="0" smtClean="0"/>
              <a:t/>
            </a:r>
            <a:br>
              <a:rPr lang="hu-HU" sz="2800" i="1" dirty="0" smtClean="0"/>
            </a:br>
            <a:r>
              <a:rPr lang="hu-HU" sz="2800" i="1" dirty="0"/>
              <a:t/>
            </a:r>
            <a:br>
              <a:rPr lang="hu-HU" sz="2800" i="1" dirty="0"/>
            </a:br>
            <a:r>
              <a:rPr lang="hu-HU" sz="2800" i="1" dirty="0" smtClean="0"/>
              <a:t/>
            </a:r>
            <a:br>
              <a:rPr lang="hu-HU" sz="2800" i="1" dirty="0" smtClean="0"/>
            </a:br>
            <a:r>
              <a:rPr lang="hu-HU" sz="2800" i="1" dirty="0"/>
              <a:t/>
            </a:r>
            <a:br>
              <a:rPr lang="hu-HU" sz="2800" i="1" dirty="0"/>
            </a:br>
            <a:r>
              <a:rPr lang="hu-HU" sz="2800" i="1" dirty="0"/>
              <a:t/>
            </a:r>
            <a:br>
              <a:rPr lang="hu-HU" sz="2800" i="1" dirty="0"/>
            </a:br>
            <a:r>
              <a:rPr lang="hu-HU" sz="2800" i="1" dirty="0" smtClean="0"/>
              <a:t/>
            </a:r>
            <a:br>
              <a:rPr lang="hu-HU" sz="2800" i="1" dirty="0" smtClean="0"/>
            </a:br>
            <a:r>
              <a:rPr lang="hu-HU" sz="2800" i="1" dirty="0"/>
              <a:t/>
            </a:r>
            <a:br>
              <a:rPr lang="hu-HU" sz="2800" i="1" dirty="0"/>
            </a:br>
            <a:r>
              <a:rPr lang="hu-HU" sz="2800" i="1" dirty="0" smtClean="0"/>
              <a:t/>
            </a:r>
            <a:br>
              <a:rPr lang="hu-HU" sz="2800" i="1" dirty="0" smtClean="0"/>
            </a:br>
            <a:r>
              <a:rPr lang="hu-HU" sz="2800" i="1" dirty="0"/>
              <a:t/>
            </a:r>
            <a:br>
              <a:rPr lang="hu-HU" sz="2800" i="1" dirty="0"/>
            </a:br>
            <a:r>
              <a:rPr lang="hu-HU" sz="2800" i="1" dirty="0" smtClean="0"/>
              <a:t/>
            </a:r>
            <a:br>
              <a:rPr lang="hu-HU" sz="2800" i="1" dirty="0" smtClean="0"/>
            </a:br>
            <a:r>
              <a:rPr lang="hu-HU" sz="2800" i="1" dirty="0"/>
              <a:t/>
            </a:r>
            <a:br>
              <a:rPr lang="hu-HU" sz="2800" i="1" dirty="0"/>
            </a:br>
            <a:r>
              <a:rPr lang="hu-HU" sz="2800" i="1" dirty="0" smtClean="0"/>
              <a:t/>
            </a:r>
            <a:br>
              <a:rPr lang="hu-HU" sz="2800" i="1" dirty="0" smtClean="0"/>
            </a:br>
            <a:r>
              <a:rPr lang="hu-HU" sz="2800" i="1" dirty="0"/>
              <a:t/>
            </a:r>
            <a:br>
              <a:rPr lang="hu-HU" sz="2800" i="1" dirty="0"/>
            </a:br>
            <a:r>
              <a:rPr lang="hu-HU" sz="2800" i="1" dirty="0" smtClean="0"/>
              <a:t/>
            </a:r>
            <a:br>
              <a:rPr lang="hu-HU" sz="2800" i="1" dirty="0" smtClean="0"/>
            </a:br>
            <a:r>
              <a:rPr lang="hu-HU" sz="2800" i="1" dirty="0"/>
              <a:t/>
            </a:r>
            <a:br>
              <a:rPr lang="hu-HU" sz="2800" i="1" dirty="0"/>
            </a:br>
            <a:r>
              <a:rPr lang="hu-HU" sz="2800" i="1" dirty="0" smtClean="0"/>
              <a:t/>
            </a:r>
            <a:br>
              <a:rPr lang="hu-HU" sz="2800" i="1" dirty="0" smtClean="0"/>
            </a:br>
            <a:r>
              <a:rPr lang="hu-HU" sz="2800" i="1" dirty="0"/>
              <a:t/>
            </a:r>
            <a:br>
              <a:rPr lang="hu-HU" sz="2800" i="1" dirty="0"/>
            </a:br>
            <a:r>
              <a:rPr lang="hu-HU" sz="2800" i="1" dirty="0" smtClean="0"/>
              <a:t/>
            </a:r>
            <a:br>
              <a:rPr lang="hu-HU" sz="2800" i="1" dirty="0" smtClean="0"/>
            </a:br>
            <a:r>
              <a:rPr lang="hu-HU" sz="2800" i="1" dirty="0"/>
              <a:t/>
            </a:r>
            <a:br>
              <a:rPr lang="hu-HU" sz="2800" i="1" dirty="0"/>
            </a:br>
            <a:r>
              <a:rPr lang="hu-HU" sz="2800" i="1" dirty="0" smtClean="0"/>
              <a:t/>
            </a:r>
            <a:br>
              <a:rPr lang="hu-HU" sz="2800" i="1" dirty="0" smtClean="0"/>
            </a:br>
            <a:r>
              <a:rPr lang="hu-HU" sz="2800" i="1" dirty="0"/>
              <a:t/>
            </a:r>
            <a:br>
              <a:rPr lang="hu-HU" sz="2800" i="1" dirty="0"/>
            </a:br>
            <a:r>
              <a:rPr lang="hu-HU" sz="2800" i="1" dirty="0" smtClean="0"/>
              <a:t/>
            </a:r>
            <a:br>
              <a:rPr lang="hu-HU" sz="2800" i="1" dirty="0" smtClean="0"/>
            </a:br>
            <a:r>
              <a:rPr lang="hu-HU" sz="2800" i="1" dirty="0"/>
              <a:t/>
            </a:r>
            <a:br>
              <a:rPr lang="hu-HU" sz="2800" i="1" dirty="0"/>
            </a:br>
            <a:r>
              <a:rPr lang="hu-HU" sz="2800" i="1" dirty="0" smtClean="0"/>
              <a:t/>
            </a:r>
            <a:br>
              <a:rPr lang="hu-HU" sz="2800" i="1" dirty="0" smtClean="0"/>
            </a:br>
            <a:r>
              <a:rPr lang="hu-HU" sz="2800" i="1" dirty="0"/>
              <a:t/>
            </a:r>
            <a:br>
              <a:rPr lang="hu-HU" sz="2800" i="1" dirty="0"/>
            </a:br>
            <a:r>
              <a:rPr lang="hu-HU" sz="2800" i="1" dirty="0" smtClean="0"/>
              <a:t/>
            </a:r>
            <a:br>
              <a:rPr lang="hu-HU" sz="2800" i="1" dirty="0" smtClean="0"/>
            </a:br>
            <a:r>
              <a:rPr lang="hu-HU" sz="2800" i="1" dirty="0"/>
              <a:t/>
            </a:r>
            <a:br>
              <a:rPr lang="hu-HU" sz="2800" i="1" dirty="0"/>
            </a:br>
            <a:r>
              <a:rPr lang="hu-HU" sz="2800" i="1" dirty="0" smtClean="0"/>
              <a:t/>
            </a:r>
            <a:br>
              <a:rPr lang="hu-HU" sz="2800" i="1" dirty="0" smtClean="0"/>
            </a:br>
            <a:r>
              <a:rPr lang="hu-HU" sz="2800" i="1" dirty="0"/>
              <a:t/>
            </a:r>
            <a:br>
              <a:rPr lang="hu-HU" sz="2800" i="1" dirty="0"/>
            </a:br>
            <a:r>
              <a:rPr lang="hu-HU" sz="2800" i="1" dirty="0" smtClean="0"/>
              <a:t/>
            </a:r>
            <a:br>
              <a:rPr lang="hu-HU" sz="2800" i="1" dirty="0" smtClean="0"/>
            </a:br>
            <a:r>
              <a:rPr lang="hu-HU" sz="2800" i="1" dirty="0"/>
              <a:t/>
            </a:r>
            <a:br>
              <a:rPr lang="hu-HU" sz="2800" i="1" dirty="0"/>
            </a:br>
            <a:r>
              <a:rPr lang="hu-HU" sz="2800" i="1" dirty="0" smtClean="0"/>
              <a:t/>
            </a:r>
            <a:br>
              <a:rPr lang="hu-HU" sz="2800" i="1" dirty="0" smtClean="0"/>
            </a:br>
            <a:r>
              <a:rPr lang="hu-HU" sz="2800" i="1" dirty="0"/>
              <a:t/>
            </a:r>
            <a:br>
              <a:rPr lang="hu-HU" sz="2800" i="1" dirty="0"/>
            </a:br>
            <a:r>
              <a:rPr lang="hu-HU" sz="3000" b="1" i="1" dirty="0" smtClean="0">
                <a:latin typeface="Sylfaen" panose="010A0502050306030303" pitchFamily="18" charset="0"/>
              </a:rPr>
              <a:t>Az adózást érintő egyes törvények változásáról</a:t>
            </a:r>
            <a:br>
              <a:rPr lang="hu-HU" sz="3000" b="1" i="1" dirty="0" smtClean="0">
                <a:latin typeface="Sylfaen" panose="010A0502050306030303" pitchFamily="18" charset="0"/>
              </a:rPr>
            </a:br>
            <a:r>
              <a:rPr lang="hu-HU" sz="3000" b="1" i="1" dirty="0" smtClean="0">
                <a:latin typeface="Sylfaen" panose="010A0502050306030303" pitchFamily="18" charset="0"/>
              </a:rPr>
              <a:t/>
            </a:r>
            <a:br>
              <a:rPr lang="hu-HU" sz="3000" b="1" i="1" dirty="0" smtClean="0">
                <a:latin typeface="Sylfaen" panose="010A0502050306030303" pitchFamily="18" charset="0"/>
              </a:rPr>
            </a:br>
            <a:r>
              <a:rPr lang="hu-HU" sz="3000" b="1" i="1" dirty="0" smtClean="0">
                <a:latin typeface="Sylfaen" panose="010A0502050306030303" pitchFamily="18" charset="0"/>
              </a:rPr>
              <a:t>2019-2020. </a:t>
            </a:r>
            <a:br>
              <a:rPr lang="hu-HU" sz="3000" b="1" i="1" dirty="0" smtClean="0">
                <a:latin typeface="Sylfaen" panose="010A0502050306030303" pitchFamily="18" charset="0"/>
              </a:rPr>
            </a:br>
            <a:r>
              <a:rPr lang="hu-HU" sz="2800" i="1" dirty="0" smtClean="0">
                <a:latin typeface="Sylfaen" panose="010A0502050306030303" pitchFamily="18" charset="0"/>
              </a:rPr>
              <a:t/>
            </a:r>
            <a:br>
              <a:rPr lang="hu-HU" sz="2800" i="1" dirty="0" smtClean="0">
                <a:latin typeface="Sylfaen" panose="010A0502050306030303" pitchFamily="18" charset="0"/>
              </a:rPr>
            </a:br>
            <a:r>
              <a:rPr lang="hu-HU" sz="2800" i="1" dirty="0">
                <a:latin typeface="Sylfaen" panose="010A0502050306030303" pitchFamily="18" charset="0"/>
              </a:rPr>
              <a:t/>
            </a:r>
            <a:br>
              <a:rPr lang="hu-HU" sz="2800" i="1" dirty="0">
                <a:latin typeface="Sylfaen" panose="010A0502050306030303" pitchFamily="18" charset="0"/>
              </a:rPr>
            </a:br>
            <a:r>
              <a:rPr lang="hu-HU" sz="2000" i="1" dirty="0" smtClean="0">
                <a:latin typeface="Sylfaen" panose="010A0502050306030303" pitchFamily="18" charset="0"/>
              </a:rPr>
              <a:t>Készítette: </a:t>
            </a:r>
            <a:br>
              <a:rPr lang="hu-HU" sz="2000" i="1" dirty="0" smtClean="0">
                <a:latin typeface="Sylfaen" panose="010A0502050306030303" pitchFamily="18" charset="0"/>
              </a:rPr>
            </a:br>
            <a:r>
              <a:rPr lang="hu-HU" sz="2000" i="1" dirty="0" smtClean="0">
                <a:latin typeface="Sylfaen" panose="010A0502050306030303" pitchFamily="18" charset="0"/>
              </a:rPr>
              <a:t>dr. Bobonka Miklós Kornél</a:t>
            </a:r>
            <a:r>
              <a:rPr lang="hu-HU" sz="2000" b="1" dirty="0">
                <a:latin typeface="Sylfaen" panose="010A0502050306030303" pitchFamily="18" charset="0"/>
                <a:cs typeface="Times New Roman" panose="02020603050405020304" pitchFamily="18" charset="0"/>
              </a:rPr>
              <a:t/>
            </a:r>
            <a:br>
              <a:rPr lang="hu-HU" sz="2000" b="1" dirty="0">
                <a:latin typeface="Sylfaen" panose="010A0502050306030303" pitchFamily="18" charset="0"/>
                <a:cs typeface="Times New Roman" panose="02020603050405020304" pitchFamily="18" charset="0"/>
              </a:rPr>
            </a:br>
            <a:r>
              <a:rPr lang="hu-HU" sz="2000" i="1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osztályvezető</a:t>
            </a:r>
            <a:br>
              <a:rPr lang="hu-HU" sz="2000" i="1" dirty="0" smtClean="0">
                <a:latin typeface="Sylfaen" panose="010A0502050306030303" pitchFamily="18" charset="0"/>
                <a:cs typeface="Times New Roman" panose="02020603050405020304" pitchFamily="18" charset="0"/>
              </a:rPr>
            </a:br>
            <a:endParaRPr lang="hu-HU" sz="2000" i="1" dirty="0">
              <a:latin typeface="Sylfaen" panose="010A0502050306030303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5004048" y="4941168"/>
            <a:ext cx="3600400" cy="1488207"/>
          </a:xfrm>
        </p:spPr>
        <p:txBody>
          <a:bodyPr rtlCol="0">
            <a:normAutofit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hu-HU" altLang="hu-H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hu-HU" altLang="hu-HU" sz="28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212289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35000"/>
          </a:xfrm>
        </p:spPr>
        <p:txBody>
          <a:bodyPr/>
          <a:lstStyle/>
          <a:p>
            <a:r>
              <a:rPr lang="hu-HU" altLang="hu-HU" sz="3200" b="1" dirty="0" smtClean="0">
                <a:latin typeface="Sylfaen" pitchFamily="18" charset="0"/>
              </a:rPr>
              <a:t>Bevezető gondolatok</a:t>
            </a: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179512" y="620688"/>
            <a:ext cx="8640960" cy="6408712"/>
          </a:xfrm>
        </p:spPr>
        <p:txBody>
          <a:bodyPr/>
          <a:lstStyle/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r>
              <a:rPr lang="hu-HU" altLang="hu-HU" sz="2800" b="1" dirty="0" smtClean="0">
                <a:latin typeface="Sylfaen" pitchFamily="18" charset="0"/>
              </a:rPr>
              <a:t>Az adópolitika főbb irányvonalai: </a:t>
            </a:r>
            <a:r>
              <a:rPr lang="hu-HU" altLang="hu-HU" sz="2800" b="1" u="sng" dirty="0" smtClean="0">
                <a:solidFill>
                  <a:srgbClr val="FF0000"/>
                </a:solidFill>
                <a:latin typeface="Sylfaen" pitchFamily="18" charset="0"/>
              </a:rPr>
              <a:t>a versenyképes adópolitika a cél</a:t>
            </a: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b="1" dirty="0">
                <a:solidFill>
                  <a:srgbClr val="FF0000"/>
                </a:solidFill>
                <a:latin typeface="Sylfaen" pitchFamily="18" charset="0"/>
              </a:rPr>
              <a:t>a</a:t>
            </a:r>
            <a:r>
              <a:rPr lang="hu-HU" altLang="hu-HU" sz="2800" b="1" dirty="0" smtClean="0">
                <a:solidFill>
                  <a:srgbClr val="FF0000"/>
                </a:solidFill>
                <a:latin typeface="Sylfaen" pitchFamily="18" charset="0"/>
              </a:rPr>
              <a:t>dócsökkentés</a:t>
            </a:r>
            <a:r>
              <a:rPr lang="hu-HU" altLang="hu-HU" sz="2800" dirty="0" smtClean="0">
                <a:solidFill>
                  <a:srgbClr val="FF0000"/>
                </a:solidFill>
                <a:latin typeface="Sylfaen" pitchFamily="18" charset="0"/>
              </a:rPr>
              <a:t> </a:t>
            </a:r>
            <a:r>
              <a:rPr lang="hu-HU" altLang="hu-HU" sz="2800" dirty="0" smtClean="0">
                <a:latin typeface="Sylfaen" pitchFamily="18" charset="0"/>
              </a:rPr>
              <a:t>főként a munka terhei területén,</a:t>
            </a: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b="1" dirty="0">
                <a:solidFill>
                  <a:srgbClr val="FF0000"/>
                </a:solidFill>
                <a:latin typeface="Sylfaen" pitchFamily="18" charset="0"/>
              </a:rPr>
              <a:t>e</a:t>
            </a:r>
            <a:r>
              <a:rPr lang="hu-HU" altLang="hu-HU" sz="2800" b="1" dirty="0" smtClean="0">
                <a:solidFill>
                  <a:srgbClr val="FF0000"/>
                </a:solidFill>
                <a:latin typeface="Sylfaen" pitchFamily="18" charset="0"/>
              </a:rPr>
              <a:t>gyszerűsítés a szabályokban</a:t>
            </a:r>
            <a:r>
              <a:rPr lang="hu-HU" altLang="hu-HU" sz="2800" dirty="0" smtClean="0">
                <a:latin typeface="Sylfaen" pitchFamily="18" charset="0"/>
              </a:rPr>
              <a:t>, az adminisztrációban,</a:t>
            </a: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b="1" dirty="0">
                <a:solidFill>
                  <a:srgbClr val="FF0000"/>
                </a:solidFill>
                <a:latin typeface="Sylfaen" pitchFamily="18" charset="0"/>
              </a:rPr>
              <a:t>k</a:t>
            </a:r>
            <a:r>
              <a:rPr lang="hu-HU" altLang="hu-HU" sz="2800" b="1" dirty="0" smtClean="0">
                <a:solidFill>
                  <a:srgbClr val="FF0000"/>
                </a:solidFill>
                <a:latin typeface="Sylfaen" pitchFamily="18" charset="0"/>
              </a:rPr>
              <a:t>evesebb adó</a:t>
            </a:r>
            <a:r>
              <a:rPr lang="hu-HU" altLang="hu-HU" sz="2800" dirty="0" smtClean="0">
                <a:latin typeface="Sylfaen" pitchFamily="18" charset="0"/>
              </a:rPr>
              <a:t>,</a:t>
            </a: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b="1" dirty="0">
                <a:solidFill>
                  <a:srgbClr val="FF0000"/>
                </a:solidFill>
                <a:latin typeface="Sylfaen" pitchFamily="18" charset="0"/>
              </a:rPr>
              <a:t>a</a:t>
            </a:r>
            <a:r>
              <a:rPr lang="hu-HU" altLang="hu-HU" sz="2800" b="1" dirty="0" smtClean="0">
                <a:solidFill>
                  <a:srgbClr val="FF0000"/>
                </a:solidFill>
                <a:latin typeface="Sylfaen" pitchFamily="18" charset="0"/>
              </a:rPr>
              <a:t> jogkövető adózó partnernek</a:t>
            </a:r>
            <a:r>
              <a:rPr lang="hu-HU" altLang="hu-HU" sz="2800" dirty="0" smtClean="0">
                <a:latin typeface="Sylfaen" pitchFamily="18" charset="0"/>
              </a:rPr>
              <a:t> tekinthető, a jogsértőket szükséges kiszűrni.</a:t>
            </a: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hu-HU" altLang="hu-HU" sz="2800" dirty="0">
              <a:latin typeface="Sylfaen" pitchFamily="18" charset="0"/>
            </a:endParaRPr>
          </a:p>
          <a:p>
            <a:pPr marL="0" indent="0" algn="just" eaLnBrk="1" hangingPunct="1">
              <a:spcBef>
                <a:spcPts val="0"/>
              </a:spcBef>
              <a:buNone/>
              <a:defRPr/>
            </a:pPr>
            <a:r>
              <a:rPr lang="hu-HU" altLang="hu-HU" sz="2800" b="1" dirty="0" smtClean="0">
                <a:latin typeface="Sylfaen" pitchFamily="18" charset="0"/>
              </a:rPr>
              <a:t>2020. évi adóváltozások:</a:t>
            </a:r>
          </a:p>
          <a:p>
            <a:pPr marL="354013" indent="-354013" algn="just" eaLnBrk="1" hangingPunct="1">
              <a:spcBef>
                <a:spcPts val="0"/>
              </a:spcBef>
              <a:defRPr/>
            </a:pPr>
            <a:r>
              <a:rPr lang="hu-HU" altLang="hu-HU" sz="2800" dirty="0" smtClean="0">
                <a:latin typeface="Sylfaen" pitchFamily="18" charset="0"/>
              </a:rPr>
              <a:t>Gazdaságvédelmi akcióterv</a:t>
            </a:r>
          </a:p>
          <a:p>
            <a:pPr marL="354013" indent="-354013" algn="just" eaLnBrk="1" hangingPunct="1">
              <a:spcBef>
                <a:spcPts val="0"/>
              </a:spcBef>
              <a:defRPr/>
            </a:pPr>
            <a:r>
              <a:rPr lang="hu-HU" altLang="hu-HU" sz="2800" dirty="0" smtClean="0">
                <a:latin typeface="Sylfaen" pitchFamily="18" charset="0"/>
              </a:rPr>
              <a:t>Tavaszi adócsomag</a:t>
            </a:r>
          </a:p>
          <a:p>
            <a:pPr marL="354013" indent="-354013" algn="just" eaLnBrk="1" hangingPunct="1">
              <a:spcBef>
                <a:spcPts val="0"/>
              </a:spcBef>
              <a:defRPr/>
            </a:pPr>
            <a:r>
              <a:rPr lang="hu-HU" altLang="hu-HU" sz="2800" dirty="0" smtClean="0">
                <a:latin typeface="Sylfaen" pitchFamily="18" charset="0"/>
              </a:rPr>
              <a:t>Uniós jogharmonizáció</a:t>
            </a:r>
          </a:p>
          <a:p>
            <a:pPr marL="354013" indent="-354013" algn="just" eaLnBrk="1" hangingPunct="1">
              <a:spcBef>
                <a:spcPts val="0"/>
              </a:spcBef>
              <a:defRPr/>
            </a:pPr>
            <a:r>
              <a:rPr lang="hu-HU" altLang="hu-HU" sz="2800" dirty="0" smtClean="0">
                <a:latin typeface="Sylfaen" pitchFamily="18" charset="0"/>
              </a:rPr>
              <a:t>Gazdaság fehérítése</a:t>
            </a:r>
          </a:p>
          <a:p>
            <a:pPr marL="354013" indent="-354013" algn="just" eaLnBrk="1" hangingPunct="1">
              <a:spcBef>
                <a:spcPts val="0"/>
              </a:spcBef>
              <a:defRPr/>
            </a:pPr>
            <a:r>
              <a:rPr lang="hu-HU" altLang="hu-HU" sz="2800" dirty="0" smtClean="0">
                <a:latin typeface="Sylfaen" pitchFamily="18" charset="0"/>
              </a:rPr>
              <a:t>Új járulék törvény </a:t>
            </a:r>
            <a:endParaRPr lang="hu-HU" altLang="hu-HU" sz="2600" dirty="0" smtClean="0"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 smtClean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27186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35000"/>
          </a:xfrm>
        </p:spPr>
        <p:txBody>
          <a:bodyPr/>
          <a:lstStyle/>
          <a:p>
            <a:r>
              <a:rPr lang="hu-HU" altLang="hu-HU" sz="3200" b="1" u="sng" dirty="0" smtClean="0">
                <a:latin typeface="Sylfaen" pitchFamily="18" charset="0"/>
              </a:rPr>
              <a:t>Bevezető gondolatok</a:t>
            </a: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0" y="620688"/>
            <a:ext cx="8964488" cy="6237312"/>
          </a:xfrm>
        </p:spPr>
        <p:txBody>
          <a:bodyPr/>
          <a:lstStyle/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r>
              <a:rPr lang="hu-HU" altLang="hu-HU" sz="2800" b="1" u="sng" dirty="0" smtClean="0">
                <a:latin typeface="Sylfaen" pitchFamily="18" charset="0"/>
              </a:rPr>
              <a:t>Gazdaságvédelmi akcióterv</a:t>
            </a: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b="1" dirty="0" smtClean="0">
              <a:latin typeface="Sylfaen" pitchFamily="18" charset="0"/>
            </a:endParaRPr>
          </a:p>
          <a:p>
            <a:pPr marL="354013" indent="-33496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2019.07.01-jétől 17,5%-ra csökkent a </a:t>
            </a:r>
            <a:r>
              <a:rPr lang="hu-HU" altLang="hu-HU" sz="2800" dirty="0" err="1" smtClean="0">
                <a:latin typeface="Sylfaen" pitchFamily="18" charset="0"/>
              </a:rPr>
              <a:t>szocho</a:t>
            </a:r>
            <a:r>
              <a:rPr lang="hu-HU" altLang="hu-HU" sz="2800" dirty="0" smtClean="0">
                <a:latin typeface="Sylfaen" pitchFamily="18" charset="0"/>
              </a:rPr>
              <a:t>,</a:t>
            </a:r>
          </a:p>
          <a:p>
            <a:pPr marL="354013" indent="-33496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2020.01.01-jétől a KIVA 13%-ról 12%-ra </a:t>
            </a:r>
            <a:r>
              <a:rPr lang="hu-HU" altLang="hu-HU" sz="2800" dirty="0" smtClean="0">
                <a:latin typeface="Sylfaen" pitchFamily="18" charset="0"/>
              </a:rPr>
              <a:t>csökkent,</a:t>
            </a:r>
            <a:endParaRPr lang="hu-HU" altLang="hu-HU" sz="2800" dirty="0" smtClean="0">
              <a:latin typeface="Sylfaen" pitchFamily="18" charset="0"/>
            </a:endParaRPr>
          </a:p>
          <a:p>
            <a:pPr marL="354013" indent="-33496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>
                <a:latin typeface="Sylfaen" pitchFamily="18" charset="0"/>
              </a:rPr>
              <a:t>m</a:t>
            </a:r>
            <a:r>
              <a:rPr lang="hu-HU" altLang="hu-HU" sz="2800" dirty="0" smtClean="0">
                <a:latin typeface="Sylfaen" pitchFamily="18" charset="0"/>
              </a:rPr>
              <a:t>egszűnik a TAO feltöltési kötelezettség (a sport szervezetek támogatása tekintetében megmarad),</a:t>
            </a:r>
          </a:p>
          <a:p>
            <a:pPr marL="354013" indent="-33496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2020.01.01-jétől a szálláshely szolgáltatás esetén az áfa mértéke 18%-ról 5%-ra </a:t>
            </a:r>
            <a:r>
              <a:rPr lang="hu-HU" altLang="hu-HU" sz="2800" dirty="0" smtClean="0">
                <a:latin typeface="Sylfaen" pitchFamily="18" charset="0"/>
              </a:rPr>
              <a:t>csökkent,</a:t>
            </a:r>
            <a:endParaRPr lang="hu-HU" altLang="hu-HU" sz="2800" dirty="0" smtClean="0">
              <a:latin typeface="Sylfaen" pitchFamily="18" charset="0"/>
            </a:endParaRPr>
          </a:p>
          <a:p>
            <a:pPr marL="354013" indent="-33496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a reklámadó mértéke 0%,</a:t>
            </a:r>
          </a:p>
          <a:p>
            <a:pPr marL="354013" indent="-33496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>
                <a:latin typeface="Sylfaen" pitchFamily="18" charset="0"/>
              </a:rPr>
              <a:t>m</a:t>
            </a:r>
            <a:r>
              <a:rPr lang="hu-HU" altLang="hu-HU" sz="2800" dirty="0" smtClean="0">
                <a:latin typeface="Sylfaen" pitchFamily="18" charset="0"/>
              </a:rPr>
              <a:t>egszűnik az </a:t>
            </a:r>
            <a:r>
              <a:rPr lang="hu-HU" altLang="hu-HU" sz="2800" dirty="0" smtClean="0">
                <a:latin typeface="Sylfaen" pitchFamily="18" charset="0"/>
              </a:rPr>
              <a:t>EVA.</a:t>
            </a:r>
            <a:endParaRPr lang="hu-HU" altLang="hu-HU" sz="2800" dirty="0" smtClean="0">
              <a:latin typeface="Sylfaen" pitchFamily="18" charset="0"/>
            </a:endParaRPr>
          </a:p>
          <a:p>
            <a:pPr marL="354013" indent="-33496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hu-HU" altLang="hu-HU" sz="2600" dirty="0"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None/>
              <a:defRPr/>
            </a:pPr>
            <a:r>
              <a:rPr lang="hu-HU" altLang="hu-HU" sz="2600" dirty="0" smtClean="0">
                <a:latin typeface="Sylfaen" pitchFamily="18" charset="0"/>
              </a:rPr>
              <a:t>  </a:t>
            </a:r>
          </a:p>
          <a:p>
            <a:pPr marL="354013" indent="-33496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hu-HU" altLang="hu-HU" sz="2600" dirty="0" smtClean="0"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 smtClean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44012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471909"/>
          </a:xfrm>
        </p:spPr>
        <p:txBody>
          <a:bodyPr/>
          <a:lstStyle/>
          <a:p>
            <a:r>
              <a:rPr lang="hu-HU" altLang="hu-HU" sz="3200" b="1" u="sng" dirty="0">
                <a:latin typeface="Sylfaen" pitchFamily="18" charset="0"/>
              </a:rPr>
              <a:t>Bevezető gondolatok</a:t>
            </a:r>
            <a:endParaRPr lang="hu-HU" altLang="hu-HU" sz="3200" b="1" u="sng" dirty="0" smtClean="0">
              <a:latin typeface="Sylfaen" pitchFamily="18" charset="0"/>
            </a:endParaRP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100869" y="476672"/>
            <a:ext cx="8964488" cy="6381328"/>
          </a:xfrm>
        </p:spPr>
        <p:txBody>
          <a:bodyPr/>
          <a:lstStyle/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r>
              <a:rPr lang="hu-HU" altLang="hu-HU" sz="2800" b="1" u="sng" dirty="0" smtClean="0">
                <a:latin typeface="Sylfaen" pitchFamily="18" charset="0"/>
              </a:rPr>
              <a:t>Tavaszi adócsomag</a:t>
            </a:r>
          </a:p>
          <a:p>
            <a:pPr marL="354013" indent="-33496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a 4 vagy több gyermeket nevelő anyák élethosszig tartó szja mentessége.</a:t>
            </a:r>
          </a:p>
          <a:p>
            <a:pPr marL="19050" indent="0" algn="just" eaLnBrk="1" hangingPunct="1">
              <a:spcBef>
                <a:spcPts val="0"/>
              </a:spcBef>
              <a:buNone/>
              <a:defRPr/>
            </a:pPr>
            <a:r>
              <a:rPr lang="hu-HU" altLang="hu-HU" sz="2800" b="1" u="sng" dirty="0" smtClean="0">
                <a:latin typeface="Sylfaen" pitchFamily="18" charset="0"/>
              </a:rPr>
              <a:t>Új </a:t>
            </a:r>
            <a:r>
              <a:rPr lang="hu-HU" altLang="hu-HU" sz="2800" b="1" u="sng" dirty="0" smtClean="0">
                <a:latin typeface="Sylfaen" pitchFamily="18" charset="0"/>
              </a:rPr>
              <a:t>egységes járulék törvény</a:t>
            </a:r>
          </a:p>
          <a:p>
            <a:pPr marL="354013" indent="-33496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várhatóan 2020.07.01-jétől lép hatályba,</a:t>
            </a:r>
          </a:p>
          <a:p>
            <a:pPr marL="354013" indent="-33496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az eddigi 4 járulékot 1 váltja fel 18,5%-os mértékkel,</a:t>
            </a:r>
          </a:p>
          <a:p>
            <a:pPr marL="354013" indent="-33496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minden munkát végző nyugdíjas mentesül a járulék fizetési kötelezettség alól.</a:t>
            </a:r>
          </a:p>
          <a:p>
            <a:pPr marL="19050" indent="0" algn="just" eaLnBrk="1" hangingPunct="1">
              <a:spcBef>
                <a:spcPts val="0"/>
              </a:spcBef>
              <a:buNone/>
              <a:defRPr/>
            </a:pPr>
            <a:r>
              <a:rPr lang="hu-HU" altLang="hu-HU" sz="2800" b="1" u="sng" dirty="0" smtClean="0">
                <a:latin typeface="Sylfaen" pitchFamily="18" charset="0"/>
              </a:rPr>
              <a:t>Gazdaság </a:t>
            </a:r>
            <a:r>
              <a:rPr lang="hu-HU" altLang="hu-HU" sz="2800" b="1" u="sng" dirty="0" smtClean="0">
                <a:latin typeface="Sylfaen" pitchFamily="18" charset="0"/>
              </a:rPr>
              <a:t>fehérítése</a:t>
            </a:r>
          </a:p>
          <a:p>
            <a:pPr marL="354013" indent="-33496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Várhatóan 2021.01.01-jétől </a:t>
            </a:r>
            <a:r>
              <a:rPr lang="hu-HU" altLang="hu-HU" sz="2800" dirty="0" smtClean="0">
                <a:latin typeface="Sylfaen" pitchFamily="18" charset="0"/>
              </a:rPr>
              <a:t>minden számláról online adatot kell szolgáltatni (az áfa bevallások „kiajánlása” érdekében),</a:t>
            </a:r>
          </a:p>
          <a:p>
            <a:pPr marL="354013" indent="-33496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2020.07.01-jétől számlát, nyugtát kell kiállítani az ún. áfa mentes ügyletekről is.</a:t>
            </a:r>
            <a:endParaRPr lang="hu-HU" altLang="hu-HU" sz="2800" dirty="0">
              <a:latin typeface="Sylfaen" pitchFamily="18" charset="0"/>
            </a:endParaRPr>
          </a:p>
          <a:p>
            <a:pPr marL="354013" indent="-33496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hu-HU" altLang="hu-HU" sz="2800" dirty="0"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None/>
              <a:defRPr/>
            </a:pPr>
            <a:endParaRPr lang="hu-HU" altLang="hu-HU" sz="2800" dirty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 smtClean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66425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35000"/>
          </a:xfrm>
        </p:spPr>
        <p:txBody>
          <a:bodyPr/>
          <a:lstStyle/>
          <a:p>
            <a:endParaRPr lang="hu-HU" sz="3200" b="1" dirty="0">
              <a:latin typeface="Sylfaen" panose="010A0502050306030303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artalom helye 1"/>
          <p:cNvSpPr>
            <a:spLocks noGrp="1"/>
          </p:cNvSpPr>
          <p:nvPr>
            <p:ph idx="1"/>
          </p:nvPr>
        </p:nvSpPr>
        <p:spPr>
          <a:xfrm>
            <a:off x="892175" y="2636912"/>
            <a:ext cx="7359650" cy="1695376"/>
          </a:xfrm>
        </p:spPr>
        <p:txBody>
          <a:bodyPr/>
          <a:lstStyle/>
          <a:p>
            <a:pPr marL="0" indent="0">
              <a:buNone/>
            </a:pPr>
            <a:r>
              <a:rPr lang="hu-HU" sz="4000" b="1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2019. évközi jogszabályváltozás</a:t>
            </a:r>
            <a:endParaRPr lang="hu-HU" sz="4000" b="1" dirty="0"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7876547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35000"/>
          </a:xfrm>
        </p:spPr>
        <p:txBody>
          <a:bodyPr/>
          <a:lstStyle/>
          <a:p>
            <a:endParaRPr lang="hu-HU" sz="3200" b="1" dirty="0">
              <a:latin typeface="Sylfaen" panose="010A0502050306030303" pitchFamily="18" charset="0"/>
              <a:cs typeface="Times New Roman" panose="02020603050405020304" pitchFamily="18" charset="0"/>
            </a:endParaRP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251520" y="620688"/>
            <a:ext cx="8446393" cy="6408712"/>
          </a:xfrm>
        </p:spPr>
        <p:txBody>
          <a:bodyPr/>
          <a:lstStyle/>
          <a:p>
            <a:pPr algn="just"/>
            <a:endParaRPr lang="hu-HU" sz="2600" dirty="0" smtClean="0">
              <a:latin typeface="Sylfaen" panose="010A0502050306030303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600" b="1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Egyes </a:t>
            </a:r>
            <a:r>
              <a:rPr lang="hu-HU" sz="2600" b="1" dirty="0">
                <a:latin typeface="Sylfaen" panose="010A0502050306030303" pitchFamily="18" charset="0"/>
                <a:cs typeface="Times New Roman" panose="02020603050405020304" pitchFamily="18" charset="0"/>
              </a:rPr>
              <a:t>pénzügyi tárgyú törvények módosításáról szóló </a:t>
            </a:r>
            <a:r>
              <a:rPr lang="hu-HU" sz="2600" b="1" dirty="0">
                <a:solidFill>
                  <a:srgbClr val="00B050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2019. évi XXVI. törvény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hu-HU" sz="2600" b="1" dirty="0"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600" b="1" dirty="0">
                <a:latin typeface="Sylfaen" panose="010A0502050306030303" pitchFamily="18" charset="0"/>
                <a:cs typeface="Times New Roman" panose="02020603050405020304" pitchFamily="18" charset="0"/>
              </a:rPr>
              <a:t>Magyarország 2020. évi központi költségvetésének megalapozásáról szóló </a:t>
            </a:r>
            <a:r>
              <a:rPr lang="hu-HU" sz="2600" b="1" dirty="0">
                <a:solidFill>
                  <a:srgbClr val="00B050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2019. évi LXVI. törvény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hu-HU" sz="2600" dirty="0">
              <a:latin typeface="Sylfaen" panose="010A0502050306030303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600" b="1" dirty="0">
                <a:latin typeface="Sylfaen" panose="010A0502050306030303" pitchFamily="18" charset="0"/>
                <a:cs typeface="Times New Roman" panose="02020603050405020304" pitchFamily="18" charset="0"/>
              </a:rPr>
              <a:t>Az egyes adótörvények és más kapcsolódó törvények uniós jogharmonizációs kötelezettségek miatt szükséges módosításáról szóló </a:t>
            </a:r>
            <a:r>
              <a:rPr lang="hu-HU" sz="2600" b="1" dirty="0">
                <a:solidFill>
                  <a:srgbClr val="00B050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2019. évi LXXII. törvény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hu-HU" sz="2600" dirty="0">
              <a:latin typeface="Sylfaen" panose="010A0502050306030303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600" b="1" dirty="0">
                <a:latin typeface="Sylfaen" panose="010A0502050306030303" pitchFamily="18" charset="0"/>
                <a:cs typeface="Times New Roman" panose="02020603050405020304" pitchFamily="18" charset="0"/>
              </a:rPr>
              <a:t>Az egyes adótörvények és más kapcsolódó törvények módosításáról szóló </a:t>
            </a:r>
            <a:r>
              <a:rPr lang="hu-HU" sz="2600" b="1" dirty="0">
                <a:solidFill>
                  <a:srgbClr val="00B050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2019. évi LXXIII. törvény</a:t>
            </a:r>
            <a:r>
              <a:rPr lang="hu-HU" sz="2600" dirty="0">
                <a:latin typeface="Sylfaen" panose="010A0502050306030303" pitchFamily="18" charset="0"/>
              </a:rPr>
              <a:t> </a:t>
            </a:r>
          </a:p>
          <a:p>
            <a:pPr marL="0" indent="0">
              <a:buNone/>
            </a:pPr>
            <a:endParaRPr lang="hu-HU" sz="2400" dirty="0"/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 smtClean="0"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73969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35000"/>
          </a:xfrm>
        </p:spPr>
        <p:txBody>
          <a:bodyPr/>
          <a:lstStyle/>
          <a:p>
            <a:r>
              <a:rPr lang="hu-HU" altLang="hu-HU" sz="3200" b="1" dirty="0" smtClean="0">
                <a:latin typeface="Sylfaen" pitchFamily="18" charset="0"/>
              </a:rPr>
              <a:t>Évközi változások</a:t>
            </a: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395536" y="620688"/>
            <a:ext cx="8424936" cy="6408712"/>
          </a:xfrm>
        </p:spPr>
        <p:txBody>
          <a:bodyPr/>
          <a:lstStyle/>
          <a:p>
            <a:pPr algn="just"/>
            <a:endParaRPr lang="hu-HU" sz="2600" dirty="0" smtClean="0">
              <a:latin typeface="Sylfaen" panose="010A0502050306030303" pitchFamily="18" charset="0"/>
            </a:endParaRPr>
          </a:p>
          <a:p>
            <a:pPr marL="0" indent="0" algn="just">
              <a:buNone/>
            </a:pPr>
            <a:r>
              <a:rPr lang="hu-HU" sz="3000" b="1" u="sng" dirty="0">
                <a:latin typeface="Sylfaen" panose="010A0502050306030303" pitchFamily="18" charset="0"/>
                <a:cs typeface="Times New Roman" panose="02020603050405020304" pitchFamily="18" charset="0"/>
              </a:rPr>
              <a:t>A módosítások célja: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hu-HU" sz="3000" dirty="0"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3000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 pontosítás</a:t>
            </a:r>
            <a:r>
              <a:rPr lang="hu-HU" sz="3000" dirty="0">
                <a:latin typeface="Sylfaen" panose="010A0502050306030303" pitchFamily="18" charset="0"/>
                <a:cs typeface="Times New Roman" panose="02020603050405020304" pitchFamily="18" charset="0"/>
              </a:rPr>
              <a:t>,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3000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 az </a:t>
            </a:r>
            <a:r>
              <a:rPr lang="hu-HU" sz="3000" dirty="0">
                <a:latin typeface="Sylfaen" panose="010A0502050306030303" pitchFamily="18" charset="0"/>
                <a:cs typeface="Times New Roman" panose="02020603050405020304" pitchFamily="18" charset="0"/>
              </a:rPr>
              <a:t>egyéb jogszabályok újonnan hatályba lépő vagy hatályát vesztő rendelkezéseivel való összhang megteremtése,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3000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 a </a:t>
            </a:r>
            <a:r>
              <a:rPr lang="hu-HU" sz="3000" dirty="0">
                <a:latin typeface="Sylfaen" panose="010A0502050306030303" pitchFamily="18" charset="0"/>
                <a:cs typeface="Times New Roman" panose="02020603050405020304" pitchFamily="18" charset="0"/>
              </a:rPr>
              <a:t>végrehajtási tevékenység hatékonyabbá válása, illetve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3000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 uniós </a:t>
            </a:r>
            <a:r>
              <a:rPr lang="hu-HU" sz="3000" dirty="0">
                <a:latin typeface="Sylfaen" panose="010A0502050306030303" pitchFamily="18" charset="0"/>
                <a:cs typeface="Times New Roman" panose="02020603050405020304" pitchFamily="18" charset="0"/>
              </a:rPr>
              <a:t>jogharmonizáció. </a:t>
            </a:r>
          </a:p>
          <a:p>
            <a:pPr marL="0" indent="0">
              <a:buNone/>
            </a:pPr>
            <a:endParaRPr lang="hu-HU" sz="2400" dirty="0"/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 smtClean="0"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361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35000"/>
          </a:xfrm>
        </p:spPr>
        <p:txBody>
          <a:bodyPr/>
          <a:lstStyle/>
          <a:p>
            <a:r>
              <a:rPr lang="hu-HU" altLang="hu-HU" sz="3200" b="1" dirty="0" smtClean="0">
                <a:latin typeface="Sylfaen" pitchFamily="18" charset="0"/>
              </a:rPr>
              <a:t>Évközi változások</a:t>
            </a: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0" y="620688"/>
            <a:ext cx="8892480" cy="6408712"/>
          </a:xfrm>
        </p:spPr>
        <p:txBody>
          <a:bodyPr/>
          <a:lstStyle/>
          <a:p>
            <a:pPr marL="0" indent="0" algn="just" eaLnBrk="1" hangingPunct="1">
              <a:spcBef>
                <a:spcPts val="0"/>
              </a:spcBef>
              <a:buNone/>
              <a:defRPr/>
            </a:pPr>
            <a:r>
              <a:rPr lang="hu-HU" altLang="hu-HU" sz="2600" dirty="0" smtClean="0">
                <a:latin typeface="Sylfaen" pitchFamily="18" charset="0"/>
              </a:rPr>
              <a:t> </a:t>
            </a:r>
            <a:r>
              <a:rPr lang="hu-HU" sz="2200" b="1" dirty="0" smtClean="0">
                <a:latin typeface="Sylfaen" panose="010A0502050306030303" pitchFamily="18" charset="0"/>
              </a:rPr>
              <a:t>AZ </a:t>
            </a:r>
            <a:r>
              <a:rPr lang="hu-HU" sz="2200" b="1" dirty="0">
                <a:latin typeface="Sylfaen" panose="010A0502050306030303" pitchFamily="18" charset="0"/>
              </a:rPr>
              <a:t>ADÓZÁS RENDJÉT ÉRINTŐ </a:t>
            </a:r>
            <a:r>
              <a:rPr lang="hu-HU" sz="2200" b="1" dirty="0" smtClean="0">
                <a:latin typeface="Sylfaen" panose="010A0502050306030303" pitchFamily="18" charset="0"/>
              </a:rPr>
              <a:t>VÁLTOZÁSOK</a:t>
            </a:r>
          </a:p>
          <a:p>
            <a:pPr marL="0" indent="0" algn="just" eaLnBrk="1" hangingPunct="1">
              <a:spcBef>
                <a:spcPts val="0"/>
              </a:spcBef>
              <a:buNone/>
              <a:defRPr/>
            </a:pPr>
            <a:endParaRPr lang="hu-HU" sz="2200" dirty="0">
              <a:latin typeface="Sylfaen" panose="010A0502050306030303" pitchFamily="18" charset="0"/>
            </a:endParaRPr>
          </a:p>
          <a:p>
            <a:pPr algn="just"/>
            <a:r>
              <a:rPr lang="hu-HU" sz="2200" b="1" dirty="0" smtClean="0">
                <a:latin typeface="Sylfaen" panose="010A0502050306030303" pitchFamily="18" charset="0"/>
              </a:rPr>
              <a:t>HOSSZABB </a:t>
            </a:r>
            <a:r>
              <a:rPr lang="hu-HU" sz="2200" b="1" dirty="0">
                <a:latin typeface="Sylfaen" panose="010A0502050306030303" pitchFamily="18" charset="0"/>
              </a:rPr>
              <a:t>IRATMEGŐRZÉSI </a:t>
            </a:r>
            <a:r>
              <a:rPr lang="hu-HU" sz="2200" b="1" dirty="0" smtClean="0">
                <a:latin typeface="Sylfaen" panose="010A0502050306030303" pitchFamily="18" charset="0"/>
              </a:rPr>
              <a:t>KÖTELEZETTSÉG</a:t>
            </a:r>
          </a:p>
          <a:p>
            <a:pPr marL="0" indent="0" algn="just">
              <a:buNone/>
            </a:pPr>
            <a:endParaRPr lang="hu-HU" sz="2200" dirty="0">
              <a:latin typeface="Sylfaen" panose="010A0502050306030303" pitchFamily="18" charset="0"/>
            </a:endParaRPr>
          </a:p>
          <a:p>
            <a:pPr algn="just"/>
            <a:r>
              <a:rPr lang="hu-HU" sz="2400" dirty="0">
                <a:latin typeface="Sylfaen" panose="010A0502050306030303" pitchFamily="18" charset="0"/>
              </a:rPr>
              <a:t>Az Art. új rendelkezése szerint </a:t>
            </a:r>
            <a:r>
              <a:rPr lang="hu-HU" sz="2400" b="1" dirty="0">
                <a:latin typeface="Sylfaen" panose="010A0502050306030303" pitchFamily="18" charset="0"/>
              </a:rPr>
              <a:t>a kettős adóztatás elkerüléséről szóló egyezmények</a:t>
            </a:r>
            <a:r>
              <a:rPr lang="hu-HU" sz="2400" dirty="0">
                <a:latin typeface="Sylfaen" panose="010A0502050306030303" pitchFamily="18" charset="0"/>
              </a:rPr>
              <a:t> hatálya alá tartozó </a:t>
            </a:r>
            <a:r>
              <a:rPr lang="hu-HU" sz="2400" i="1" u="sng" dirty="0">
                <a:latin typeface="Sylfaen" panose="010A0502050306030303" pitchFamily="18" charset="0"/>
              </a:rPr>
              <a:t>jövedelmet vagy vagyont terhelő adókötelezettség megállapításához kapcsolódó iratokat </a:t>
            </a:r>
            <a:r>
              <a:rPr lang="hu-HU" sz="2400" dirty="0">
                <a:latin typeface="Sylfaen" panose="010A0502050306030303" pitchFamily="18" charset="0"/>
              </a:rPr>
              <a:t>az adózónak a nyilvántartás módjától függetlenül annak </a:t>
            </a:r>
            <a:r>
              <a:rPr lang="hu-HU" sz="2400" b="1" dirty="0">
                <a:latin typeface="Sylfaen" panose="010A0502050306030303" pitchFamily="18" charset="0"/>
              </a:rPr>
              <a:t>a naptári évnek az utolsó napjától számított </a:t>
            </a:r>
            <a:r>
              <a:rPr lang="hu-HU" sz="2400" b="1" dirty="0">
                <a:solidFill>
                  <a:srgbClr val="FF0000"/>
                </a:solidFill>
                <a:latin typeface="Sylfaen" panose="010A0502050306030303" pitchFamily="18" charset="0"/>
              </a:rPr>
              <a:t>10 évig kell megőriznie</a:t>
            </a:r>
            <a:r>
              <a:rPr lang="hu-HU" sz="2400" dirty="0">
                <a:latin typeface="Sylfaen" panose="010A0502050306030303" pitchFamily="18" charset="0"/>
              </a:rPr>
              <a:t>, amelyben az adóról bevallást, adatbejelentést, bejelentést kellett volna tenni, illetve bevallás, adatbejelentés, bejelentés hiányában az adót meg kellett volna fizetni. </a:t>
            </a:r>
            <a:endParaRPr lang="hu-HU" sz="2400" dirty="0" smtClean="0">
              <a:latin typeface="Sylfaen" panose="010A0502050306030303" pitchFamily="18" charset="0"/>
            </a:endParaRPr>
          </a:p>
          <a:p>
            <a:pPr algn="just"/>
            <a:r>
              <a:rPr lang="hu-HU" sz="2400" dirty="0" smtClean="0">
                <a:latin typeface="Sylfaen" panose="010A0502050306030303" pitchFamily="18" charset="0"/>
              </a:rPr>
              <a:t>A </a:t>
            </a:r>
            <a:r>
              <a:rPr lang="hu-HU" sz="2400" dirty="0">
                <a:latin typeface="Sylfaen" panose="010A0502050306030303" pitchFamily="18" charset="0"/>
              </a:rPr>
              <a:t>kapcsolódó átmeneti rendelkezés szerint a hosszabb iratmegőrzési kötelezettséget a </a:t>
            </a:r>
            <a:r>
              <a:rPr lang="hu-HU" sz="2400" b="1" dirty="0">
                <a:latin typeface="Sylfaen" panose="010A0502050306030303" pitchFamily="18" charset="0"/>
              </a:rPr>
              <a:t>2018. január 1-jén vagy azt követően kezdődő adóévekben</a:t>
            </a:r>
            <a:r>
              <a:rPr lang="hu-HU" sz="2400" dirty="0">
                <a:latin typeface="Sylfaen" panose="010A0502050306030303" pitchFamily="18" charset="0"/>
              </a:rPr>
              <a:t> </a:t>
            </a:r>
            <a:r>
              <a:rPr lang="hu-HU" sz="2400" dirty="0" smtClean="0">
                <a:latin typeface="Sylfaen" panose="010A0502050306030303" pitchFamily="18" charset="0"/>
              </a:rPr>
              <a:t>(ld. </a:t>
            </a:r>
            <a:r>
              <a:rPr lang="hu-HU" sz="2400" dirty="0">
                <a:latin typeface="Sylfaen" panose="010A0502050306030303" pitchFamily="18" charset="0"/>
              </a:rPr>
              <a:t>u</a:t>
            </a:r>
            <a:r>
              <a:rPr lang="hu-HU" sz="2400" dirty="0" smtClean="0">
                <a:latin typeface="Sylfaen" panose="010A0502050306030303" pitchFamily="18" charset="0"/>
              </a:rPr>
              <a:t>niós irányelv!) szerzett </a:t>
            </a:r>
            <a:r>
              <a:rPr lang="hu-HU" sz="2400" dirty="0">
                <a:latin typeface="Sylfaen" panose="010A0502050306030303" pitchFamily="18" charset="0"/>
              </a:rPr>
              <a:t>jövedelmet vagy vagyont terhelő adókötelezettségek megállapításához kapcsolódó iratok tekintetében kell alkalmazni.</a:t>
            </a: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 smtClean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4976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35000"/>
          </a:xfrm>
        </p:spPr>
        <p:txBody>
          <a:bodyPr/>
          <a:lstStyle/>
          <a:p>
            <a:r>
              <a:rPr lang="hu-HU" altLang="hu-HU" sz="3200" b="1" dirty="0" smtClean="0">
                <a:latin typeface="Sylfaen" pitchFamily="18" charset="0"/>
              </a:rPr>
              <a:t>Évközi változások</a:t>
            </a: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251520" y="620688"/>
            <a:ext cx="8568952" cy="6408712"/>
          </a:xfrm>
        </p:spPr>
        <p:txBody>
          <a:bodyPr/>
          <a:lstStyle/>
          <a:p>
            <a:pPr algn="just"/>
            <a:r>
              <a:rPr lang="hu-HU" sz="2400" dirty="0" smtClean="0">
                <a:latin typeface="Sylfaen" panose="010A0502050306030303" pitchFamily="18" charset="0"/>
              </a:rPr>
              <a:t>Ha </a:t>
            </a:r>
            <a:r>
              <a:rPr lang="hu-HU" sz="2400" dirty="0">
                <a:latin typeface="Sylfaen" panose="010A0502050306030303" pitchFamily="18" charset="0"/>
              </a:rPr>
              <a:t>az adózó vagy a kapcsolt vállalkozása a kettős adóztatás elkerüléséről szóló egyezmények hatálya alá tartozó jövedelmet vagy vagyont terhelő adókötelezettséget érintő </a:t>
            </a:r>
            <a:r>
              <a:rPr lang="hu-HU" sz="2400" b="1" dirty="0">
                <a:latin typeface="Sylfaen" panose="010A0502050306030303" pitchFamily="18" charset="0"/>
              </a:rPr>
              <a:t>vitarendezési eljárást kezdeményez</a:t>
            </a:r>
            <a:r>
              <a:rPr lang="hu-HU" sz="2400" dirty="0">
                <a:latin typeface="Sylfaen" panose="010A0502050306030303" pitchFamily="18" charset="0"/>
              </a:rPr>
              <a:t>, akkor az </a:t>
            </a:r>
            <a:r>
              <a:rPr lang="hu-HU" sz="2400" dirty="0" err="1">
                <a:latin typeface="Sylfaen" panose="010A0502050306030303" pitchFamily="18" charset="0"/>
              </a:rPr>
              <a:t>Art-ban</a:t>
            </a:r>
            <a:r>
              <a:rPr lang="hu-HU" sz="2400" dirty="0">
                <a:latin typeface="Sylfaen" panose="010A0502050306030303" pitchFamily="18" charset="0"/>
              </a:rPr>
              <a:t> meghatározott bizonylat megőrzési kötelezettségek a </a:t>
            </a:r>
            <a:r>
              <a:rPr lang="hu-HU" sz="2400" i="1" u="sng" dirty="0">
                <a:latin typeface="Sylfaen" panose="010A0502050306030303" pitchFamily="18" charset="0"/>
              </a:rPr>
              <a:t>vitarendezési eljárás </a:t>
            </a:r>
            <a:r>
              <a:rPr lang="hu-HU" sz="2400" i="1" u="sng" dirty="0" err="1">
                <a:latin typeface="Sylfaen" panose="010A0502050306030303" pitchFamily="18" charset="0"/>
              </a:rPr>
              <a:t>lezárultáig</a:t>
            </a:r>
            <a:r>
              <a:rPr lang="hu-HU" sz="2400" u="sng" dirty="0">
                <a:latin typeface="Sylfaen" panose="010A0502050306030303" pitchFamily="18" charset="0"/>
              </a:rPr>
              <a:t>,</a:t>
            </a:r>
            <a:r>
              <a:rPr lang="hu-HU" sz="2400" dirty="0">
                <a:latin typeface="Sylfaen" panose="010A0502050306030303" pitchFamily="18" charset="0"/>
              </a:rPr>
              <a:t> vagy ha azután választott bírósági eljárás indul, a </a:t>
            </a:r>
            <a:r>
              <a:rPr lang="hu-HU" sz="2400" i="1" u="sng" dirty="0">
                <a:latin typeface="Sylfaen" panose="010A0502050306030303" pitchFamily="18" charset="0"/>
              </a:rPr>
              <a:t>választott bírósági eljárás </a:t>
            </a:r>
            <a:r>
              <a:rPr lang="hu-HU" sz="2400" i="1" u="sng" dirty="0" err="1">
                <a:latin typeface="Sylfaen" panose="010A0502050306030303" pitchFamily="18" charset="0"/>
              </a:rPr>
              <a:t>lezárultáig</a:t>
            </a:r>
            <a:r>
              <a:rPr lang="hu-HU" sz="2400" i="1" u="sng" dirty="0">
                <a:latin typeface="Sylfaen" panose="010A0502050306030303" pitchFamily="18" charset="0"/>
              </a:rPr>
              <a:t> </a:t>
            </a:r>
            <a:r>
              <a:rPr lang="hu-HU" sz="2400" b="1" dirty="0">
                <a:latin typeface="Sylfaen" panose="010A0502050306030303" pitchFamily="18" charset="0"/>
              </a:rPr>
              <a:t>meghosszabbodnak</a:t>
            </a:r>
            <a:r>
              <a:rPr lang="hu-HU" sz="2400" dirty="0">
                <a:latin typeface="Sylfaen" panose="010A0502050306030303" pitchFamily="18" charset="0"/>
              </a:rPr>
              <a:t>. </a:t>
            </a:r>
            <a:endParaRPr lang="hu-HU" sz="2400" dirty="0" smtClean="0">
              <a:latin typeface="Sylfaen" panose="010A0502050306030303" pitchFamily="18" charset="0"/>
            </a:endParaRPr>
          </a:p>
          <a:p>
            <a:pPr algn="just"/>
            <a:endParaRPr lang="hu-HU" sz="2400" dirty="0">
              <a:latin typeface="Sylfaen" panose="010A0502050306030303" pitchFamily="18" charset="0"/>
            </a:endParaRPr>
          </a:p>
          <a:p>
            <a:pPr algn="just"/>
            <a:r>
              <a:rPr lang="hu-HU" sz="2400" dirty="0" smtClean="0">
                <a:latin typeface="Sylfaen" panose="010A0502050306030303" pitchFamily="18" charset="0"/>
              </a:rPr>
              <a:t>Ha </a:t>
            </a:r>
            <a:r>
              <a:rPr lang="hu-HU" sz="2400" dirty="0">
                <a:latin typeface="Sylfaen" panose="010A0502050306030303" pitchFamily="18" charset="0"/>
              </a:rPr>
              <a:t>a bizonylat megőrzési kötelezettségnek a kifizető, a munkáltató köteles megfelelni, akkor az irat megőrzési kötelezettség az adóhatóság felhívására a vitarendezési eljárás, illetve a választott bírósági eljárás </a:t>
            </a:r>
            <a:r>
              <a:rPr lang="hu-HU" sz="2400" dirty="0" err="1">
                <a:latin typeface="Sylfaen" panose="010A0502050306030303" pitchFamily="18" charset="0"/>
              </a:rPr>
              <a:t>lezárultáig</a:t>
            </a:r>
            <a:r>
              <a:rPr lang="hu-HU" sz="2400" dirty="0">
                <a:latin typeface="Sylfaen" panose="010A0502050306030303" pitchFamily="18" charset="0"/>
              </a:rPr>
              <a:t> meghosszabbodik</a:t>
            </a:r>
            <a:r>
              <a:rPr lang="hu-HU" sz="2400" dirty="0" smtClean="0">
                <a:latin typeface="Sylfaen" panose="010A0502050306030303" pitchFamily="18" charset="0"/>
              </a:rPr>
              <a:t>.</a:t>
            </a:r>
          </a:p>
          <a:p>
            <a:pPr algn="just"/>
            <a:endParaRPr lang="hu-HU" sz="2400" dirty="0">
              <a:latin typeface="Sylfaen" panose="010A0502050306030303" pitchFamily="18" charset="0"/>
            </a:endParaRPr>
          </a:p>
          <a:p>
            <a:pPr marL="0" indent="0" algn="l">
              <a:buNone/>
            </a:pPr>
            <a:r>
              <a:rPr lang="hu-HU" sz="2400" b="1" dirty="0" smtClean="0">
                <a:latin typeface="Sylfaen" panose="010A0502050306030303" pitchFamily="18" charset="0"/>
              </a:rPr>
              <a:t>Lásd</a:t>
            </a:r>
            <a:r>
              <a:rPr lang="hu-HU" sz="2400" b="1" dirty="0">
                <a:latin typeface="Sylfaen" panose="010A0502050306030303" pitchFamily="18" charset="0"/>
              </a:rPr>
              <a:t>: Art. 78. § (6a) bekezdés, (7) bekezdés, 274/D. </a:t>
            </a:r>
            <a:r>
              <a:rPr lang="hu-HU" sz="2400" b="1" dirty="0" smtClean="0">
                <a:latin typeface="Sylfaen" panose="010A0502050306030303" pitchFamily="18" charset="0"/>
              </a:rPr>
              <a:t>§</a:t>
            </a:r>
            <a:endParaRPr lang="hu-HU" sz="2400" b="1" dirty="0">
              <a:latin typeface="Sylfaen" panose="010A0502050306030303" pitchFamily="18" charset="0"/>
            </a:endParaRPr>
          </a:p>
          <a:p>
            <a:pPr marL="0" indent="0" algn="l">
              <a:buNone/>
            </a:pPr>
            <a:r>
              <a:rPr lang="hu-HU" sz="2400" b="1" i="1" dirty="0" smtClean="0">
                <a:solidFill>
                  <a:srgbClr val="FF0000"/>
                </a:solidFill>
                <a:latin typeface="Sylfaen" panose="010A0502050306030303" pitchFamily="18" charset="0"/>
              </a:rPr>
              <a:t>Hatályos</a:t>
            </a:r>
            <a:r>
              <a:rPr lang="hu-HU" sz="2400" b="1" i="1" dirty="0">
                <a:solidFill>
                  <a:srgbClr val="FF0000"/>
                </a:solidFill>
                <a:latin typeface="Sylfaen" panose="010A0502050306030303" pitchFamily="18" charset="0"/>
              </a:rPr>
              <a:t>: 2019. július 24. napjától</a:t>
            </a: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 smtClean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4981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35000"/>
          </a:xfrm>
        </p:spPr>
        <p:txBody>
          <a:bodyPr/>
          <a:lstStyle/>
          <a:p>
            <a:r>
              <a:rPr lang="hu-HU" altLang="hu-HU" sz="3200" b="1" dirty="0" smtClean="0">
                <a:latin typeface="Sylfaen" pitchFamily="18" charset="0"/>
              </a:rPr>
              <a:t>Évközi változások</a:t>
            </a: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0" y="620688"/>
            <a:ext cx="8964488" cy="6408712"/>
          </a:xfrm>
        </p:spPr>
        <p:txBody>
          <a:bodyPr/>
          <a:lstStyle/>
          <a:p>
            <a:pPr algn="just"/>
            <a:r>
              <a:rPr lang="hu-HU" sz="2200" b="1" dirty="0">
                <a:latin typeface="Sylfaen" panose="010A0502050306030303" pitchFamily="18" charset="0"/>
              </a:rPr>
              <a:t>BEJELENTÉS MÓDOSÍTÁSA AZ EKAER SZÁM LEZÁRÁSÁT </a:t>
            </a:r>
            <a:r>
              <a:rPr lang="hu-HU" sz="2200" b="1" dirty="0" smtClean="0">
                <a:latin typeface="Sylfaen" panose="010A0502050306030303" pitchFamily="18" charset="0"/>
              </a:rPr>
              <a:t>KÖVETŐEN</a:t>
            </a:r>
          </a:p>
          <a:p>
            <a:pPr marL="0" indent="0" algn="just">
              <a:buNone/>
            </a:pPr>
            <a:endParaRPr lang="hu-HU" sz="2200" dirty="0">
              <a:latin typeface="Sylfaen" panose="010A0502050306030303" pitchFamily="18" charset="0"/>
            </a:endParaRPr>
          </a:p>
          <a:p>
            <a:pPr algn="just"/>
            <a:r>
              <a:rPr lang="hu-HU" sz="2400" dirty="0">
                <a:latin typeface="Sylfaen" panose="010A0502050306030303" pitchFamily="18" charset="0"/>
              </a:rPr>
              <a:t>Az Art. új rendelkezése lehetőséget biztosít a közúti ellenőrzés során feltárt </a:t>
            </a:r>
            <a:r>
              <a:rPr lang="hu-HU" sz="2400" b="1" dirty="0">
                <a:latin typeface="Sylfaen" panose="010A0502050306030303" pitchFamily="18" charset="0"/>
              </a:rPr>
              <a:t>hiányosságok utólagos módosítására </a:t>
            </a:r>
            <a:r>
              <a:rPr lang="hu-HU" sz="2400" dirty="0">
                <a:latin typeface="Sylfaen" panose="010A0502050306030303" pitchFamily="18" charset="0"/>
              </a:rPr>
              <a:t>az EKAER online felületén keresztül</a:t>
            </a:r>
            <a:r>
              <a:rPr lang="hu-HU" sz="2400" dirty="0" smtClean="0">
                <a:latin typeface="Sylfaen" panose="010A0502050306030303" pitchFamily="18" charset="0"/>
              </a:rPr>
              <a:t>.</a:t>
            </a:r>
          </a:p>
          <a:p>
            <a:pPr marL="0" indent="0" algn="just">
              <a:buNone/>
            </a:pPr>
            <a:endParaRPr lang="hu-HU" sz="2400" dirty="0">
              <a:latin typeface="Sylfaen" panose="010A0502050306030303" pitchFamily="18" charset="0"/>
            </a:endParaRPr>
          </a:p>
          <a:p>
            <a:pPr algn="just"/>
            <a:r>
              <a:rPr lang="hu-HU" sz="2400" dirty="0">
                <a:latin typeface="Sylfaen" panose="010A0502050306030303" pitchFamily="18" charset="0"/>
              </a:rPr>
              <a:t>Ha az adózó az EKAER szám megállapítása érdekében tett bejelentésben az Art. végrehajtására kiadott miniszteri rendeletben meghatározott </a:t>
            </a:r>
            <a:r>
              <a:rPr lang="hu-HU" sz="2400" i="1" u="sng" dirty="0">
                <a:latin typeface="Sylfaen" panose="010A0502050306030303" pitchFamily="18" charset="0"/>
              </a:rPr>
              <a:t>módosítható adatot </a:t>
            </a:r>
            <a:r>
              <a:rPr lang="hu-HU" sz="2400" i="1" u="sng" dirty="0" smtClean="0">
                <a:latin typeface="Sylfaen" panose="010A0502050306030303" pitchFamily="18" charset="0"/>
              </a:rPr>
              <a:t>(a rendszám, a bruttó tömeg és az áru érték) hibásan </a:t>
            </a:r>
            <a:r>
              <a:rPr lang="hu-HU" sz="2400" i="1" u="sng" dirty="0">
                <a:latin typeface="Sylfaen" panose="010A0502050306030303" pitchFamily="18" charset="0"/>
              </a:rPr>
              <a:t>adta meg</a:t>
            </a:r>
            <a:r>
              <a:rPr lang="hu-HU" sz="2400" dirty="0">
                <a:latin typeface="Sylfaen" panose="010A0502050306030303" pitchFamily="18" charset="0"/>
              </a:rPr>
              <a:t>, akkor a lezárt bejelentést egy alkalommal, az </a:t>
            </a:r>
            <a:r>
              <a:rPr lang="hu-HU" sz="2400" b="1" dirty="0" err="1">
                <a:solidFill>
                  <a:srgbClr val="FF0000"/>
                </a:solidFill>
                <a:latin typeface="Sylfaen" panose="010A0502050306030303" pitchFamily="18" charset="0"/>
              </a:rPr>
              <a:t>EKAER-szám</a:t>
            </a:r>
            <a:r>
              <a:rPr lang="hu-HU" sz="2400" b="1" dirty="0">
                <a:solidFill>
                  <a:srgbClr val="FF0000"/>
                </a:solidFill>
                <a:latin typeface="Sylfaen" panose="010A0502050306030303" pitchFamily="18" charset="0"/>
              </a:rPr>
              <a:t> lezárását követő 3 munkanapon belül</a:t>
            </a:r>
            <a:r>
              <a:rPr lang="hu-HU" sz="2400" dirty="0">
                <a:latin typeface="Sylfaen" panose="010A0502050306030303" pitchFamily="18" charset="0"/>
              </a:rPr>
              <a:t>, </a:t>
            </a:r>
            <a:r>
              <a:rPr lang="hu-HU" sz="2400" b="1" dirty="0" smtClean="0">
                <a:solidFill>
                  <a:srgbClr val="FF0000"/>
                </a:solidFill>
                <a:latin typeface="Sylfaen" panose="010A0502050306030303" pitchFamily="18" charset="0"/>
              </a:rPr>
              <a:t>DE (!) </a:t>
            </a:r>
            <a:r>
              <a:rPr lang="hu-HU" sz="2400" dirty="0" smtClean="0">
                <a:latin typeface="Sylfaen" panose="010A0502050306030303" pitchFamily="18" charset="0"/>
              </a:rPr>
              <a:t>legkésőbb </a:t>
            </a:r>
            <a:r>
              <a:rPr lang="hu-HU" sz="2400" dirty="0">
                <a:latin typeface="Sylfaen" panose="010A0502050306030303" pitchFamily="18" charset="0"/>
              </a:rPr>
              <a:t>az állami adó- és vámhatóság adott szállítmánnyal közvetlenül összefüggő </a:t>
            </a:r>
            <a:r>
              <a:rPr lang="hu-HU" sz="2400" b="1" dirty="0">
                <a:solidFill>
                  <a:srgbClr val="FF0000"/>
                </a:solidFill>
                <a:latin typeface="Sylfaen" panose="010A0502050306030303" pitchFamily="18" charset="0"/>
              </a:rPr>
              <a:t>ellenőrzésének megkezdéséig </a:t>
            </a:r>
            <a:r>
              <a:rPr lang="hu-HU" sz="2400" dirty="0">
                <a:latin typeface="Sylfaen" panose="010A0502050306030303" pitchFamily="18" charset="0"/>
              </a:rPr>
              <a:t>– az </a:t>
            </a:r>
            <a:r>
              <a:rPr lang="hu-HU" sz="2400" dirty="0" err="1" smtClean="0">
                <a:latin typeface="Sylfaen" panose="010A0502050306030303" pitchFamily="18" charset="0"/>
              </a:rPr>
              <a:t>EKAER-ben</a:t>
            </a:r>
            <a:r>
              <a:rPr lang="hu-HU" sz="2400" dirty="0" smtClean="0">
                <a:latin typeface="Sylfaen" panose="010A0502050306030303" pitchFamily="18" charset="0"/>
              </a:rPr>
              <a:t> </a:t>
            </a:r>
            <a:r>
              <a:rPr lang="hu-HU" sz="2400" dirty="0">
                <a:latin typeface="Sylfaen" panose="010A0502050306030303" pitchFamily="18" charset="0"/>
              </a:rPr>
              <a:t>ezen célra rendszeresített felületen elektronikusan – módosíthatja. </a:t>
            </a:r>
            <a:endParaRPr lang="hu-HU" sz="2400" dirty="0" smtClean="0">
              <a:latin typeface="Sylfaen" panose="010A0502050306030303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 smtClean="0"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1007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35000"/>
          </a:xfrm>
        </p:spPr>
        <p:txBody>
          <a:bodyPr/>
          <a:lstStyle/>
          <a:p>
            <a:r>
              <a:rPr lang="hu-HU" altLang="hu-HU" sz="3200" b="1" dirty="0" smtClean="0">
                <a:latin typeface="Sylfaen" pitchFamily="18" charset="0"/>
              </a:rPr>
              <a:t>Évközi változások</a:t>
            </a: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0" y="620688"/>
            <a:ext cx="8964488" cy="6408712"/>
          </a:xfrm>
        </p:spPr>
        <p:txBody>
          <a:bodyPr/>
          <a:lstStyle/>
          <a:p>
            <a:pPr algn="just"/>
            <a:endParaRPr lang="hu-HU" sz="2600" dirty="0" smtClean="0">
              <a:latin typeface="Sylfaen" panose="010A0502050306030303" pitchFamily="18" charset="0"/>
            </a:endParaRPr>
          </a:p>
          <a:p>
            <a:pPr algn="just"/>
            <a:r>
              <a:rPr lang="hu-HU" sz="2800" dirty="0">
                <a:latin typeface="Sylfaen" panose="010A0502050306030303" pitchFamily="18" charset="0"/>
              </a:rPr>
              <a:t>A határidő elmulasztása esetén </a:t>
            </a:r>
            <a:r>
              <a:rPr lang="hu-HU" sz="2800" b="1" dirty="0">
                <a:latin typeface="Sylfaen" panose="010A0502050306030303" pitchFamily="18" charset="0"/>
              </a:rPr>
              <a:t>igazolási kérelem benyújtásának helye nincs.</a:t>
            </a:r>
          </a:p>
          <a:p>
            <a:pPr algn="just"/>
            <a:endParaRPr lang="hu-HU" sz="2600" dirty="0" smtClean="0">
              <a:latin typeface="Sylfaen" panose="010A0502050306030303" pitchFamily="18" charset="0"/>
            </a:endParaRPr>
          </a:p>
          <a:p>
            <a:pPr algn="just"/>
            <a:r>
              <a:rPr lang="hu-HU" sz="2600" dirty="0" smtClean="0">
                <a:latin typeface="Sylfaen" panose="010A0502050306030303" pitchFamily="18" charset="0"/>
              </a:rPr>
              <a:t>A </a:t>
            </a:r>
            <a:r>
              <a:rPr lang="hu-HU" sz="2600" dirty="0">
                <a:latin typeface="Sylfaen" panose="010A0502050306030303" pitchFamily="18" charset="0"/>
              </a:rPr>
              <a:t>bejelentés módosítása esetében a bejelentő </a:t>
            </a:r>
            <a:r>
              <a:rPr lang="hu-HU" sz="2600" b="1" dirty="0">
                <a:solidFill>
                  <a:srgbClr val="FF0000"/>
                </a:solidFill>
                <a:latin typeface="Sylfaen" panose="010A0502050306030303" pitchFamily="18" charset="0"/>
              </a:rPr>
              <a:t>pótlék megfizetésére köteles</a:t>
            </a:r>
            <a:r>
              <a:rPr lang="hu-HU" sz="2600" dirty="0">
                <a:latin typeface="Sylfaen" panose="010A0502050306030303" pitchFamily="18" charset="0"/>
              </a:rPr>
              <a:t>, melynek összege módosítható </a:t>
            </a:r>
            <a:r>
              <a:rPr lang="hu-HU" sz="2600" b="1" dirty="0">
                <a:latin typeface="Sylfaen" panose="010A0502050306030303" pitchFamily="18" charset="0"/>
              </a:rPr>
              <a:t>adatonként 5 ezer forint az érintett tételsorok számától függetlenül.</a:t>
            </a:r>
            <a:r>
              <a:rPr lang="hu-HU" sz="2600" dirty="0">
                <a:latin typeface="Sylfaen" panose="010A0502050306030303" pitchFamily="18" charset="0"/>
              </a:rPr>
              <a:t> </a:t>
            </a:r>
            <a:endParaRPr lang="hu-HU" sz="2600" dirty="0" smtClean="0">
              <a:latin typeface="Sylfaen" panose="010A0502050306030303" pitchFamily="18" charset="0"/>
            </a:endParaRPr>
          </a:p>
          <a:p>
            <a:pPr algn="just"/>
            <a:endParaRPr lang="hu-HU" sz="2600" dirty="0">
              <a:latin typeface="Sylfaen" panose="010A0502050306030303" pitchFamily="18" charset="0"/>
            </a:endParaRPr>
          </a:p>
          <a:p>
            <a:pPr algn="just"/>
            <a:endParaRPr lang="hu-HU" sz="2600" dirty="0" smtClean="0">
              <a:latin typeface="Sylfaen" panose="010A0502050306030303" pitchFamily="18" charset="0"/>
            </a:endParaRPr>
          </a:p>
          <a:p>
            <a:pPr algn="just"/>
            <a:r>
              <a:rPr lang="hu-HU" sz="2600" dirty="0" smtClean="0">
                <a:latin typeface="Sylfaen" panose="010A0502050306030303" pitchFamily="18" charset="0"/>
              </a:rPr>
              <a:t>A </a:t>
            </a:r>
            <a:r>
              <a:rPr lang="hu-HU" sz="2600" dirty="0">
                <a:latin typeface="Sylfaen" panose="010A0502050306030303" pitchFamily="18" charset="0"/>
              </a:rPr>
              <a:t>pótlék a bejelentést követő munkanapon esedékes, annak </a:t>
            </a:r>
            <a:r>
              <a:rPr lang="hu-HU" sz="2600" b="1" dirty="0">
                <a:latin typeface="Sylfaen" panose="010A0502050306030303" pitchFamily="18" charset="0"/>
              </a:rPr>
              <a:t>elengedésére, mérséklésére nincs lehetőség, megfizetésére részletfizetés nem engedélyezhető</a:t>
            </a:r>
            <a:r>
              <a:rPr lang="hu-HU" sz="2600" b="1" dirty="0" smtClean="0">
                <a:latin typeface="Sylfaen" panose="010A0502050306030303" pitchFamily="18" charset="0"/>
              </a:rPr>
              <a:t>.</a:t>
            </a:r>
          </a:p>
          <a:p>
            <a:pPr algn="just"/>
            <a:endParaRPr lang="hu-HU" sz="2600" dirty="0">
              <a:latin typeface="Sylfaen" panose="010A0502050306030303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 smtClean="0"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08442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35000"/>
          </a:xfrm>
        </p:spPr>
        <p:txBody>
          <a:bodyPr/>
          <a:lstStyle/>
          <a:p>
            <a:r>
              <a:rPr lang="hu-HU" altLang="hu-HU" sz="3200" b="1" u="sng" dirty="0" smtClean="0">
                <a:latin typeface="Sylfaen" pitchFamily="18" charset="0"/>
              </a:rPr>
              <a:t>Az adóigazgatás változásai</a:t>
            </a: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179512" y="620688"/>
            <a:ext cx="8712968" cy="5976664"/>
          </a:xfrm>
        </p:spPr>
        <p:txBody>
          <a:bodyPr/>
          <a:lstStyle/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hu-HU" altLang="hu-HU" sz="2600" dirty="0" smtClean="0">
              <a:latin typeface="Sylfaen" pitchFamily="18" charset="0"/>
            </a:endParaRP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600" dirty="0" smtClean="0">
                <a:latin typeface="Sylfaen" pitchFamily="18" charset="0"/>
              </a:rPr>
              <a:t>Részletszabályok a miniszteri rendeletben: a súly, az érték és a rendszám adat módosítható utólag a meghatározott feltételek szerint.</a:t>
            </a: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hu-HU" sz="2600" dirty="0" smtClean="0">
              <a:latin typeface="Sylfaen" panose="010A0502050306030303" pitchFamily="18" charset="0"/>
            </a:endParaRP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sz="2600" dirty="0" smtClean="0">
                <a:latin typeface="Sylfaen" panose="010A0502050306030303" pitchFamily="18" charset="0"/>
              </a:rPr>
              <a:t>Az </a:t>
            </a:r>
            <a:r>
              <a:rPr lang="hu-HU" sz="2600" dirty="0">
                <a:latin typeface="Sylfaen" panose="010A0502050306030303" pitchFamily="18" charset="0"/>
              </a:rPr>
              <a:t>EKAER szám utólagos módosítására vonatkozó korábban elfogadott és elvileg </a:t>
            </a:r>
            <a:r>
              <a:rPr lang="hu-HU" sz="2600" b="1" dirty="0">
                <a:latin typeface="Sylfaen" panose="010A0502050306030303" pitchFamily="18" charset="0"/>
              </a:rPr>
              <a:t>2020. január 1-jén hatályba lépő jogszabályi rendelkezések alkalmazhatóságát </a:t>
            </a:r>
            <a:r>
              <a:rPr lang="hu-HU" sz="2600" b="1" dirty="0">
                <a:solidFill>
                  <a:srgbClr val="FF0000"/>
                </a:solidFill>
                <a:latin typeface="Sylfaen" panose="010A0502050306030303" pitchFamily="18" charset="0"/>
              </a:rPr>
              <a:t>2020. március 1-jére </a:t>
            </a:r>
            <a:r>
              <a:rPr lang="hu-HU" sz="2600" b="1" dirty="0" smtClean="0">
                <a:solidFill>
                  <a:srgbClr val="FF0000"/>
                </a:solidFill>
                <a:latin typeface="Sylfaen" panose="010A0502050306030303" pitchFamily="18" charset="0"/>
              </a:rPr>
              <a:t>kitolták</a:t>
            </a:r>
            <a:r>
              <a:rPr lang="hu-HU" sz="2600" dirty="0">
                <a:solidFill>
                  <a:srgbClr val="FF0000"/>
                </a:solidFill>
                <a:latin typeface="Sylfaen" panose="010A0502050306030303" pitchFamily="18" charset="0"/>
              </a:rPr>
              <a:t>, </a:t>
            </a:r>
            <a:r>
              <a:rPr lang="hu-HU" sz="2600" dirty="0">
                <a:latin typeface="Sylfaen" panose="010A0502050306030303" pitchFamily="18" charset="0"/>
              </a:rPr>
              <a:t>csak az ezt követően </a:t>
            </a:r>
            <a:r>
              <a:rPr lang="hu-HU" sz="2600" dirty="0" smtClean="0">
                <a:latin typeface="Sylfaen" panose="010A0502050306030303" pitchFamily="18" charset="0"/>
              </a:rPr>
              <a:t>teljesített EKAER </a:t>
            </a:r>
            <a:r>
              <a:rPr lang="hu-HU" sz="2600" dirty="0">
                <a:latin typeface="Sylfaen" panose="010A0502050306030303" pitchFamily="18" charset="0"/>
              </a:rPr>
              <a:t>bejelentések adatait lehet utólag </a:t>
            </a:r>
            <a:r>
              <a:rPr lang="hu-HU" sz="2600" dirty="0" smtClean="0">
                <a:latin typeface="Sylfaen" panose="010A0502050306030303" pitchFamily="18" charset="0"/>
              </a:rPr>
              <a:t>módosítani (elsődlegesen informatikai fejlesztések).</a:t>
            </a:r>
            <a:endParaRPr lang="hu-HU" sz="2600" dirty="0">
              <a:latin typeface="Sylfaen" panose="010A0502050306030303" pitchFamily="18" charset="0"/>
            </a:endParaRPr>
          </a:p>
          <a:p>
            <a:pPr marL="0" indent="0" algn="l">
              <a:buNone/>
            </a:pPr>
            <a:endParaRPr lang="hu-HU" sz="2800" b="1" dirty="0" smtClean="0">
              <a:latin typeface="Sylfaen" panose="010A0502050306030303" pitchFamily="18" charset="0"/>
            </a:endParaRPr>
          </a:p>
          <a:p>
            <a:pPr marL="0" indent="0" algn="just">
              <a:buNone/>
            </a:pPr>
            <a:r>
              <a:rPr lang="hu-HU" sz="2800" b="1" dirty="0" smtClean="0">
                <a:latin typeface="Sylfaen" panose="010A0502050306030303" pitchFamily="18" charset="0"/>
              </a:rPr>
              <a:t>Lásd</a:t>
            </a:r>
            <a:r>
              <a:rPr lang="hu-HU" sz="2800" b="1" dirty="0">
                <a:latin typeface="Sylfaen" panose="010A0502050306030303" pitchFamily="18" charset="0"/>
              </a:rPr>
              <a:t>: Art. 113/A. §, 113/B. § + 5/2015. (II.27.) NGM rendelet </a:t>
            </a:r>
            <a:r>
              <a:rPr lang="hu-HU" sz="2800" b="1" dirty="0" smtClean="0">
                <a:latin typeface="Sylfaen" panose="010A0502050306030303" pitchFamily="18" charset="0"/>
              </a:rPr>
              <a:t>22.§ </a:t>
            </a:r>
            <a:endParaRPr lang="hu-HU" sz="2800" b="1" dirty="0">
              <a:latin typeface="Sylfaen" panose="010A0502050306030303" pitchFamily="18" charset="0"/>
            </a:endParaRPr>
          </a:p>
          <a:p>
            <a:pPr marL="0" indent="0" algn="l">
              <a:buNone/>
            </a:pPr>
            <a:r>
              <a:rPr lang="hu-HU" sz="2800" b="1" i="1" dirty="0">
                <a:latin typeface="Sylfaen" panose="010A0502050306030303" pitchFamily="18" charset="0"/>
              </a:rPr>
              <a:t>Hatályos: </a:t>
            </a:r>
            <a:r>
              <a:rPr lang="hu-HU" sz="2800" b="1" i="1" dirty="0">
                <a:solidFill>
                  <a:srgbClr val="FF0000"/>
                </a:solidFill>
                <a:latin typeface="Sylfaen" panose="010A0502050306030303" pitchFamily="18" charset="0"/>
                <a:sym typeface="Wingdings" pitchFamily="2" charset="2"/>
              </a:rPr>
              <a:t>2020. január 01. és március 01. </a:t>
            </a:r>
            <a:endParaRPr lang="hu-HU" sz="2800" dirty="0"/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 smtClean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89578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35000"/>
          </a:xfrm>
        </p:spPr>
        <p:txBody>
          <a:bodyPr/>
          <a:lstStyle/>
          <a:p>
            <a:r>
              <a:rPr lang="hu-HU" altLang="hu-HU" sz="3200" b="1" dirty="0" smtClean="0">
                <a:latin typeface="Sylfaen" pitchFamily="18" charset="0"/>
              </a:rPr>
              <a:t>Évközi változások</a:t>
            </a: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0" y="494140"/>
            <a:ext cx="9144000" cy="6408712"/>
          </a:xfrm>
        </p:spPr>
        <p:txBody>
          <a:bodyPr/>
          <a:lstStyle/>
          <a:p>
            <a:pPr algn="just"/>
            <a:r>
              <a:rPr lang="hu-HU" sz="2200" b="1" dirty="0" smtClean="0">
                <a:latin typeface="Sylfaen" panose="010A0502050306030303" pitchFamily="18" charset="0"/>
              </a:rPr>
              <a:t>MENTESÜLÉS </a:t>
            </a:r>
            <a:r>
              <a:rPr lang="hu-HU" sz="2200" b="1" dirty="0">
                <a:latin typeface="Sylfaen" panose="010A0502050306030303" pitchFamily="18" charset="0"/>
              </a:rPr>
              <a:t>MULASZTÁSI BÍRSÁG </a:t>
            </a:r>
            <a:r>
              <a:rPr lang="hu-HU" sz="2200" i="1" dirty="0" smtClean="0">
                <a:latin typeface="Sylfaen" panose="010A0502050306030303" pitchFamily="18" charset="0"/>
              </a:rPr>
              <a:t>(I</a:t>
            </a:r>
            <a:r>
              <a:rPr lang="hu-HU" sz="2200" i="1" dirty="0" smtClean="0">
                <a:latin typeface="Sylfaen" panose="010A0502050306030303" pitchFamily="18" charset="0"/>
              </a:rPr>
              <a:t>gazolatlan </a:t>
            </a:r>
            <a:r>
              <a:rPr lang="hu-HU" sz="2200" i="1" dirty="0">
                <a:latin typeface="Sylfaen" panose="010A0502050306030303" pitchFamily="18" charset="0"/>
              </a:rPr>
              <a:t>eredetű áru forgalmazása és EKAER bejelentési kötelezettség nem előírásszerű </a:t>
            </a:r>
            <a:r>
              <a:rPr lang="hu-HU" sz="2200" i="1" dirty="0" smtClean="0">
                <a:latin typeface="Sylfaen" panose="010A0502050306030303" pitchFamily="18" charset="0"/>
              </a:rPr>
              <a:t>teljesítése) </a:t>
            </a:r>
            <a:r>
              <a:rPr lang="hu-HU" sz="2200" b="1" dirty="0" smtClean="0">
                <a:latin typeface="Sylfaen" panose="010A0502050306030303" pitchFamily="18" charset="0"/>
              </a:rPr>
              <a:t>ALÓL</a:t>
            </a:r>
            <a:endParaRPr lang="hu-HU" sz="2200" dirty="0">
              <a:latin typeface="Sylfaen" panose="010A0502050306030303" pitchFamily="18" charset="0"/>
            </a:endParaRPr>
          </a:p>
          <a:p>
            <a:pPr algn="just"/>
            <a:r>
              <a:rPr lang="hu-HU" sz="2400" dirty="0">
                <a:latin typeface="Sylfaen" panose="010A0502050306030303" pitchFamily="18" charset="0"/>
              </a:rPr>
              <a:t>Az Art. </a:t>
            </a:r>
            <a:r>
              <a:rPr lang="hu-HU" sz="2400" dirty="0" smtClean="0">
                <a:latin typeface="Sylfaen" panose="010A0502050306030303" pitchFamily="18" charset="0"/>
              </a:rPr>
              <a:t>rendelkezése </a:t>
            </a:r>
            <a:r>
              <a:rPr lang="hu-HU" sz="2400" dirty="0">
                <a:latin typeface="Sylfaen" panose="010A0502050306030303" pitchFamily="18" charset="0"/>
              </a:rPr>
              <a:t>szerint az állami adó- és vámhatóság az adózó </a:t>
            </a:r>
            <a:r>
              <a:rPr lang="hu-HU" sz="2400" dirty="0" smtClean="0">
                <a:latin typeface="Sylfaen" panose="010A0502050306030303" pitchFamily="18" charset="0"/>
              </a:rPr>
              <a:t>terhére </a:t>
            </a:r>
            <a:r>
              <a:rPr lang="hu-HU" sz="2400" dirty="0">
                <a:latin typeface="Sylfaen" panose="010A0502050306030303" pitchFamily="18" charset="0"/>
              </a:rPr>
              <a:t>a be nem jelentett, illetve a hibásan, valótlan adattartalommal vagy hiányosan bejelentett áru értékének 40 százalékáig terjedő mulasztási bírságot szabhat ki, ha az adózó</a:t>
            </a:r>
          </a:p>
          <a:p>
            <a:pPr algn="just"/>
            <a:r>
              <a:rPr lang="hu-HU" sz="2400" i="1" dirty="0">
                <a:latin typeface="Sylfaen" panose="010A0502050306030303" pitchFamily="18" charset="0"/>
              </a:rPr>
              <a:t>a) </a:t>
            </a:r>
            <a:r>
              <a:rPr lang="hu-HU" sz="2400" dirty="0" err="1">
                <a:latin typeface="Sylfaen" panose="010A0502050306030303" pitchFamily="18" charset="0"/>
              </a:rPr>
              <a:t>a</a:t>
            </a:r>
            <a:r>
              <a:rPr lang="hu-HU" sz="2400" dirty="0">
                <a:latin typeface="Sylfaen" panose="010A0502050306030303" pitchFamily="18" charset="0"/>
              </a:rPr>
              <a:t> fuvarozott termék vagy annak egy része tekintetében </a:t>
            </a:r>
            <a:r>
              <a:rPr lang="hu-HU" sz="2400" b="1" dirty="0">
                <a:latin typeface="Sylfaen" panose="010A0502050306030303" pitchFamily="18" charset="0"/>
              </a:rPr>
              <a:t>nem tett eleget </a:t>
            </a:r>
            <a:r>
              <a:rPr lang="hu-HU" sz="2400" dirty="0">
                <a:latin typeface="Sylfaen" panose="010A0502050306030303" pitchFamily="18" charset="0"/>
              </a:rPr>
              <a:t>EKAER bejelentési kötelezettségének, vagy</a:t>
            </a:r>
          </a:p>
          <a:p>
            <a:pPr algn="just"/>
            <a:r>
              <a:rPr lang="hu-HU" sz="2400" i="1" dirty="0">
                <a:latin typeface="Sylfaen" panose="010A0502050306030303" pitchFamily="18" charset="0"/>
              </a:rPr>
              <a:t>b) </a:t>
            </a:r>
            <a:r>
              <a:rPr lang="hu-HU" sz="2400" dirty="0">
                <a:latin typeface="Sylfaen" panose="010A0502050306030303" pitchFamily="18" charset="0"/>
              </a:rPr>
              <a:t>a bejelentési kötelezettségét </a:t>
            </a:r>
            <a:r>
              <a:rPr lang="hu-HU" sz="2400" b="1" dirty="0">
                <a:latin typeface="Sylfaen" panose="010A0502050306030303" pitchFamily="18" charset="0"/>
              </a:rPr>
              <a:t>hibásan, valótlan adattartalommal </a:t>
            </a:r>
            <a:r>
              <a:rPr lang="hu-HU" sz="2400" dirty="0">
                <a:latin typeface="Sylfaen" panose="010A0502050306030303" pitchFamily="18" charset="0"/>
              </a:rPr>
              <a:t>vagy </a:t>
            </a:r>
            <a:r>
              <a:rPr lang="hu-HU" sz="2400" b="1" dirty="0">
                <a:latin typeface="Sylfaen" panose="010A0502050306030303" pitchFamily="18" charset="0"/>
              </a:rPr>
              <a:t>hiányosan teljesíti.</a:t>
            </a:r>
          </a:p>
          <a:p>
            <a:pPr algn="just"/>
            <a:r>
              <a:rPr lang="hu-HU" sz="2400" dirty="0">
                <a:latin typeface="Sylfaen" panose="010A0502050306030303" pitchFamily="18" charset="0"/>
              </a:rPr>
              <a:t>Ez a rendelkezés egészül ki azzal, hogy nincs helye mulasztási bírság kiszabásának, ha az adózó igazolja, hogy </a:t>
            </a:r>
            <a:r>
              <a:rPr lang="hu-HU" sz="2400" b="1" dirty="0">
                <a:solidFill>
                  <a:srgbClr val="FF0000"/>
                </a:solidFill>
                <a:latin typeface="Sylfaen" panose="010A0502050306030303" pitchFamily="18" charset="0"/>
              </a:rPr>
              <a:t>úgy járt el, ahogy az az adott helyzetben tőle </a:t>
            </a:r>
            <a:r>
              <a:rPr lang="hu-HU" sz="2400" b="1" dirty="0" smtClean="0">
                <a:solidFill>
                  <a:srgbClr val="FF0000"/>
                </a:solidFill>
                <a:latin typeface="Sylfaen" panose="010A0502050306030303" pitchFamily="18" charset="0"/>
              </a:rPr>
              <a:t>elvárható</a:t>
            </a:r>
            <a:r>
              <a:rPr lang="hu-HU" sz="2400" dirty="0">
                <a:latin typeface="Sylfaen" panose="010A0502050306030303" pitchFamily="18" charset="0"/>
              </a:rPr>
              <a:t> </a:t>
            </a:r>
            <a:r>
              <a:rPr lang="hu-HU" sz="2400" dirty="0" smtClean="0">
                <a:latin typeface="Sylfaen" panose="010A0502050306030303" pitchFamily="18" charset="0"/>
              </a:rPr>
              <a:t>(</a:t>
            </a:r>
            <a:r>
              <a:rPr lang="hu-HU" sz="2400" i="1" dirty="0" smtClean="0">
                <a:latin typeface="Sylfaen" panose="010A0502050306030303" pitchFamily="18" charset="0"/>
              </a:rPr>
              <a:t>a törvényben máshol is szerepel ez a fordulat; pl. adóregisztrációs eljárás, fizetési könnyítés</a:t>
            </a:r>
            <a:r>
              <a:rPr lang="hu-HU" sz="2400" dirty="0" smtClean="0">
                <a:latin typeface="Sylfaen" panose="010A0502050306030303" pitchFamily="18" charset="0"/>
              </a:rPr>
              <a:t>) -&gt; joggyakorlat! </a:t>
            </a:r>
            <a:r>
              <a:rPr lang="hu-HU" sz="2800" b="1" dirty="0">
                <a:latin typeface="Sylfaen" panose="010A0502050306030303" pitchFamily="18" charset="0"/>
              </a:rPr>
              <a:t> </a:t>
            </a:r>
          </a:p>
          <a:p>
            <a:pPr algn="l"/>
            <a:r>
              <a:rPr lang="hu-HU" sz="2200" b="1" dirty="0">
                <a:latin typeface="Sylfaen" panose="010A0502050306030303" pitchFamily="18" charset="0"/>
              </a:rPr>
              <a:t>Lásd: Art. 226. § (4) bekezdés</a:t>
            </a:r>
          </a:p>
          <a:p>
            <a:pPr algn="l"/>
            <a:r>
              <a:rPr lang="hu-HU" sz="2200" b="1" i="1" dirty="0">
                <a:solidFill>
                  <a:srgbClr val="FF0000"/>
                </a:solidFill>
                <a:latin typeface="Sylfaen" panose="010A0502050306030303" pitchFamily="18" charset="0"/>
              </a:rPr>
              <a:t>Hatályos: 2019. augusztus 23. napjától</a:t>
            </a:r>
            <a:endParaRPr lang="hu-HU" sz="2200" b="1" dirty="0">
              <a:solidFill>
                <a:srgbClr val="FF0000"/>
              </a:solidFill>
              <a:latin typeface="Sylfaen" panose="010A0502050306030303" pitchFamily="18" charset="0"/>
            </a:endParaRPr>
          </a:p>
          <a:p>
            <a:pPr marL="0" indent="0">
              <a:buNone/>
            </a:pPr>
            <a:endParaRPr lang="hu-HU" sz="2400" dirty="0"/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 smtClean="0"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72076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35000"/>
          </a:xfrm>
        </p:spPr>
        <p:txBody>
          <a:bodyPr/>
          <a:lstStyle/>
          <a:p>
            <a:r>
              <a:rPr lang="hu-HU" altLang="hu-HU" sz="3200" b="1" dirty="0" smtClean="0">
                <a:latin typeface="Sylfaen" pitchFamily="18" charset="0"/>
              </a:rPr>
              <a:t>Évközi változások</a:t>
            </a: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0" y="620688"/>
            <a:ext cx="9144000" cy="6408712"/>
          </a:xfrm>
        </p:spPr>
        <p:txBody>
          <a:bodyPr/>
          <a:lstStyle/>
          <a:p>
            <a:pPr algn="just"/>
            <a:endParaRPr lang="hu-HU" sz="2600" dirty="0" smtClean="0">
              <a:latin typeface="Sylfaen" panose="010A0502050306030303" pitchFamily="18" charset="0"/>
            </a:endParaRPr>
          </a:p>
          <a:p>
            <a:pPr algn="just"/>
            <a:r>
              <a:rPr lang="hu-HU" sz="2400" b="1" dirty="0">
                <a:latin typeface="Sylfaen" panose="010A0502050306030303" pitchFamily="18" charset="0"/>
              </a:rPr>
              <a:t>HELYI IPARŰZÉSI ADÓVAL KAPCSOLATOS BEJELENTÉS</a:t>
            </a:r>
            <a:endParaRPr lang="hu-HU" sz="2400" dirty="0">
              <a:latin typeface="Sylfaen" panose="010A0502050306030303" pitchFamily="18" charset="0"/>
            </a:endParaRPr>
          </a:p>
          <a:p>
            <a:pPr marL="0" indent="0" algn="just">
              <a:buNone/>
            </a:pPr>
            <a:endParaRPr lang="hu-HU" sz="2400" dirty="0">
              <a:latin typeface="Sylfaen" panose="010A0502050306030303" pitchFamily="18" charset="0"/>
            </a:endParaRPr>
          </a:p>
          <a:p>
            <a:pPr algn="just"/>
            <a:r>
              <a:rPr lang="hu-HU" sz="2400" dirty="0">
                <a:latin typeface="Sylfaen" panose="010A0502050306030303" pitchFamily="18" charset="0"/>
              </a:rPr>
              <a:t>Az Art. melléklete módosul a helyi iparűzési adó bejelentésével </a:t>
            </a:r>
            <a:r>
              <a:rPr lang="hu-HU" sz="2400" dirty="0" smtClean="0">
                <a:latin typeface="Sylfaen" panose="010A0502050306030303" pitchFamily="18" charset="0"/>
              </a:rPr>
              <a:t>összefüggésben</a:t>
            </a:r>
            <a:r>
              <a:rPr lang="hu-HU" sz="2400" dirty="0" smtClean="0">
                <a:latin typeface="Sylfaen" panose="010A0502050306030303" pitchFamily="18" charset="0"/>
              </a:rPr>
              <a:t>; az adóhatóság szolgáltató jellegét erősítve! </a:t>
            </a:r>
            <a:endParaRPr lang="hu-HU" sz="2400" dirty="0" smtClean="0">
              <a:latin typeface="Sylfaen" panose="010A0502050306030303" pitchFamily="18" charset="0"/>
            </a:endParaRPr>
          </a:p>
          <a:p>
            <a:pPr marL="0" indent="0" algn="just">
              <a:buNone/>
            </a:pPr>
            <a:endParaRPr lang="hu-HU" sz="2400" dirty="0">
              <a:latin typeface="Sylfaen" panose="010A0502050306030303" pitchFamily="18" charset="0"/>
            </a:endParaRPr>
          </a:p>
          <a:p>
            <a:pPr algn="just"/>
            <a:r>
              <a:rPr lang="hu-HU" sz="2400" dirty="0">
                <a:latin typeface="Sylfaen" panose="010A0502050306030303" pitchFamily="18" charset="0"/>
              </a:rPr>
              <a:t>Eszerint a helyi iparűzési adó alanya az állami adó- és vámhatósághoz </a:t>
            </a:r>
            <a:r>
              <a:rPr lang="hu-HU" sz="2400" i="1" u="sng" dirty="0">
                <a:latin typeface="Sylfaen" panose="010A0502050306030303" pitchFamily="18" charset="0"/>
              </a:rPr>
              <a:t>bejelentheti</a:t>
            </a:r>
            <a:r>
              <a:rPr lang="hu-HU" sz="2400" dirty="0">
                <a:latin typeface="Sylfaen" panose="010A0502050306030303" pitchFamily="18" charset="0"/>
              </a:rPr>
              <a:t> a </a:t>
            </a:r>
            <a:r>
              <a:rPr lang="hu-HU" sz="2400" dirty="0" err="1">
                <a:latin typeface="Sylfaen" panose="010A0502050306030303" pitchFamily="18" charset="0"/>
              </a:rPr>
              <a:t>Htv</a:t>
            </a:r>
            <a:r>
              <a:rPr lang="hu-HU" sz="2400" dirty="0">
                <a:latin typeface="Sylfaen" panose="010A0502050306030303" pitchFamily="18" charset="0"/>
              </a:rPr>
              <a:t>. szerinti </a:t>
            </a:r>
            <a:r>
              <a:rPr lang="hu-HU" sz="2400" b="1" dirty="0">
                <a:latin typeface="Sylfaen" panose="010A0502050306030303" pitchFamily="18" charset="0"/>
              </a:rPr>
              <a:t>telephelyének címét</a:t>
            </a:r>
            <a:r>
              <a:rPr lang="hu-HU" sz="2400" dirty="0">
                <a:latin typeface="Sylfaen" panose="010A0502050306030303" pitchFamily="18" charset="0"/>
              </a:rPr>
              <a:t>, valamint az önkormányzati adóhatóság előtt helyi iparűzési adóügyben eljárni jogosult </a:t>
            </a:r>
            <a:r>
              <a:rPr lang="hu-HU" sz="2400" b="1" dirty="0">
                <a:latin typeface="Sylfaen" panose="010A0502050306030303" pitchFamily="18" charset="0"/>
              </a:rPr>
              <a:t>állandó </a:t>
            </a:r>
            <a:r>
              <a:rPr lang="hu-HU" sz="2400" b="1" dirty="0" smtClean="0">
                <a:latin typeface="Sylfaen" panose="010A0502050306030303" pitchFamily="18" charset="0"/>
              </a:rPr>
              <a:t>meghatalmazottját -&gt; </a:t>
            </a:r>
            <a:r>
              <a:rPr lang="hu-HU" sz="2400" b="1" i="1" dirty="0" smtClean="0">
                <a:latin typeface="Sylfaen" panose="010A0502050306030303" pitchFamily="18" charset="0"/>
              </a:rPr>
              <a:t>rendszerek összekapcsolása</a:t>
            </a:r>
            <a:r>
              <a:rPr lang="hu-HU" sz="2400" i="1" dirty="0" smtClean="0">
                <a:latin typeface="Sylfaen" panose="010A0502050306030303" pitchFamily="18" charset="0"/>
              </a:rPr>
              <a:t>.</a:t>
            </a:r>
            <a:endParaRPr lang="hu-HU" sz="2400" i="1" dirty="0">
              <a:latin typeface="Sylfaen" panose="010A0502050306030303" pitchFamily="18" charset="0"/>
            </a:endParaRPr>
          </a:p>
          <a:p>
            <a:pPr marL="0" indent="0">
              <a:buNone/>
            </a:pPr>
            <a:endParaRPr lang="hu-HU" sz="2400" dirty="0">
              <a:latin typeface="Sylfaen" panose="010A0502050306030303" pitchFamily="18" charset="0"/>
            </a:endParaRPr>
          </a:p>
          <a:p>
            <a:pPr algn="l"/>
            <a:r>
              <a:rPr lang="hu-HU" sz="2400" b="1" dirty="0">
                <a:latin typeface="Sylfaen" panose="010A0502050306030303" pitchFamily="18" charset="0"/>
              </a:rPr>
              <a:t>Lásd: Art. 1. melléklet 29. pont</a:t>
            </a:r>
          </a:p>
          <a:p>
            <a:pPr algn="l"/>
            <a:r>
              <a:rPr lang="hu-HU" sz="2400" b="1" i="1" dirty="0">
                <a:solidFill>
                  <a:srgbClr val="FF0000"/>
                </a:solidFill>
                <a:latin typeface="Sylfaen" panose="010A0502050306030303" pitchFamily="18" charset="0"/>
              </a:rPr>
              <a:t>Hatályos: 2020. január 1. napjától</a:t>
            </a:r>
            <a:endParaRPr lang="hu-HU" sz="2400" b="1" dirty="0">
              <a:solidFill>
                <a:srgbClr val="FF0000"/>
              </a:solidFill>
              <a:latin typeface="Sylfaen" panose="010A0502050306030303" pitchFamily="18" charset="0"/>
            </a:endParaRPr>
          </a:p>
          <a:p>
            <a:pPr marL="0" indent="0">
              <a:buNone/>
            </a:pPr>
            <a:endParaRPr lang="hu-HU" sz="2400" dirty="0"/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 smtClean="0"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98755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35000"/>
          </a:xfrm>
        </p:spPr>
        <p:txBody>
          <a:bodyPr/>
          <a:lstStyle/>
          <a:p>
            <a:r>
              <a:rPr lang="hu-HU" altLang="hu-HU" sz="3200" b="1" dirty="0" smtClean="0">
                <a:latin typeface="Sylfaen" pitchFamily="18" charset="0"/>
              </a:rPr>
              <a:t>Évközi változások</a:t>
            </a: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107504" y="620688"/>
            <a:ext cx="8712968" cy="6408712"/>
          </a:xfrm>
        </p:spPr>
        <p:txBody>
          <a:bodyPr/>
          <a:lstStyle/>
          <a:p>
            <a:pPr algn="just"/>
            <a:endParaRPr lang="hu-HU" sz="2400" cap="all" dirty="0" smtClean="0">
              <a:latin typeface="Sylfaen" panose="010A0502050306030303" pitchFamily="18" charset="0"/>
            </a:endParaRPr>
          </a:p>
          <a:p>
            <a:pPr algn="just"/>
            <a:r>
              <a:rPr lang="hu-HU" sz="2400" b="1" cap="all" dirty="0" smtClean="0">
                <a:latin typeface="Sylfaen" panose="010A0502050306030303" pitchFamily="18" charset="0"/>
              </a:rPr>
              <a:t>Csoportos </a:t>
            </a:r>
            <a:r>
              <a:rPr lang="hu-HU" sz="2400" b="1" cap="all" dirty="0">
                <a:latin typeface="Sylfaen" panose="010A0502050306030303" pitchFamily="18" charset="0"/>
              </a:rPr>
              <a:t>társasági adóalany </a:t>
            </a:r>
          </a:p>
          <a:p>
            <a:pPr algn="just"/>
            <a:r>
              <a:rPr lang="hu-HU" sz="2000" b="1" dirty="0" smtClean="0">
                <a:solidFill>
                  <a:srgbClr val="FF0000"/>
                </a:solidFill>
                <a:latin typeface="Sylfaen" panose="010A0502050306030303" pitchFamily="18" charset="0"/>
              </a:rPr>
              <a:t>Kilépés</a:t>
            </a:r>
            <a:r>
              <a:rPr lang="hu-HU" sz="2000" dirty="0" smtClean="0">
                <a:latin typeface="Sylfaen" panose="010A0502050306030303" pitchFamily="18" charset="0"/>
              </a:rPr>
              <a:t>: pontosításra került -&gt; </a:t>
            </a:r>
            <a:r>
              <a:rPr lang="hu-HU" sz="2000" dirty="0" smtClean="0">
                <a:latin typeface="Sylfaen" panose="010A0502050306030303" pitchFamily="18" charset="0"/>
              </a:rPr>
              <a:t>A </a:t>
            </a:r>
            <a:r>
              <a:rPr lang="hu-HU" sz="2000" dirty="0">
                <a:latin typeface="Sylfaen" panose="010A0502050306030303" pitchFamily="18" charset="0"/>
              </a:rPr>
              <a:t>csoportos társasági adóalanyból történő kilépést </a:t>
            </a:r>
            <a:r>
              <a:rPr lang="hu-HU" sz="2000" dirty="0" smtClean="0">
                <a:latin typeface="Sylfaen" panose="010A0502050306030303" pitchFamily="18" charset="0"/>
              </a:rPr>
              <a:t>az </a:t>
            </a:r>
            <a:r>
              <a:rPr lang="hu-HU" sz="2000" dirty="0">
                <a:latin typeface="Sylfaen" panose="010A0502050306030303" pitchFamily="18" charset="0"/>
              </a:rPr>
              <a:t>állami adó- és vámhatóság </a:t>
            </a:r>
            <a:r>
              <a:rPr lang="hu-HU" sz="2000" dirty="0" smtClean="0">
                <a:latin typeface="Sylfaen" panose="010A0502050306030303" pitchFamily="18" charset="0"/>
              </a:rPr>
              <a:t>engedélyezi, azzal, hogy már nincs megkötés a megszűnés időpontjára (korábban a</a:t>
            </a:r>
            <a:r>
              <a:rPr lang="hu-HU" sz="2000" dirty="0" smtClean="0">
                <a:latin typeface="Sylfaen" panose="010A0502050306030303" pitchFamily="18" charset="0"/>
              </a:rPr>
              <a:t> </a:t>
            </a:r>
            <a:r>
              <a:rPr lang="hu-HU" sz="2000" dirty="0">
                <a:latin typeface="Sylfaen" panose="010A0502050306030303" pitchFamily="18" charset="0"/>
              </a:rPr>
              <a:t>csoporttagság </a:t>
            </a:r>
            <a:r>
              <a:rPr lang="hu-HU" sz="2000" dirty="0" smtClean="0">
                <a:latin typeface="Sylfaen" panose="010A0502050306030303" pitchFamily="18" charset="0"/>
              </a:rPr>
              <a:t>azon </a:t>
            </a:r>
            <a:r>
              <a:rPr lang="hu-HU" sz="2000" dirty="0">
                <a:latin typeface="Sylfaen" panose="010A0502050306030303" pitchFamily="18" charset="0"/>
              </a:rPr>
              <a:t>adóév utolsó napján </a:t>
            </a:r>
            <a:r>
              <a:rPr lang="hu-HU" sz="2000" dirty="0" smtClean="0">
                <a:latin typeface="Sylfaen" panose="010A0502050306030303" pitchFamily="18" charset="0"/>
              </a:rPr>
              <a:t>szűnt </a:t>
            </a:r>
            <a:r>
              <a:rPr lang="hu-HU" sz="2000" dirty="0">
                <a:latin typeface="Sylfaen" panose="010A0502050306030303" pitchFamily="18" charset="0"/>
              </a:rPr>
              <a:t>meg, amelyben a kilépési kérelmet </a:t>
            </a:r>
            <a:r>
              <a:rPr lang="hu-HU" sz="2000" dirty="0" smtClean="0">
                <a:latin typeface="Sylfaen" panose="010A0502050306030303" pitchFamily="18" charset="0"/>
              </a:rPr>
              <a:t>benyújtották). </a:t>
            </a:r>
            <a:endParaRPr lang="hu-HU" sz="2000" dirty="0">
              <a:latin typeface="Sylfaen" panose="010A0502050306030303" pitchFamily="18" charset="0"/>
            </a:endParaRPr>
          </a:p>
          <a:p>
            <a:pPr marL="0" indent="0" algn="just">
              <a:buNone/>
            </a:pPr>
            <a:endParaRPr lang="hu-HU" sz="2000" dirty="0">
              <a:latin typeface="Sylfaen" panose="010A0502050306030303" pitchFamily="18" charset="0"/>
            </a:endParaRPr>
          </a:p>
          <a:p>
            <a:pPr algn="just"/>
            <a:r>
              <a:rPr lang="hu-HU" sz="2000" dirty="0" smtClean="0">
                <a:latin typeface="Sylfaen" panose="010A0502050306030303" pitchFamily="18" charset="0"/>
              </a:rPr>
              <a:t>Az engedélyező határozat visszavonásának </a:t>
            </a:r>
            <a:r>
              <a:rPr lang="hu-HU" sz="2000" dirty="0" smtClean="0">
                <a:latin typeface="Sylfaen" panose="010A0502050306030303" pitchFamily="18" charset="0"/>
              </a:rPr>
              <a:t>(csoporttagság </a:t>
            </a:r>
            <a:r>
              <a:rPr lang="hu-HU" sz="2000" b="1" dirty="0" smtClean="0">
                <a:solidFill>
                  <a:srgbClr val="FF0000"/>
                </a:solidFill>
                <a:latin typeface="Sylfaen" panose="010A0502050306030303" pitchFamily="18" charset="0"/>
              </a:rPr>
              <a:t>megszűnése</a:t>
            </a:r>
            <a:r>
              <a:rPr lang="hu-HU" sz="2000" dirty="0" smtClean="0">
                <a:latin typeface="Sylfaen" panose="010A0502050306030303" pitchFamily="18" charset="0"/>
              </a:rPr>
              <a:t>) esetei szűkültek: </a:t>
            </a:r>
            <a:endParaRPr lang="hu-HU" sz="2000" dirty="0" smtClean="0">
              <a:latin typeface="Sylfaen" panose="010A0502050306030303" pitchFamily="18" charset="0"/>
            </a:endParaRPr>
          </a:p>
          <a:p>
            <a:pPr marL="0" indent="0" algn="just">
              <a:buNone/>
            </a:pPr>
            <a:r>
              <a:rPr lang="hu-HU" sz="2000" dirty="0" smtClean="0">
                <a:latin typeface="Sylfaen" panose="010A0502050306030303" pitchFamily="18" charset="0"/>
              </a:rPr>
              <a:t>	</a:t>
            </a:r>
          </a:p>
          <a:p>
            <a:pPr marL="0" indent="0" algn="just">
              <a:buNone/>
            </a:pPr>
            <a:r>
              <a:rPr lang="hu-HU" sz="2000" dirty="0">
                <a:latin typeface="Sylfaen" panose="010A0502050306030303" pitchFamily="18" charset="0"/>
              </a:rPr>
              <a:t>	</a:t>
            </a:r>
            <a:r>
              <a:rPr lang="hu-HU" sz="2000" b="1" dirty="0" smtClean="0">
                <a:solidFill>
                  <a:srgbClr val="FF0000"/>
                </a:solidFill>
                <a:latin typeface="Sylfaen" panose="010A0502050306030303" pitchFamily="18" charset="0"/>
              </a:rPr>
              <a:t>4 külön eset </a:t>
            </a:r>
            <a:r>
              <a:rPr lang="hu-HU" sz="2000" dirty="0" smtClean="0">
                <a:latin typeface="Sylfaen" panose="010A0502050306030303" pitchFamily="18" charset="0"/>
              </a:rPr>
              <a:t>említése </a:t>
            </a:r>
            <a:r>
              <a:rPr lang="hu-HU" sz="2000" i="1" dirty="0" smtClean="0">
                <a:latin typeface="Sylfaen" panose="010A0502050306030303" pitchFamily="18" charset="0"/>
              </a:rPr>
              <a:t>(pl. a c</a:t>
            </a:r>
            <a:r>
              <a:rPr lang="hu-HU" sz="2000" i="1" dirty="0" smtClean="0">
                <a:latin typeface="Sylfaen" panose="010A0502050306030303" pitchFamily="18" charset="0"/>
              </a:rPr>
              <a:t>soportos </a:t>
            </a:r>
            <a:r>
              <a:rPr lang="hu-HU" sz="2000" i="1" dirty="0">
                <a:latin typeface="Sylfaen" panose="010A0502050306030303" pitchFamily="18" charset="0"/>
              </a:rPr>
              <a:t>társasági adóalany megszüntetését </a:t>
            </a:r>
            <a:r>
              <a:rPr lang="hu-HU" sz="2000" i="1" dirty="0" smtClean="0">
                <a:latin typeface="Sylfaen" panose="010A0502050306030303" pitchFamily="18" charset="0"/>
              </a:rPr>
              <a:t>kérik; a </a:t>
            </a:r>
            <a:r>
              <a:rPr lang="hu-HU" sz="2000" i="1" dirty="0">
                <a:latin typeface="Sylfaen" panose="010A0502050306030303" pitchFamily="18" charset="0"/>
              </a:rPr>
              <a:t>csoportos társasági adóalanyban részt vevő csoporttagok száma kettő alá </a:t>
            </a:r>
            <a:r>
              <a:rPr lang="hu-HU" sz="2000" i="1" dirty="0" smtClean="0">
                <a:latin typeface="Sylfaen" panose="010A0502050306030303" pitchFamily="18" charset="0"/>
              </a:rPr>
              <a:t>csökken). </a:t>
            </a:r>
            <a:endParaRPr lang="hu-HU" sz="2000" i="1" dirty="0">
              <a:latin typeface="Sylfaen" panose="010A0502050306030303" pitchFamily="18" charset="0"/>
            </a:endParaRPr>
          </a:p>
          <a:p>
            <a:pPr algn="just"/>
            <a:r>
              <a:rPr lang="hu-HU" sz="2000" i="1" dirty="0" smtClean="0">
                <a:latin typeface="Sylfaen" panose="010A0502050306030303" pitchFamily="18" charset="0"/>
              </a:rPr>
              <a:t>De nem visszavonás, hanem megszüntetés, </a:t>
            </a:r>
            <a:r>
              <a:rPr lang="hu-HU" sz="2000" dirty="0" smtClean="0">
                <a:latin typeface="Sylfaen" panose="010A0502050306030303" pitchFamily="18" charset="0"/>
              </a:rPr>
              <a:t>amennyiben</a:t>
            </a:r>
            <a:r>
              <a:rPr lang="hu-HU" sz="2000" i="1" dirty="0" smtClean="0">
                <a:latin typeface="Sylfaen" panose="010A0502050306030303" pitchFamily="18" charset="0"/>
              </a:rPr>
              <a:t> </a:t>
            </a:r>
            <a:r>
              <a:rPr lang="hu-HU" sz="2000" dirty="0" smtClean="0">
                <a:latin typeface="Sylfaen" panose="010A0502050306030303" pitchFamily="18" charset="0"/>
              </a:rPr>
              <a:t>a </a:t>
            </a:r>
            <a:r>
              <a:rPr lang="hu-HU" sz="2000" dirty="0">
                <a:latin typeface="Sylfaen" panose="010A0502050306030303" pitchFamily="18" charset="0"/>
              </a:rPr>
              <a:t>csoportos társasági adóalanyban részt vevő bármely csoporttagra a Tao tv. 2/A. § (2)-(4) bekezdésében meghatározott feltételek nem vagy nem </a:t>
            </a:r>
            <a:r>
              <a:rPr lang="hu-HU" sz="2000" dirty="0" err="1">
                <a:latin typeface="Sylfaen" panose="010A0502050306030303" pitchFamily="18" charset="0"/>
              </a:rPr>
              <a:t>teljeskörűen</a:t>
            </a:r>
            <a:r>
              <a:rPr lang="hu-HU" sz="2000" dirty="0">
                <a:latin typeface="Sylfaen" panose="010A0502050306030303" pitchFamily="18" charset="0"/>
              </a:rPr>
              <a:t> </a:t>
            </a:r>
            <a:r>
              <a:rPr lang="hu-HU" sz="2000" dirty="0" smtClean="0">
                <a:latin typeface="Sylfaen" panose="010A0502050306030303" pitchFamily="18" charset="0"/>
              </a:rPr>
              <a:t>teljesülnek. </a:t>
            </a:r>
            <a:endParaRPr lang="hu-HU" sz="2000" dirty="0">
              <a:latin typeface="Sylfaen" panose="010A0502050306030303" pitchFamily="18" charset="0"/>
            </a:endParaRPr>
          </a:p>
          <a:p>
            <a:pPr marL="0" indent="0" algn="just">
              <a:buNone/>
            </a:pPr>
            <a:endParaRPr lang="hu-HU" sz="2000" dirty="0">
              <a:latin typeface="Sylfaen" panose="010A0502050306030303" pitchFamily="18" charset="0"/>
            </a:endParaRPr>
          </a:p>
          <a:p>
            <a:pPr algn="just"/>
            <a:r>
              <a:rPr lang="hu-HU" sz="2000" b="1" dirty="0">
                <a:latin typeface="Sylfaen" panose="010A0502050306030303" pitchFamily="18" charset="0"/>
              </a:rPr>
              <a:t>Lásd</a:t>
            </a:r>
            <a:r>
              <a:rPr lang="hu-HU" sz="2000" b="1" dirty="0" smtClean="0">
                <a:latin typeface="Sylfaen" panose="010A0502050306030303" pitchFamily="18" charset="0"/>
              </a:rPr>
              <a:t>: Art. 114/B.§ (4) bekezdés és a 114/C.§ </a:t>
            </a:r>
            <a:endParaRPr lang="hu-HU" sz="2000" b="1" dirty="0">
              <a:latin typeface="Sylfaen" panose="010A0502050306030303" pitchFamily="18" charset="0"/>
            </a:endParaRPr>
          </a:p>
          <a:p>
            <a:pPr algn="just"/>
            <a:r>
              <a:rPr lang="hu-HU" sz="2000" b="1" i="1" dirty="0">
                <a:solidFill>
                  <a:srgbClr val="FF0000"/>
                </a:solidFill>
                <a:latin typeface="Sylfaen" panose="010A0502050306030303" pitchFamily="18" charset="0"/>
              </a:rPr>
              <a:t>Hatályos: </a:t>
            </a:r>
            <a:r>
              <a:rPr lang="hu-HU" sz="2000" b="1" i="1" dirty="0" smtClean="0">
                <a:solidFill>
                  <a:srgbClr val="FF0000"/>
                </a:solidFill>
                <a:latin typeface="Sylfaen" panose="010A0502050306030303" pitchFamily="18" charset="0"/>
              </a:rPr>
              <a:t>2019. augusztus 23. napjától</a:t>
            </a:r>
            <a:endParaRPr lang="hu-HU" sz="2000" b="1" dirty="0">
              <a:solidFill>
                <a:srgbClr val="FF0000"/>
              </a:solidFill>
              <a:latin typeface="Sylfaen" panose="010A0502050306030303" pitchFamily="18" charset="0"/>
            </a:endParaRPr>
          </a:p>
          <a:p>
            <a:pPr marL="0" indent="0">
              <a:buNone/>
            </a:pPr>
            <a:endParaRPr lang="hu-HU" sz="2400" dirty="0"/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 smtClean="0"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2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35721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35000"/>
          </a:xfrm>
        </p:spPr>
        <p:txBody>
          <a:bodyPr/>
          <a:lstStyle/>
          <a:p>
            <a:endParaRPr lang="hu-HU" altLang="hu-HU" sz="3200" b="1" u="sng" dirty="0" smtClean="0">
              <a:latin typeface="Sylfaen" pitchFamily="18" charset="0"/>
            </a:endParaRP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179512" y="620688"/>
            <a:ext cx="8712968" cy="5976664"/>
          </a:xfrm>
        </p:spPr>
        <p:txBody>
          <a:bodyPr/>
          <a:lstStyle/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hu-HU" altLang="hu-HU" sz="2800" dirty="0" smtClean="0"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 smtClean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None/>
              <a:defRPr/>
            </a:pPr>
            <a:endParaRPr lang="hu-HU" altLang="hu-HU" sz="4000" b="1" dirty="0" smtClean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None/>
              <a:defRPr/>
            </a:pPr>
            <a:r>
              <a:rPr lang="hu-HU" altLang="hu-HU" sz="4000" b="1" dirty="0" smtClean="0">
                <a:latin typeface="Sylfaen" pitchFamily="18" charset="0"/>
              </a:rPr>
              <a:t>Az </a:t>
            </a:r>
            <a:r>
              <a:rPr lang="hu-HU" altLang="hu-HU" sz="4000" b="1" dirty="0">
                <a:latin typeface="Sylfaen" pitchFamily="18" charset="0"/>
              </a:rPr>
              <a:t>adóigazgatás </a:t>
            </a:r>
            <a:r>
              <a:rPr lang="hu-HU" altLang="hu-HU" sz="4000" b="1" dirty="0" smtClean="0">
                <a:latin typeface="Sylfaen" pitchFamily="18" charset="0"/>
              </a:rPr>
              <a:t>év végi változásai</a:t>
            </a:r>
            <a:endParaRPr lang="hu-HU" altLang="hu-HU" sz="4000" b="1" dirty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38628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35000"/>
          </a:xfrm>
        </p:spPr>
        <p:txBody>
          <a:bodyPr/>
          <a:lstStyle/>
          <a:p>
            <a:endParaRPr lang="hu-HU" altLang="hu-HU" sz="3200" b="1" u="sng" dirty="0" smtClean="0">
              <a:latin typeface="Sylfaen" pitchFamily="18" charset="0"/>
            </a:endParaRP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179512" y="620688"/>
            <a:ext cx="8712968" cy="5976664"/>
          </a:xfrm>
        </p:spPr>
        <p:txBody>
          <a:bodyPr/>
          <a:lstStyle/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hu-HU" altLang="hu-HU" sz="2800" dirty="0" smtClean="0">
              <a:latin typeface="Sylfaen" pitchFamily="18" charset="0"/>
            </a:endParaRP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Nincs klasszikus „adócsomag”, de számos törvénycsomag keretében változnak az adóigazgatás törvényi szintű szabályai.</a:t>
            </a: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hu-HU" altLang="hu-HU" sz="2800" dirty="0" smtClean="0">
              <a:latin typeface="Sylfaen" pitchFamily="18" charset="0"/>
            </a:endParaRP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Tavasszal is az előző megállapítás volt igaz, amikor főként javítás, pótlás volt a cél.</a:t>
            </a: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hu-HU" altLang="hu-HU" sz="2800" dirty="0" smtClean="0">
              <a:latin typeface="Sylfaen" pitchFamily="18" charset="0"/>
            </a:endParaRP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Év végén (decemberben) kerültek elfogadásra és kihirdetésre a törvényjavaslatok.</a:t>
            </a:r>
            <a:endParaRPr lang="hu-HU" altLang="hu-HU" sz="2800" b="1" dirty="0" smtClean="0">
              <a:solidFill>
                <a:srgbClr val="FF0000"/>
              </a:solidFill>
              <a:latin typeface="Sylfaen" pitchFamily="18" charset="0"/>
            </a:endParaRP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hu-HU" altLang="hu-HU" sz="2800" dirty="0"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 smtClean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9609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35000"/>
          </a:xfrm>
        </p:spPr>
        <p:txBody>
          <a:bodyPr/>
          <a:lstStyle/>
          <a:p>
            <a:endParaRPr lang="hu-HU" altLang="hu-HU" sz="3200" b="1" u="sng" dirty="0" smtClean="0">
              <a:latin typeface="Sylfaen" pitchFamily="18" charset="0"/>
            </a:endParaRP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468313" y="620688"/>
            <a:ext cx="8136136" cy="5976664"/>
          </a:xfrm>
        </p:spPr>
        <p:txBody>
          <a:bodyPr/>
          <a:lstStyle/>
          <a:p>
            <a:pPr marL="0" indent="0" algn="just">
              <a:buNone/>
            </a:pPr>
            <a:endParaRPr lang="hu-HU" sz="2400" dirty="0">
              <a:latin typeface="Sylfaen" panose="010A0502050306030303" pitchFamily="18" charset="0"/>
            </a:endParaRPr>
          </a:p>
          <a:p>
            <a:pPr marL="0" indent="0" algn="just">
              <a:buNone/>
            </a:pPr>
            <a:endParaRPr lang="hu-HU" sz="2400" dirty="0" smtClean="0">
              <a:latin typeface="Sylfaen" panose="010A0502050306030303" pitchFamily="18" charset="0"/>
            </a:endParaRPr>
          </a:p>
          <a:p>
            <a:pPr marL="0" indent="0" algn="just">
              <a:buNone/>
            </a:pPr>
            <a:endParaRPr lang="hu-HU" sz="2400" dirty="0">
              <a:latin typeface="Sylfaen" panose="010A0502050306030303" pitchFamily="18" charset="0"/>
            </a:endParaRPr>
          </a:p>
          <a:p>
            <a:pPr marL="0" indent="0" algn="just">
              <a:buNone/>
            </a:pPr>
            <a:r>
              <a:rPr lang="hu-HU" sz="2400" dirty="0" smtClean="0">
                <a:latin typeface="Sylfaen" panose="010A0502050306030303" pitchFamily="18" charset="0"/>
              </a:rPr>
              <a:t>-&gt;&gt;&gt;&gt; </a:t>
            </a:r>
            <a:endParaRPr lang="hu-HU" sz="3000" dirty="0" smtClean="0">
              <a:latin typeface="Sylfaen" panose="010A0502050306030303" pitchFamily="18" charset="0"/>
            </a:endParaRPr>
          </a:p>
          <a:p>
            <a:pPr marL="0" indent="0" algn="just">
              <a:buNone/>
            </a:pPr>
            <a:endParaRPr lang="hu-HU" sz="3000" dirty="0">
              <a:latin typeface="Sylfaen" panose="010A0502050306030303" pitchFamily="18" charset="0"/>
            </a:endParaRPr>
          </a:p>
          <a:p>
            <a:pPr marL="0" indent="0" algn="just">
              <a:buNone/>
            </a:pPr>
            <a:r>
              <a:rPr lang="hu-HU" sz="3000" dirty="0" smtClean="0">
                <a:latin typeface="Sylfaen" panose="010A0502050306030303" pitchFamily="18" charset="0"/>
              </a:rPr>
              <a:t>Az adóigazgatást és az adózás </a:t>
            </a:r>
            <a:r>
              <a:rPr lang="hu-HU" sz="3000" dirty="0">
                <a:latin typeface="Sylfaen" panose="010A0502050306030303" pitchFamily="18" charset="0"/>
              </a:rPr>
              <a:t>rendjét érintő, 2020-ra </a:t>
            </a:r>
            <a:r>
              <a:rPr lang="hu-HU" sz="3000" dirty="0" smtClean="0">
                <a:latin typeface="Sylfaen" panose="010A0502050306030303" pitchFamily="18" charset="0"/>
              </a:rPr>
              <a:t>módosítások nem hasonlíthatóak össze a </a:t>
            </a:r>
            <a:r>
              <a:rPr lang="hu-HU" sz="3000" dirty="0">
                <a:latin typeface="Sylfaen" panose="010A0502050306030303" pitchFamily="18" charset="0"/>
              </a:rPr>
              <a:t>2018-ban hatályba lépett fundamentális változásokkal.</a:t>
            </a:r>
          </a:p>
          <a:p>
            <a:pPr marL="0" indent="0" algn="just">
              <a:buNone/>
            </a:pPr>
            <a:endParaRPr lang="hu-HU" sz="2400" dirty="0">
              <a:latin typeface="Sylfaen" panose="010A0502050306030303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b="1" dirty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22457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179512" y="0"/>
            <a:ext cx="8712968" cy="6597352"/>
          </a:xfrm>
        </p:spPr>
        <p:txBody>
          <a:bodyPr/>
          <a:lstStyle/>
          <a:p>
            <a:pPr marL="0" indent="0" algn="just" eaLnBrk="1" hangingPunct="1">
              <a:spcBef>
                <a:spcPts val="0"/>
              </a:spcBef>
              <a:buNone/>
              <a:defRPr/>
            </a:pPr>
            <a:endParaRPr lang="hu-HU" sz="2200" b="1" i="1" dirty="0" smtClean="0">
              <a:solidFill>
                <a:srgbClr val="FF0000"/>
              </a:solidFill>
              <a:latin typeface="Sylfaen" panose="010A0502050306030303" pitchFamily="18" charset="0"/>
            </a:endParaRPr>
          </a:p>
          <a:p>
            <a:pPr algn="just" eaLnBrk="1" hangingPunct="1">
              <a:spcBef>
                <a:spcPts val="0"/>
              </a:spcBef>
              <a:defRPr/>
            </a:pPr>
            <a:endParaRPr lang="hu-HU" sz="2400" b="1" dirty="0" smtClean="0">
              <a:latin typeface="Sylfaen" panose="010A0502050306030303" pitchFamily="18" charset="0"/>
            </a:endParaRPr>
          </a:p>
          <a:p>
            <a:pPr algn="just" eaLnBrk="1" hangingPunct="1">
              <a:spcBef>
                <a:spcPts val="0"/>
              </a:spcBef>
              <a:defRPr/>
            </a:pPr>
            <a:r>
              <a:rPr lang="hu-HU" sz="2400" b="1" dirty="0" smtClean="0">
                <a:latin typeface="Sylfaen" panose="010A0502050306030303" pitchFamily="18" charset="0"/>
              </a:rPr>
              <a:t>A </a:t>
            </a:r>
            <a:r>
              <a:rPr lang="hu-HU" sz="2400" b="1" dirty="0">
                <a:latin typeface="Sylfaen" panose="010A0502050306030303" pitchFamily="18" charset="0"/>
              </a:rPr>
              <a:t>Versenyképesebb Magyarországért program egyes adóintézkedéseinek megvalósítását szolgáló törvények módosításáról </a:t>
            </a:r>
            <a:r>
              <a:rPr lang="hu-HU" sz="2400" b="1" dirty="0" smtClean="0">
                <a:latin typeface="Sylfaen" panose="010A0502050306030303" pitchFamily="18" charset="0"/>
              </a:rPr>
              <a:t>szóló </a:t>
            </a:r>
            <a:r>
              <a:rPr lang="hu-HU" altLang="hu-HU" sz="2400" b="1" dirty="0" smtClean="0">
                <a:solidFill>
                  <a:srgbClr val="00B050"/>
                </a:solidFill>
                <a:latin typeface="Sylfaen" pitchFamily="18" charset="0"/>
              </a:rPr>
              <a:t>2019. C. törvény </a:t>
            </a:r>
            <a:endParaRPr lang="hu-HU" altLang="hu-HU" sz="2400" b="1" dirty="0">
              <a:solidFill>
                <a:srgbClr val="00B050"/>
              </a:solidFill>
              <a:latin typeface="Sylfaen" pitchFamily="18" charset="0"/>
            </a:endParaRPr>
          </a:p>
          <a:p>
            <a:pPr marL="0" indent="0" algn="just" eaLnBrk="1" hangingPunct="1">
              <a:spcBef>
                <a:spcPts val="0"/>
              </a:spcBef>
              <a:buNone/>
              <a:defRPr/>
            </a:pPr>
            <a:endParaRPr lang="hu-HU" sz="2400" b="1" dirty="0" smtClean="0">
              <a:solidFill>
                <a:srgbClr val="FF0000"/>
              </a:solidFill>
              <a:latin typeface="Sylfaen" pitchFamily="18" charset="0"/>
            </a:endParaRPr>
          </a:p>
          <a:p>
            <a:pPr algn="just" eaLnBrk="1" hangingPunct="1">
              <a:spcBef>
                <a:spcPts val="0"/>
              </a:spcBef>
              <a:defRPr/>
            </a:pPr>
            <a:r>
              <a:rPr lang="hu-HU" sz="2400" b="1" dirty="0">
                <a:latin typeface="Sylfaen" panose="010A0502050306030303" pitchFamily="18" charset="0"/>
              </a:rPr>
              <a:t>A fővárosi és megyei kormányhivatalok működésének egyszerűsítése érdekében egyes törvények módosításáról szóló</a:t>
            </a:r>
            <a:r>
              <a:rPr lang="hu-HU" altLang="hu-HU" sz="2400" b="1" dirty="0">
                <a:solidFill>
                  <a:srgbClr val="006600"/>
                </a:solidFill>
                <a:latin typeface="Sylfaen" pitchFamily="18" charset="0"/>
              </a:rPr>
              <a:t> </a:t>
            </a:r>
            <a:r>
              <a:rPr lang="hu-HU" altLang="hu-HU" sz="2400" b="1" dirty="0">
                <a:solidFill>
                  <a:srgbClr val="00B050"/>
                </a:solidFill>
                <a:latin typeface="Sylfaen" pitchFamily="18" charset="0"/>
              </a:rPr>
              <a:t>2019. CX. törvény </a:t>
            </a:r>
          </a:p>
          <a:p>
            <a:pPr algn="just" eaLnBrk="1" hangingPunct="1">
              <a:spcBef>
                <a:spcPts val="0"/>
              </a:spcBef>
              <a:defRPr/>
            </a:pPr>
            <a:endParaRPr lang="hu-HU" sz="2400" b="1" dirty="0" smtClean="0">
              <a:latin typeface="Sylfaen" panose="010A0502050306030303" pitchFamily="18" charset="0"/>
            </a:endParaRPr>
          </a:p>
          <a:p>
            <a:pPr algn="just" eaLnBrk="1" hangingPunct="1">
              <a:spcBef>
                <a:spcPts val="0"/>
              </a:spcBef>
              <a:defRPr/>
            </a:pPr>
            <a:r>
              <a:rPr lang="hu-HU" sz="2400" b="1" dirty="0" smtClean="0">
                <a:latin typeface="Sylfaen" panose="010A0502050306030303" pitchFamily="18" charset="0"/>
              </a:rPr>
              <a:t>Az </a:t>
            </a:r>
            <a:r>
              <a:rPr lang="hu-HU" sz="2400" b="1" dirty="0">
                <a:latin typeface="Sylfaen" panose="010A0502050306030303" pitchFamily="18" charset="0"/>
              </a:rPr>
              <a:t>egyes törvényeknek az egyfokú járási hivatali eljárások megteremtésével összefüggő módosításáról </a:t>
            </a:r>
            <a:r>
              <a:rPr lang="hu-HU" sz="2400" b="1" dirty="0" smtClean="0">
                <a:latin typeface="Sylfaen" panose="010A0502050306030303" pitchFamily="18" charset="0"/>
              </a:rPr>
              <a:t>szóló </a:t>
            </a:r>
            <a:r>
              <a:rPr lang="hu-HU" sz="2400" b="1" dirty="0" smtClean="0">
                <a:solidFill>
                  <a:srgbClr val="00B050"/>
                </a:solidFill>
                <a:latin typeface="Sylfaen" panose="010A0502050306030303" pitchFamily="18" charset="0"/>
              </a:rPr>
              <a:t>2019</a:t>
            </a:r>
            <a:r>
              <a:rPr lang="hu-HU" sz="2400" b="1" dirty="0">
                <a:solidFill>
                  <a:srgbClr val="00B050"/>
                </a:solidFill>
                <a:latin typeface="Sylfaen" panose="010A0502050306030303" pitchFamily="18" charset="0"/>
              </a:rPr>
              <a:t>. évi CXXVII. t</a:t>
            </a:r>
            <a:r>
              <a:rPr lang="hu-HU" sz="2400" b="1" dirty="0" smtClean="0">
                <a:solidFill>
                  <a:srgbClr val="00B050"/>
                </a:solidFill>
                <a:latin typeface="Sylfaen" panose="010A0502050306030303" pitchFamily="18" charset="0"/>
              </a:rPr>
              <a:t>örvény</a:t>
            </a:r>
          </a:p>
          <a:p>
            <a:pPr marL="0" indent="0" algn="just" eaLnBrk="1" hangingPunct="1">
              <a:spcBef>
                <a:spcPts val="0"/>
              </a:spcBef>
              <a:buNone/>
              <a:defRPr/>
            </a:pPr>
            <a:endParaRPr lang="hu-HU" sz="2400" b="1" dirty="0" smtClean="0">
              <a:latin typeface="Sylfaen" panose="010A0502050306030303" pitchFamily="18" charset="0"/>
            </a:endParaRPr>
          </a:p>
          <a:p>
            <a:pPr marL="0" indent="0" algn="just" eaLnBrk="1" hangingPunct="1">
              <a:spcBef>
                <a:spcPts val="0"/>
              </a:spcBef>
              <a:buNone/>
              <a:defRPr/>
            </a:pPr>
            <a:r>
              <a:rPr lang="hu-HU" sz="2400" b="1" dirty="0" smtClean="0">
                <a:latin typeface="Sylfaen" panose="010A0502050306030303" pitchFamily="18" charset="0"/>
              </a:rPr>
              <a:t>+</a:t>
            </a:r>
          </a:p>
          <a:p>
            <a:pPr algn="just" eaLnBrk="1" hangingPunct="1">
              <a:spcBef>
                <a:spcPts val="0"/>
              </a:spcBef>
              <a:defRPr/>
            </a:pPr>
            <a:r>
              <a:rPr lang="hu-HU" sz="2400" b="1" dirty="0" smtClean="0">
                <a:latin typeface="Sylfaen" panose="010A0502050306030303" pitchFamily="18" charset="0"/>
              </a:rPr>
              <a:t>a </a:t>
            </a:r>
            <a:r>
              <a:rPr lang="hu-HU" sz="2400" b="1" dirty="0">
                <a:latin typeface="Sylfaen" panose="010A0502050306030303" pitchFamily="18" charset="0"/>
              </a:rPr>
              <a:t>törvényszéki végrehajtással összefüggő egyes törvények módosításáról szóló </a:t>
            </a:r>
            <a:r>
              <a:rPr lang="hu-HU" altLang="hu-HU" sz="2400" b="1" dirty="0">
                <a:solidFill>
                  <a:srgbClr val="00B050"/>
                </a:solidFill>
                <a:latin typeface="Sylfaen" pitchFamily="18" charset="0"/>
              </a:rPr>
              <a:t>2019. évi LXXXI. törvény</a:t>
            </a:r>
          </a:p>
          <a:p>
            <a:pPr algn="just" eaLnBrk="1" hangingPunct="1">
              <a:spcBef>
                <a:spcPts val="0"/>
              </a:spcBef>
              <a:defRPr/>
            </a:pPr>
            <a:endParaRPr lang="hu-HU" sz="2400" b="1" dirty="0">
              <a:solidFill>
                <a:srgbClr val="00B050"/>
              </a:solidFill>
              <a:latin typeface="Sylfaen" panose="010A0502050306030303" pitchFamily="18" charset="0"/>
            </a:endParaRPr>
          </a:p>
          <a:p>
            <a:endParaRPr lang="hu-HU" sz="2400" dirty="0"/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 smtClean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0379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35000"/>
          </a:xfrm>
        </p:spPr>
        <p:txBody>
          <a:bodyPr/>
          <a:lstStyle/>
          <a:p>
            <a:r>
              <a:rPr lang="hu-HU" altLang="hu-HU" sz="3200" b="1" u="sng" dirty="0" smtClean="0">
                <a:latin typeface="Sylfaen" pitchFamily="18" charset="0"/>
              </a:rPr>
              <a:t>Az adóigazgatás változásai</a:t>
            </a: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179512" y="620688"/>
            <a:ext cx="8712968" cy="5976664"/>
          </a:xfrm>
        </p:spPr>
        <p:txBody>
          <a:bodyPr/>
          <a:lstStyle/>
          <a:p>
            <a:pPr marL="354013" indent="0" algn="just" eaLnBrk="1" hangingPunct="1">
              <a:spcBef>
                <a:spcPts val="0"/>
              </a:spcBef>
              <a:buNone/>
              <a:defRPr/>
            </a:pPr>
            <a:endParaRPr lang="hu-HU" altLang="hu-HU" sz="2800" dirty="0" smtClean="0"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r>
              <a:rPr lang="hu-HU" altLang="hu-HU" sz="2800" b="1" u="sng" dirty="0" smtClean="0">
                <a:latin typeface="Sylfaen" pitchFamily="18" charset="0"/>
              </a:rPr>
              <a:t>Adóhatóság adatszolgáltatása</a:t>
            </a:r>
            <a:r>
              <a:rPr lang="hu-HU" altLang="hu-HU" sz="2800" dirty="0" smtClean="0">
                <a:latin typeface="Sylfaen" pitchFamily="18" charset="0"/>
              </a:rPr>
              <a:t> </a:t>
            </a: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dirty="0"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r>
              <a:rPr lang="hu-HU" altLang="hu-HU" sz="2800" dirty="0" smtClean="0">
                <a:latin typeface="Sylfaen" pitchFamily="18" charset="0"/>
              </a:rPr>
              <a:t>A kezelőszemélyzet nélküli automatákat működtetők esetén az esetleges hiba javítása érdekében az adatok továbbíthatóak a felügyeleti szolgáltató részére (technikai problémát orvosol).</a:t>
            </a:r>
            <a:endParaRPr lang="hu-HU" altLang="hu-HU" sz="2800" dirty="0"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b="1" dirty="0" smtClean="0">
              <a:latin typeface="Sylfaen" pitchFamily="18" charset="0"/>
            </a:endParaRPr>
          </a:p>
          <a:p>
            <a:pPr algn="l"/>
            <a:r>
              <a:rPr lang="hu-HU" sz="2800" b="1" dirty="0">
                <a:latin typeface="Sylfaen" panose="010A0502050306030303" pitchFamily="18" charset="0"/>
              </a:rPr>
              <a:t>Lásd: </a:t>
            </a:r>
            <a:r>
              <a:rPr lang="hu-HU" altLang="hu-HU" sz="2800" b="1" dirty="0" smtClean="0">
                <a:latin typeface="Sylfaen" pitchFamily="18" charset="0"/>
              </a:rPr>
              <a:t>Art</a:t>
            </a:r>
            <a:r>
              <a:rPr lang="hu-HU" altLang="hu-HU" sz="2800" b="1" dirty="0">
                <a:latin typeface="Sylfaen" pitchFamily="18" charset="0"/>
              </a:rPr>
              <a:t>. 131. § (10a) </a:t>
            </a:r>
            <a:r>
              <a:rPr lang="hu-HU" altLang="hu-HU" sz="2800" b="1" dirty="0" smtClean="0">
                <a:latin typeface="Sylfaen" pitchFamily="18" charset="0"/>
              </a:rPr>
              <a:t>bekezdés</a:t>
            </a:r>
            <a:endParaRPr lang="hu-HU" sz="2800" b="1" dirty="0">
              <a:latin typeface="Sylfaen" panose="010A0502050306030303" pitchFamily="18" charset="0"/>
            </a:endParaRPr>
          </a:p>
          <a:p>
            <a:pPr algn="l"/>
            <a:r>
              <a:rPr lang="hu-HU" sz="2800" b="1" i="1" dirty="0">
                <a:solidFill>
                  <a:srgbClr val="FF0000"/>
                </a:solidFill>
                <a:latin typeface="Sylfaen" panose="010A0502050306030303" pitchFamily="18" charset="0"/>
              </a:rPr>
              <a:t>Hatályos: </a:t>
            </a:r>
            <a:r>
              <a:rPr lang="hu-HU" altLang="hu-HU" sz="2800" b="1" i="1" dirty="0" smtClean="0">
                <a:solidFill>
                  <a:srgbClr val="FF0000"/>
                </a:solidFill>
                <a:latin typeface="Sylfaen" pitchFamily="18" charset="0"/>
              </a:rPr>
              <a:t>2020</a:t>
            </a:r>
            <a:r>
              <a:rPr lang="hu-HU" altLang="hu-HU" sz="2800" b="1" i="1" dirty="0">
                <a:solidFill>
                  <a:srgbClr val="FF0000"/>
                </a:solidFill>
                <a:latin typeface="Sylfaen" pitchFamily="18" charset="0"/>
              </a:rPr>
              <a:t>. január 01.</a:t>
            </a:r>
            <a:r>
              <a:rPr lang="hu-HU" altLang="hu-HU" sz="2800" dirty="0">
                <a:latin typeface="Sylfaen" pitchFamily="18" charset="0"/>
              </a:rPr>
              <a:t> </a:t>
            </a:r>
            <a:r>
              <a:rPr lang="hu-HU" sz="2800" b="1" i="1" dirty="0" smtClean="0">
                <a:solidFill>
                  <a:srgbClr val="FF0000"/>
                </a:solidFill>
                <a:latin typeface="Sylfaen" panose="010A0502050306030303" pitchFamily="18" charset="0"/>
              </a:rPr>
              <a:t>napjától</a:t>
            </a:r>
            <a:endParaRPr lang="hu-HU" sz="2800" b="1" dirty="0">
              <a:solidFill>
                <a:srgbClr val="FF0000"/>
              </a:solidFill>
              <a:latin typeface="Sylfaen" panose="010A0502050306030303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39541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35000"/>
          </a:xfrm>
        </p:spPr>
        <p:txBody>
          <a:bodyPr/>
          <a:lstStyle/>
          <a:p>
            <a:r>
              <a:rPr lang="hu-HU" altLang="hu-HU" sz="3200" b="1" u="sng" dirty="0" smtClean="0">
                <a:latin typeface="Sylfaen" pitchFamily="18" charset="0"/>
              </a:rPr>
              <a:t>Az adóigazgatás változásai</a:t>
            </a: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179512" y="620688"/>
            <a:ext cx="8712968" cy="6237312"/>
          </a:xfrm>
        </p:spPr>
        <p:txBody>
          <a:bodyPr/>
          <a:lstStyle/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r>
              <a:rPr lang="hu-HU" altLang="hu-HU" sz="2800" b="1" u="sng" dirty="0" smtClean="0">
                <a:latin typeface="Sylfaen" pitchFamily="18" charset="0"/>
              </a:rPr>
              <a:t>A NAV által nyújtott szolgáltatás</a:t>
            </a:r>
            <a:endParaRPr lang="hu-HU" altLang="hu-HU" sz="2800" dirty="0" smtClean="0">
              <a:latin typeface="Sylfaen" pitchFamily="18" charset="0"/>
            </a:endParaRPr>
          </a:p>
          <a:p>
            <a:pPr marL="354013" indent="-33496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Lekérdezhetőség:</a:t>
            </a:r>
          </a:p>
          <a:p>
            <a:pPr marL="354013" indent="0" algn="just" eaLnBrk="1" hangingPunct="1">
              <a:spcBef>
                <a:spcPts val="0"/>
              </a:spcBef>
              <a:buNone/>
              <a:defRPr/>
            </a:pPr>
            <a:r>
              <a:rPr lang="hu-HU" altLang="hu-HU" sz="2800" b="1" dirty="0" smtClean="0">
                <a:latin typeface="Sylfaen" pitchFamily="18" charset="0"/>
              </a:rPr>
              <a:t>Visszamenőleg</a:t>
            </a:r>
            <a:r>
              <a:rPr lang="hu-HU" altLang="hu-HU" sz="2800" dirty="0" smtClean="0">
                <a:latin typeface="Sylfaen" pitchFamily="18" charset="0"/>
              </a:rPr>
              <a:t>, a 2014.12.31. napját követően keletkezett adatokra vonatkozóan lekérdezhetőek a </a:t>
            </a:r>
            <a:r>
              <a:rPr lang="hu-HU" altLang="hu-HU" sz="2800" b="1" dirty="0" smtClean="0">
                <a:latin typeface="Sylfaen" pitchFamily="18" charset="0"/>
              </a:rPr>
              <a:t>nagy összegű adóhiánnyal és adótartozással </a:t>
            </a:r>
            <a:r>
              <a:rPr lang="hu-HU" altLang="hu-HU" sz="2800" dirty="0" smtClean="0">
                <a:latin typeface="Sylfaen" pitchFamily="18" charset="0"/>
              </a:rPr>
              <a:t>rendelkező adózók. </a:t>
            </a:r>
          </a:p>
          <a:p>
            <a:pPr marL="354013" indent="0" algn="just" eaLnBrk="1" hangingPunct="1">
              <a:spcBef>
                <a:spcPts val="0"/>
              </a:spcBef>
              <a:buNone/>
              <a:defRPr/>
            </a:pPr>
            <a:r>
              <a:rPr lang="hu-HU" altLang="hu-HU" sz="2800" dirty="0" smtClean="0">
                <a:latin typeface="Sylfaen" pitchFamily="18" charset="0"/>
              </a:rPr>
              <a:t>Cél: a behajthatatlan követelés esetén az áfa alap csökkentés egyik feltételének </a:t>
            </a:r>
            <a:r>
              <a:rPr lang="hu-HU" altLang="hu-HU" sz="1800" dirty="0" smtClean="0">
                <a:latin typeface="Sylfaen" pitchFamily="18" charset="0"/>
              </a:rPr>
              <a:t>(</a:t>
            </a:r>
            <a:r>
              <a:rPr lang="hu-HU" sz="1800" dirty="0" smtClean="0">
                <a:latin typeface="Sylfaen" panose="010A0502050306030303" pitchFamily="18" charset="0"/>
              </a:rPr>
              <a:t>a </a:t>
            </a:r>
            <a:r>
              <a:rPr lang="hu-HU" sz="1800" dirty="0">
                <a:latin typeface="Sylfaen" panose="010A0502050306030303" pitchFamily="18" charset="0"/>
              </a:rPr>
              <a:t>termék beszerzője, szolgáltatás igénybevevője nem szerepel a nagy összegű adóhiánnyal vagy a nagy összegű adótartozással rendelkezők adóhatóság holnapjáról lekérdezhető adatbázisában a behajthatatlan követelésként történő elszámolás alapjául szolgáló </a:t>
            </a:r>
            <a:r>
              <a:rPr lang="hu-HU" sz="1800" dirty="0" smtClean="0">
                <a:latin typeface="Sylfaen" panose="010A0502050306030303" pitchFamily="18" charset="0"/>
              </a:rPr>
              <a:t>termékértékesítés, szolgáltatásnyújtás </a:t>
            </a:r>
            <a:r>
              <a:rPr lang="hu-HU" sz="1800" dirty="0">
                <a:latin typeface="Sylfaen" panose="010A0502050306030303" pitchFamily="18" charset="0"/>
              </a:rPr>
              <a:t>teljesítésének időpontjában és az azt megelőző egy </a:t>
            </a:r>
            <a:r>
              <a:rPr lang="hu-HU" sz="1800" dirty="0" smtClean="0">
                <a:latin typeface="Sylfaen" panose="010A0502050306030303" pitchFamily="18" charset="0"/>
              </a:rPr>
              <a:t>évben) </a:t>
            </a:r>
            <a:r>
              <a:rPr lang="hu-HU" altLang="hu-HU" sz="2800" dirty="0" smtClean="0">
                <a:latin typeface="Sylfaen" pitchFamily="18" charset="0"/>
              </a:rPr>
              <a:t>az ellenőrzése.</a:t>
            </a:r>
            <a:endParaRPr lang="hu-HU" sz="2800" b="1" dirty="0" smtClean="0">
              <a:latin typeface="Sylfaen" panose="010A0502050306030303" pitchFamily="18" charset="0"/>
            </a:endParaRPr>
          </a:p>
          <a:p>
            <a:pPr algn="l"/>
            <a:r>
              <a:rPr lang="hu-HU" sz="2800" b="1" dirty="0" smtClean="0">
                <a:latin typeface="Sylfaen" panose="010A0502050306030303" pitchFamily="18" charset="0"/>
              </a:rPr>
              <a:t>Lásd</a:t>
            </a:r>
            <a:r>
              <a:rPr lang="hu-HU" sz="2800" b="1" dirty="0">
                <a:latin typeface="Sylfaen" panose="010A0502050306030303" pitchFamily="18" charset="0"/>
              </a:rPr>
              <a:t>: </a:t>
            </a:r>
            <a:r>
              <a:rPr lang="hu-HU" altLang="hu-HU" sz="2800" b="1" dirty="0">
                <a:latin typeface="Sylfaen" pitchFamily="18" charset="0"/>
              </a:rPr>
              <a:t>Art. 264/A. §, </a:t>
            </a:r>
            <a:r>
              <a:rPr lang="hu-HU" altLang="hu-HU" sz="2800" dirty="0">
                <a:latin typeface="Sylfaen" pitchFamily="18" charset="0"/>
              </a:rPr>
              <a:t>Áfa tv. 77. § (7) </a:t>
            </a:r>
            <a:r>
              <a:rPr lang="hu-HU" altLang="hu-HU" sz="2800" dirty="0" err="1">
                <a:latin typeface="Sylfaen" pitchFamily="18" charset="0"/>
              </a:rPr>
              <a:t>bek</a:t>
            </a:r>
            <a:r>
              <a:rPr lang="hu-HU" altLang="hu-HU" sz="2800" dirty="0">
                <a:latin typeface="Sylfaen" pitchFamily="18" charset="0"/>
              </a:rPr>
              <a:t>. e)</a:t>
            </a:r>
          </a:p>
          <a:p>
            <a:pPr algn="l"/>
            <a:r>
              <a:rPr lang="hu-HU" sz="2800" b="1" i="1" dirty="0" smtClean="0">
                <a:solidFill>
                  <a:srgbClr val="FF0000"/>
                </a:solidFill>
                <a:latin typeface="Sylfaen" panose="010A0502050306030303" pitchFamily="18" charset="0"/>
              </a:rPr>
              <a:t>Hatályos</a:t>
            </a:r>
            <a:r>
              <a:rPr lang="hu-HU" sz="2800" b="1" i="1" dirty="0">
                <a:solidFill>
                  <a:srgbClr val="FF0000"/>
                </a:solidFill>
                <a:latin typeface="Sylfaen" panose="010A0502050306030303" pitchFamily="18" charset="0"/>
              </a:rPr>
              <a:t>: </a:t>
            </a:r>
            <a:r>
              <a:rPr lang="hu-HU" altLang="hu-HU" sz="2800" b="1" i="1" dirty="0">
                <a:solidFill>
                  <a:srgbClr val="FF0000"/>
                </a:solidFill>
                <a:latin typeface="Sylfaen" pitchFamily="18" charset="0"/>
              </a:rPr>
              <a:t>2020. január 01.</a:t>
            </a:r>
            <a:r>
              <a:rPr lang="hu-HU" altLang="hu-HU" sz="2800" dirty="0">
                <a:latin typeface="Sylfaen" pitchFamily="18" charset="0"/>
              </a:rPr>
              <a:t> </a:t>
            </a:r>
            <a:r>
              <a:rPr lang="hu-HU" sz="2800" b="1" i="1" dirty="0">
                <a:solidFill>
                  <a:srgbClr val="FF0000"/>
                </a:solidFill>
                <a:latin typeface="Sylfaen" panose="010A0502050306030303" pitchFamily="18" charset="0"/>
              </a:rPr>
              <a:t>napjától</a:t>
            </a:r>
            <a:endParaRPr lang="hu-HU" sz="2800" b="1" dirty="0">
              <a:solidFill>
                <a:srgbClr val="FF0000"/>
              </a:solidFill>
              <a:latin typeface="Sylfaen" panose="010A0502050306030303" pitchFamily="18" charset="0"/>
            </a:endParaRPr>
          </a:p>
          <a:p>
            <a:pPr marL="354013" indent="-33496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hu-HU" altLang="hu-HU" sz="2800" dirty="0" smtClean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 smtClean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46865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35000"/>
          </a:xfrm>
        </p:spPr>
        <p:txBody>
          <a:bodyPr/>
          <a:lstStyle/>
          <a:p>
            <a:r>
              <a:rPr lang="hu-HU" altLang="hu-HU" sz="3200" b="1" u="sng" dirty="0" smtClean="0">
                <a:latin typeface="Sylfaen" pitchFamily="18" charset="0"/>
              </a:rPr>
              <a:t>Az adóigazgatás változásai</a:t>
            </a: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179512" y="620688"/>
            <a:ext cx="8712968" cy="6237312"/>
          </a:xfrm>
        </p:spPr>
        <p:txBody>
          <a:bodyPr/>
          <a:lstStyle/>
          <a:p>
            <a:pPr marL="354013" indent="-33496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Tájékoztatás az adókötelezettség teljesítésének a megkerüléséről: </a:t>
            </a:r>
            <a:r>
              <a:rPr lang="hu-HU" sz="2400" dirty="0" smtClean="0">
                <a:latin typeface="Sylfaen" panose="010A0502050306030303" pitchFamily="18" charset="0"/>
              </a:rPr>
              <a:t>Az </a:t>
            </a:r>
            <a:r>
              <a:rPr lang="hu-HU" sz="2400" dirty="0">
                <a:latin typeface="Sylfaen" panose="010A0502050306030303" pitchFamily="18" charset="0"/>
              </a:rPr>
              <a:t>úgynevezett „holland levél”</a:t>
            </a:r>
            <a:r>
              <a:rPr lang="hu-HU" sz="2400" dirty="0" err="1">
                <a:latin typeface="Sylfaen" panose="010A0502050306030303" pitchFamily="18" charset="0"/>
              </a:rPr>
              <a:t>-re</a:t>
            </a:r>
            <a:r>
              <a:rPr lang="hu-HU" sz="2400" dirty="0">
                <a:latin typeface="Sylfaen" panose="010A0502050306030303" pitchFamily="18" charset="0"/>
              </a:rPr>
              <a:t> vonatkozó szabályozás </a:t>
            </a:r>
            <a:r>
              <a:rPr lang="hu-HU" sz="2400" dirty="0" smtClean="0">
                <a:latin typeface="Sylfaen" panose="010A0502050306030303" pitchFamily="18" charset="0"/>
              </a:rPr>
              <a:t>módosult. </a:t>
            </a:r>
            <a:r>
              <a:rPr lang="hu-HU" sz="2400" dirty="0">
                <a:latin typeface="Sylfaen" panose="010A0502050306030303" pitchFamily="18" charset="0"/>
              </a:rPr>
              <a:t>A gazdasági partnerek adóelkerüléséről szóló tájékoztató levelet </a:t>
            </a:r>
            <a:r>
              <a:rPr lang="hu-HU" sz="2400" dirty="0" smtClean="0">
                <a:latin typeface="Sylfaen" panose="010A0502050306030303" pitchFamily="18" charset="0"/>
              </a:rPr>
              <a:t>korábban a </a:t>
            </a:r>
            <a:r>
              <a:rPr lang="hu-HU" sz="2400" dirty="0">
                <a:latin typeface="Sylfaen" panose="010A0502050306030303" pitchFamily="18" charset="0"/>
              </a:rPr>
              <a:t>NAV – adóhatósági szolgáltatásként – akkor is </a:t>
            </a:r>
            <a:r>
              <a:rPr lang="hu-HU" sz="2400" dirty="0" smtClean="0">
                <a:latin typeface="Sylfaen" panose="010A0502050306030303" pitchFamily="18" charset="0"/>
              </a:rPr>
              <a:t>küldhetett, </a:t>
            </a:r>
            <a:r>
              <a:rPr lang="hu-HU" sz="2400" dirty="0">
                <a:latin typeface="Sylfaen" panose="010A0502050306030303" pitchFamily="18" charset="0"/>
              </a:rPr>
              <a:t>ha </a:t>
            </a:r>
            <a:r>
              <a:rPr lang="hu-HU" sz="2400" dirty="0" smtClean="0">
                <a:latin typeface="Sylfaen" panose="010A0502050306030303" pitchFamily="18" charset="0"/>
              </a:rPr>
              <a:t>vélelmezte </a:t>
            </a:r>
            <a:r>
              <a:rPr lang="hu-HU" sz="2400" dirty="0">
                <a:latin typeface="Sylfaen" panose="010A0502050306030303" pitchFamily="18" charset="0"/>
              </a:rPr>
              <a:t>a partner adókijátszását. </a:t>
            </a:r>
            <a:r>
              <a:rPr lang="hu-HU" sz="2400" dirty="0" smtClean="0">
                <a:latin typeface="Sylfaen" panose="010A0502050306030303" pitchFamily="18" charset="0"/>
              </a:rPr>
              <a:t>Az idéntől erre </a:t>
            </a:r>
            <a:r>
              <a:rPr lang="hu-HU" sz="2400" dirty="0">
                <a:latin typeface="Sylfaen" panose="010A0502050306030303" pitchFamily="18" charset="0"/>
              </a:rPr>
              <a:t>csak akkor lesz lehetőség, ha </a:t>
            </a:r>
            <a:r>
              <a:rPr lang="hu-HU" sz="2400" b="1" dirty="0">
                <a:latin typeface="Sylfaen" panose="010A0502050306030303" pitchFamily="18" charset="0"/>
              </a:rPr>
              <a:t>végleges</a:t>
            </a:r>
            <a:r>
              <a:rPr lang="hu-HU" sz="2400" dirty="0">
                <a:latin typeface="Sylfaen" panose="010A0502050306030303" pitchFamily="18" charset="0"/>
              </a:rPr>
              <a:t> adóhatósági </a:t>
            </a:r>
            <a:r>
              <a:rPr lang="hu-HU" sz="2400" b="1" dirty="0">
                <a:latin typeface="Sylfaen" panose="010A0502050306030303" pitchFamily="18" charset="0"/>
              </a:rPr>
              <a:t>megállapítás is alátámasztja az </a:t>
            </a:r>
            <a:r>
              <a:rPr lang="hu-HU" sz="2400" b="1" dirty="0" smtClean="0">
                <a:latin typeface="Sylfaen" panose="010A0502050306030303" pitchFamily="18" charset="0"/>
              </a:rPr>
              <a:t>adóelkerülést (</a:t>
            </a:r>
            <a:r>
              <a:rPr lang="hu-HU" sz="2400" b="1" i="1" dirty="0" smtClean="0">
                <a:latin typeface="Sylfaen" panose="010A0502050306030303" pitchFamily="18" charset="0"/>
              </a:rPr>
              <a:t>szigorítás</a:t>
            </a:r>
            <a:r>
              <a:rPr lang="hu-HU" sz="2400" b="1" dirty="0" smtClean="0">
                <a:latin typeface="Sylfaen" panose="010A0502050306030303" pitchFamily="18" charset="0"/>
              </a:rPr>
              <a:t>)</a:t>
            </a:r>
            <a:r>
              <a:rPr lang="hu-HU" sz="2400" dirty="0" smtClean="0">
                <a:latin typeface="Sylfaen" panose="010A0502050306030303" pitchFamily="18" charset="0"/>
              </a:rPr>
              <a:t>.</a:t>
            </a:r>
          </a:p>
          <a:p>
            <a:pPr marL="709613" indent="-355600" algn="just" eaLnBrk="1" hangingPunct="1">
              <a:spcBef>
                <a:spcPts val="0"/>
              </a:spcBef>
              <a:buFont typeface="Wingdings" panose="05000000000000000000" pitchFamily="2" charset="2"/>
              <a:buChar char="ü"/>
              <a:defRPr/>
            </a:pPr>
            <a:endParaRPr lang="hu-HU" sz="2400" dirty="0">
              <a:latin typeface="Sylfaen" panose="010A0502050306030303" pitchFamily="18" charset="0"/>
            </a:endParaRPr>
          </a:p>
          <a:p>
            <a:pPr marL="709613" indent="-355600" algn="just" eaLnBrk="1" hangingPunct="1">
              <a:spcBef>
                <a:spcPts val="0"/>
              </a:spcBef>
              <a:buFont typeface="Wingdings" panose="05000000000000000000" pitchFamily="2" charset="2"/>
              <a:buChar char="ü"/>
              <a:defRPr/>
            </a:pPr>
            <a:r>
              <a:rPr lang="hu-HU" altLang="hu-HU" sz="2400" dirty="0" smtClean="0">
                <a:latin typeface="Sylfaen" pitchFamily="18" charset="0"/>
              </a:rPr>
              <a:t>A NAV tájékoztató levélben értesíti </a:t>
            </a:r>
            <a:r>
              <a:rPr lang="hu-HU" altLang="hu-HU" sz="2400" b="1" dirty="0" smtClean="0">
                <a:latin typeface="Sylfaen" pitchFamily="18" charset="0"/>
              </a:rPr>
              <a:t>a természetes személyeket a (jelenlegi/volt) foglalkoztatásukra vonatkozó, a  foglalkoztató </a:t>
            </a:r>
            <a:r>
              <a:rPr lang="hu-HU" altLang="hu-HU" sz="2400" b="1" dirty="0">
                <a:latin typeface="Sylfaen" pitchFamily="18" charset="0"/>
              </a:rPr>
              <a:t>által elmulasztott adókötelezettséget </a:t>
            </a:r>
            <a:r>
              <a:rPr lang="hu-HU" altLang="hu-HU" sz="2400" dirty="0">
                <a:latin typeface="Sylfaen" pitchFamily="18" charset="0"/>
              </a:rPr>
              <a:t>(pl. adó- és járulék bevallás, befizetés) </a:t>
            </a:r>
            <a:r>
              <a:rPr lang="hu-HU" altLang="hu-HU" sz="2400" b="1" dirty="0">
                <a:latin typeface="Sylfaen" pitchFamily="18" charset="0"/>
              </a:rPr>
              <a:t>érintő megállapításáról </a:t>
            </a:r>
            <a:r>
              <a:rPr lang="hu-HU" altLang="hu-HU" sz="2400" b="1" dirty="0" smtClean="0">
                <a:latin typeface="Sylfaen" pitchFamily="18" charset="0"/>
              </a:rPr>
              <a:t>(</a:t>
            </a:r>
            <a:r>
              <a:rPr lang="hu-HU" altLang="hu-HU" sz="2400" b="1" i="1" dirty="0" smtClean="0">
                <a:latin typeface="Sylfaen" pitchFamily="18" charset="0"/>
              </a:rPr>
              <a:t>kiterjesztés</a:t>
            </a:r>
            <a:r>
              <a:rPr lang="hu-HU" altLang="hu-HU" sz="2400" b="1" dirty="0" smtClean="0">
                <a:latin typeface="Sylfaen" pitchFamily="18" charset="0"/>
              </a:rPr>
              <a:t>).</a:t>
            </a:r>
            <a:endParaRPr lang="hu-HU" altLang="hu-HU" sz="2400" b="1" dirty="0">
              <a:latin typeface="Sylfaen" pitchFamily="18" charset="0"/>
            </a:endParaRPr>
          </a:p>
          <a:p>
            <a:pPr algn="l"/>
            <a:r>
              <a:rPr lang="hu-HU" sz="3200" b="1" dirty="0">
                <a:latin typeface="Sylfaen" panose="010A0502050306030303" pitchFamily="18" charset="0"/>
              </a:rPr>
              <a:t>Lásd: </a:t>
            </a:r>
            <a:r>
              <a:rPr lang="hu-HU" altLang="hu-HU" sz="3200" b="1" dirty="0">
                <a:latin typeface="Sylfaen" pitchFamily="18" charset="0"/>
              </a:rPr>
              <a:t>Art. 267. </a:t>
            </a:r>
            <a:r>
              <a:rPr lang="hu-HU" altLang="hu-HU" sz="3200" b="1" dirty="0" smtClean="0">
                <a:latin typeface="Sylfaen" pitchFamily="18" charset="0"/>
              </a:rPr>
              <a:t>§</a:t>
            </a:r>
          </a:p>
          <a:p>
            <a:pPr algn="l"/>
            <a:r>
              <a:rPr lang="hu-HU" sz="3200" b="1" i="1" dirty="0" smtClean="0">
                <a:solidFill>
                  <a:srgbClr val="FF0000"/>
                </a:solidFill>
                <a:latin typeface="Sylfaen" panose="010A0502050306030303" pitchFamily="18" charset="0"/>
              </a:rPr>
              <a:t>Hatályos</a:t>
            </a:r>
            <a:r>
              <a:rPr lang="hu-HU" sz="3200" b="1" i="1" dirty="0">
                <a:solidFill>
                  <a:srgbClr val="FF0000"/>
                </a:solidFill>
                <a:latin typeface="Sylfaen" panose="010A0502050306030303" pitchFamily="18" charset="0"/>
              </a:rPr>
              <a:t>: </a:t>
            </a:r>
            <a:r>
              <a:rPr lang="hu-HU" altLang="hu-HU" sz="3200" b="1" i="1" dirty="0">
                <a:solidFill>
                  <a:srgbClr val="FF0000"/>
                </a:solidFill>
                <a:latin typeface="Sylfaen" pitchFamily="18" charset="0"/>
              </a:rPr>
              <a:t>2020. január 01.</a:t>
            </a:r>
            <a:r>
              <a:rPr lang="hu-HU" altLang="hu-HU" sz="3200" dirty="0">
                <a:latin typeface="Sylfaen" pitchFamily="18" charset="0"/>
              </a:rPr>
              <a:t> </a:t>
            </a:r>
            <a:r>
              <a:rPr lang="hu-HU" sz="3200" b="1" i="1" dirty="0">
                <a:solidFill>
                  <a:srgbClr val="FF0000"/>
                </a:solidFill>
                <a:latin typeface="Sylfaen" panose="010A0502050306030303" pitchFamily="18" charset="0"/>
              </a:rPr>
              <a:t>napjától</a:t>
            </a:r>
            <a:endParaRPr lang="hu-HU" sz="3200" b="1" dirty="0">
              <a:solidFill>
                <a:srgbClr val="FF0000"/>
              </a:solidFill>
              <a:latin typeface="Sylfaen" panose="010A0502050306030303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 smtClean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33661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35000"/>
          </a:xfrm>
        </p:spPr>
        <p:txBody>
          <a:bodyPr/>
          <a:lstStyle/>
          <a:p>
            <a:r>
              <a:rPr lang="hu-HU" altLang="hu-HU" sz="3200" b="1" u="sng" dirty="0" smtClean="0">
                <a:latin typeface="Sylfaen" pitchFamily="18" charset="0"/>
              </a:rPr>
              <a:t>Az adóigazgatás változásai</a:t>
            </a: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179512" y="620688"/>
            <a:ext cx="8712968" cy="5976664"/>
          </a:xfrm>
        </p:spPr>
        <p:txBody>
          <a:bodyPr/>
          <a:lstStyle/>
          <a:p>
            <a:pPr marL="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b="1" u="sng" dirty="0" smtClean="0">
              <a:latin typeface="Sylfaen" pitchFamily="18" charset="0"/>
            </a:endParaRPr>
          </a:p>
          <a:p>
            <a:pPr marL="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r>
              <a:rPr lang="hu-HU" altLang="hu-HU" sz="2800" b="1" u="sng" dirty="0" smtClean="0">
                <a:latin typeface="Sylfaen" pitchFamily="18" charset="0"/>
              </a:rPr>
              <a:t>TAO feltöltési kötelezettség megszűnése</a:t>
            </a:r>
          </a:p>
          <a:p>
            <a:pPr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000" b="1" dirty="0" smtClean="0">
                <a:solidFill>
                  <a:srgbClr val="FF0000"/>
                </a:solidFill>
                <a:latin typeface="Sylfaen" pitchFamily="18" charset="0"/>
              </a:rPr>
              <a:t>Új </a:t>
            </a:r>
            <a:r>
              <a:rPr lang="hu-HU" altLang="hu-HU" sz="2000" b="1" dirty="0" smtClean="0">
                <a:solidFill>
                  <a:srgbClr val="FF0000"/>
                </a:solidFill>
                <a:latin typeface="Sylfaen" pitchFamily="18" charset="0"/>
              </a:rPr>
              <a:t>átmeneti szabály</a:t>
            </a:r>
            <a:r>
              <a:rPr lang="hu-HU" altLang="hu-HU" sz="2000" dirty="0" smtClean="0">
                <a:latin typeface="Sylfaen" pitchFamily="18" charset="0"/>
              </a:rPr>
              <a:t>: Aki alkalmazza az </a:t>
            </a:r>
            <a:r>
              <a:rPr lang="hu-HU" sz="2000" dirty="0">
                <a:latin typeface="Sylfaen" panose="010A0502050306030303" pitchFamily="18" charset="0"/>
              </a:rPr>
              <a:t>a 2019. adóéve utolsó hónapjának 20. napjáig </a:t>
            </a:r>
            <a:r>
              <a:rPr lang="hu-HU" altLang="hu-HU" sz="2000" dirty="0" smtClean="0">
                <a:latin typeface="Sylfaen" pitchFamily="18" charset="0"/>
              </a:rPr>
              <a:t>köteles feltöltési kötelezettségét teljesíteni. </a:t>
            </a:r>
          </a:p>
          <a:p>
            <a:pPr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sz="2000" dirty="0" smtClean="0">
                <a:latin typeface="Sylfaen" panose="010A0502050306030303" pitchFamily="18" charset="0"/>
              </a:rPr>
              <a:t>Ha </a:t>
            </a:r>
            <a:r>
              <a:rPr lang="hu-HU" sz="2000" dirty="0">
                <a:latin typeface="Sylfaen" panose="010A0502050306030303" pitchFamily="18" charset="0"/>
              </a:rPr>
              <a:t>az adózó negyedéves előlegfizetésre kötelezett, úgy az utolsó negyedévi előlegét az </a:t>
            </a:r>
            <a:r>
              <a:rPr lang="hu-HU" sz="2000" dirty="0" err="1">
                <a:latin typeface="Sylfaen" panose="010A0502050306030303" pitchFamily="18" charset="0"/>
              </a:rPr>
              <a:t>előlegkiegészítéssel</a:t>
            </a:r>
            <a:r>
              <a:rPr lang="hu-HU" sz="2000" dirty="0">
                <a:latin typeface="Sylfaen" panose="010A0502050306030303" pitchFamily="18" charset="0"/>
              </a:rPr>
              <a:t> egyidejűleg teljesíti.</a:t>
            </a:r>
          </a:p>
          <a:p>
            <a:pPr marL="0" indent="0" algn="just">
              <a:buNone/>
            </a:pPr>
            <a:endParaRPr lang="hu-HU" sz="2000" dirty="0" smtClean="0">
              <a:latin typeface="Sylfaen" panose="010A0502050306030303" pitchFamily="18" charset="0"/>
            </a:endParaRPr>
          </a:p>
          <a:p>
            <a:pPr marL="0" indent="0" algn="just">
              <a:buNone/>
            </a:pPr>
            <a:r>
              <a:rPr lang="hu-HU" sz="2000" dirty="0" smtClean="0">
                <a:latin typeface="Sylfaen" panose="010A0502050306030303" pitchFamily="18" charset="0"/>
              </a:rPr>
              <a:t>-&gt; A </a:t>
            </a:r>
            <a:r>
              <a:rPr lang="hu-HU" sz="2000" dirty="0">
                <a:latin typeface="Sylfaen" panose="010A0502050306030303" pitchFamily="18" charset="0"/>
              </a:rPr>
              <a:t>feltöltési kötelezettség megszüntetése egyrészt azt jelenti, hogy az adózóknak elegendő az éves bevallás benyújtásának határidejéig (általános esetben az adóévet követő év május 31-éig) befizetni az adóév során megfizetett előlegeken felüli adójukat. Másrészt egyszerűsödik a helyzet abból a szempontból is, hogy megszűnik a feltöltési kötelezettséghez kapcsolódó bevallási kötelezettség, vagyis ezen okból már a 1901 jelű bevallást sem kell benyújtani. Harmadrészt a negyedévenkénti adóelőleg fizetésre kötelezett adózóknak változik az utolsó adóelőleg megfizetésének határideje, az – a főszabálynak megfelelően – január 20-ára módosul.</a:t>
            </a:r>
          </a:p>
          <a:p>
            <a:pPr algn="just"/>
            <a:endParaRPr lang="hu-HU" sz="2000" dirty="0">
              <a:latin typeface="Sylfaen" panose="010A0502050306030303" pitchFamily="18" charset="0"/>
            </a:endParaRPr>
          </a:p>
          <a:p>
            <a:pPr marL="0" indent="0" algn="l">
              <a:buNone/>
            </a:pPr>
            <a:r>
              <a:rPr lang="hu-HU" sz="2000" dirty="0">
                <a:latin typeface="Sylfaen" panose="010A0502050306030303" pitchFamily="18" charset="0"/>
              </a:rPr>
              <a:t>Lásd: Art. 274/E. </a:t>
            </a:r>
            <a:r>
              <a:rPr lang="hu-HU" sz="2000" dirty="0" smtClean="0">
                <a:latin typeface="Sylfaen" panose="010A0502050306030303" pitchFamily="18" charset="0"/>
              </a:rPr>
              <a:t>§</a:t>
            </a:r>
            <a:endParaRPr lang="hu-HU" sz="2000" dirty="0">
              <a:latin typeface="Sylfaen" panose="010A0502050306030303" pitchFamily="18" charset="0"/>
            </a:endParaRPr>
          </a:p>
          <a:p>
            <a:pPr marL="0" indent="0" algn="l">
              <a:buNone/>
            </a:pPr>
            <a:r>
              <a:rPr lang="hu-HU" sz="2000" i="1" dirty="0">
                <a:solidFill>
                  <a:srgbClr val="FF0000"/>
                </a:solidFill>
                <a:latin typeface="Sylfaen" panose="010A0502050306030303" pitchFamily="18" charset="0"/>
              </a:rPr>
              <a:t>Hatályos: 2019. </a:t>
            </a:r>
            <a:r>
              <a:rPr lang="hu-HU" sz="2000" i="1" dirty="0" smtClean="0">
                <a:solidFill>
                  <a:srgbClr val="FF0000"/>
                </a:solidFill>
                <a:latin typeface="Sylfaen" panose="010A0502050306030303" pitchFamily="18" charset="0"/>
              </a:rPr>
              <a:t>december 13. </a:t>
            </a:r>
            <a:endParaRPr lang="hu-HU" altLang="hu-HU" sz="2000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23797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15925"/>
          </a:xfrm>
        </p:spPr>
        <p:txBody>
          <a:bodyPr/>
          <a:lstStyle/>
          <a:p>
            <a:r>
              <a:rPr lang="hu-HU" altLang="hu-HU" sz="3200" b="1" u="sng" dirty="0" smtClean="0">
                <a:latin typeface="Sylfaen" pitchFamily="18" charset="0"/>
              </a:rPr>
              <a:t>Az adóigazgatás változásai</a:t>
            </a: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179511" y="620688"/>
            <a:ext cx="8964489" cy="6237312"/>
          </a:xfrm>
        </p:spPr>
        <p:txBody>
          <a:bodyPr/>
          <a:lstStyle/>
          <a:p>
            <a:pPr marL="19050" indent="0" algn="just" eaLnBrk="1" hangingPunct="1">
              <a:spcBef>
                <a:spcPts val="0"/>
              </a:spcBef>
              <a:buNone/>
              <a:defRPr/>
            </a:pPr>
            <a:r>
              <a:rPr lang="hu-HU" altLang="hu-HU" sz="2700" b="1" u="sng" dirty="0" smtClean="0">
                <a:latin typeface="Sylfaen" pitchFamily="18" charset="0"/>
              </a:rPr>
              <a:t>Adótitok</a:t>
            </a:r>
            <a:r>
              <a:rPr lang="hu-HU" altLang="hu-HU" sz="2700" b="1" u="sng" dirty="0" smtClean="0">
                <a:latin typeface="Sylfaen" pitchFamily="18" charset="0"/>
              </a:rPr>
              <a:t>, adatkezelés</a:t>
            </a:r>
            <a:r>
              <a:rPr lang="hu-HU" altLang="hu-HU" sz="2700" dirty="0" smtClean="0">
                <a:latin typeface="Sylfaen" pitchFamily="18" charset="0"/>
              </a:rPr>
              <a:t> </a:t>
            </a:r>
          </a:p>
          <a:p>
            <a:pPr marL="354013" indent="-33496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700" dirty="0" smtClean="0">
                <a:latin typeface="Sylfaen" pitchFamily="18" charset="0"/>
              </a:rPr>
              <a:t>Nem csupán a törvény által védett titok, hanem egyéb, a törvény által védett adatot is védelemben kell részesíteni,… régi problémát orvosol. </a:t>
            </a:r>
          </a:p>
          <a:p>
            <a:pPr marL="0" indent="0" algn="l">
              <a:buNone/>
            </a:pPr>
            <a:r>
              <a:rPr lang="hu-HU" sz="2400" b="1" dirty="0" smtClean="0">
                <a:latin typeface="Sylfaen" panose="010A0502050306030303" pitchFamily="18" charset="0"/>
              </a:rPr>
              <a:t>Lásd</a:t>
            </a:r>
            <a:r>
              <a:rPr lang="hu-HU" sz="2400" b="1" dirty="0">
                <a:latin typeface="Sylfaen" panose="010A0502050306030303" pitchFamily="18" charset="0"/>
              </a:rPr>
              <a:t>: </a:t>
            </a:r>
            <a:r>
              <a:rPr lang="hu-HU" altLang="hu-HU" sz="2400" b="1" dirty="0" smtClean="0">
                <a:latin typeface="Sylfaen" pitchFamily="18" charset="0"/>
              </a:rPr>
              <a:t>Art</a:t>
            </a:r>
            <a:r>
              <a:rPr lang="hu-HU" altLang="hu-HU" sz="2400" b="1" dirty="0">
                <a:latin typeface="Sylfaen" pitchFamily="18" charset="0"/>
              </a:rPr>
              <a:t>. 123. </a:t>
            </a:r>
            <a:r>
              <a:rPr lang="hu-HU" altLang="hu-HU" sz="2400" b="1" dirty="0" smtClean="0">
                <a:latin typeface="Sylfaen" pitchFamily="18" charset="0"/>
              </a:rPr>
              <a:t>§</a:t>
            </a:r>
            <a:endParaRPr lang="hu-HU" altLang="hu-HU" sz="2400" b="1" dirty="0">
              <a:latin typeface="Sylfaen" pitchFamily="18" charset="0"/>
            </a:endParaRPr>
          </a:p>
          <a:p>
            <a:pPr marL="0" indent="0" algn="l">
              <a:buNone/>
            </a:pPr>
            <a:r>
              <a:rPr lang="hu-HU" sz="2400" b="1" i="1" dirty="0" smtClean="0">
                <a:solidFill>
                  <a:srgbClr val="FF0000"/>
                </a:solidFill>
                <a:latin typeface="Sylfaen" panose="010A0502050306030303" pitchFamily="18" charset="0"/>
              </a:rPr>
              <a:t>Hatályos</a:t>
            </a:r>
            <a:r>
              <a:rPr lang="hu-HU" sz="2400" b="1" i="1" dirty="0">
                <a:solidFill>
                  <a:srgbClr val="FF0000"/>
                </a:solidFill>
                <a:latin typeface="Sylfaen" panose="010A0502050306030303" pitchFamily="18" charset="0"/>
              </a:rPr>
              <a:t>: </a:t>
            </a:r>
            <a:r>
              <a:rPr lang="hu-HU" altLang="hu-HU" sz="2400" b="1" dirty="0">
                <a:solidFill>
                  <a:srgbClr val="FF0000"/>
                </a:solidFill>
                <a:latin typeface="Sylfaen" pitchFamily="18" charset="0"/>
              </a:rPr>
              <a:t>2020. január 01. </a:t>
            </a: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hu-HU" altLang="hu-HU" sz="2700" b="1" u="sng" dirty="0" smtClean="0">
              <a:latin typeface="Sylfaen" pitchFamily="18" charset="0"/>
            </a:endParaRPr>
          </a:p>
          <a:p>
            <a:pPr marL="0" indent="0" algn="just" eaLnBrk="1" hangingPunct="1">
              <a:spcBef>
                <a:spcPts val="0"/>
              </a:spcBef>
              <a:buNone/>
              <a:defRPr/>
            </a:pPr>
            <a:r>
              <a:rPr lang="hu-HU" altLang="hu-HU" sz="2700" b="1" u="sng" dirty="0" smtClean="0">
                <a:latin typeface="Sylfaen" pitchFamily="18" charset="0"/>
              </a:rPr>
              <a:t>Adatok zárt kezelése</a:t>
            </a:r>
            <a:endParaRPr lang="hu-HU" altLang="hu-HU" sz="2700" dirty="0">
              <a:latin typeface="Sylfaen" pitchFamily="18" charset="0"/>
            </a:endParaRP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400" dirty="0" smtClean="0">
                <a:latin typeface="Sylfaen" pitchFamily="18" charset="0"/>
              </a:rPr>
              <a:t>Akkor is elrendeli a NAV, ha az érintett személyeknek jogerősen vagy véglegesen lezárt vagy párhuzamosan zajló bírósági vagy hatósági eljárásban kimondták az adatai zártan kezelését.</a:t>
            </a:r>
          </a:p>
          <a:p>
            <a:pPr marL="709613" indent="-355600" algn="just" defTabSz="635000" eaLnBrk="1" hangingPunct="1">
              <a:spcBef>
                <a:spcPts val="0"/>
              </a:spcBef>
              <a:buFont typeface="Wingdings" panose="05000000000000000000" pitchFamily="2" charset="2"/>
              <a:buChar char="ü"/>
              <a:defRPr/>
            </a:pPr>
            <a:r>
              <a:rPr lang="hu-HU" altLang="hu-HU" sz="2400" dirty="0" smtClean="0">
                <a:latin typeface="Sylfaen" pitchFamily="18" charset="0"/>
              </a:rPr>
              <a:t>Pontosítás: csak azzal közlik a zárt adatkezelésről szóló végzést, akinek az adatai zártan történő kezelését </a:t>
            </a:r>
            <a:r>
              <a:rPr lang="hu-HU" altLang="hu-HU" sz="2400" dirty="0" smtClean="0">
                <a:latin typeface="Sylfaen" pitchFamily="18" charset="0"/>
              </a:rPr>
              <a:t>elrendelték (korábban a kérelem előterjesztőjével közölték).</a:t>
            </a:r>
            <a:endParaRPr lang="hu-HU" altLang="hu-HU" sz="2400" dirty="0" smtClean="0">
              <a:latin typeface="Sylfaen" pitchFamily="18" charset="0"/>
            </a:endParaRPr>
          </a:p>
          <a:p>
            <a:pPr marL="0" indent="0" algn="l">
              <a:buNone/>
            </a:pPr>
            <a:r>
              <a:rPr lang="hu-HU" sz="2400" b="1" dirty="0">
                <a:latin typeface="Sylfaen" panose="010A0502050306030303" pitchFamily="18" charset="0"/>
              </a:rPr>
              <a:t>Lásd: </a:t>
            </a:r>
            <a:r>
              <a:rPr lang="hu-HU" altLang="hu-HU" sz="2400" b="1" dirty="0">
                <a:latin typeface="Sylfaen" pitchFamily="18" charset="0"/>
              </a:rPr>
              <a:t>Air. 37. </a:t>
            </a:r>
            <a:r>
              <a:rPr lang="hu-HU" altLang="hu-HU" sz="2400" b="1" dirty="0" smtClean="0">
                <a:latin typeface="Sylfaen" pitchFamily="18" charset="0"/>
              </a:rPr>
              <a:t>§</a:t>
            </a:r>
          </a:p>
          <a:p>
            <a:pPr marL="0" indent="0" algn="l">
              <a:buNone/>
            </a:pPr>
            <a:r>
              <a:rPr lang="hu-HU" sz="2400" b="1" i="1" dirty="0" smtClean="0">
                <a:solidFill>
                  <a:srgbClr val="FF0000"/>
                </a:solidFill>
                <a:latin typeface="Sylfaen" panose="010A0502050306030303" pitchFamily="18" charset="0"/>
              </a:rPr>
              <a:t>Hatályos</a:t>
            </a:r>
            <a:r>
              <a:rPr lang="hu-HU" sz="2400" b="1" i="1" dirty="0">
                <a:solidFill>
                  <a:srgbClr val="FF0000"/>
                </a:solidFill>
                <a:latin typeface="Sylfaen" panose="010A0502050306030303" pitchFamily="18" charset="0"/>
              </a:rPr>
              <a:t>: </a:t>
            </a:r>
            <a:r>
              <a:rPr lang="hu-HU" altLang="hu-HU" sz="2400" b="1" dirty="0">
                <a:solidFill>
                  <a:srgbClr val="FF0000"/>
                </a:solidFill>
                <a:latin typeface="Sylfaen" pitchFamily="18" charset="0"/>
              </a:rPr>
              <a:t>2020. január 01. </a:t>
            </a:r>
          </a:p>
          <a:p>
            <a:pPr marL="709613" indent="-355600" algn="just" defTabSz="635000" eaLnBrk="1" hangingPunct="1">
              <a:spcBef>
                <a:spcPts val="0"/>
              </a:spcBef>
              <a:buFont typeface="Wingdings" panose="05000000000000000000" pitchFamily="2" charset="2"/>
              <a:buChar char="ü"/>
              <a:defRPr/>
            </a:pPr>
            <a:endParaRPr lang="hu-HU" altLang="hu-HU" sz="2400" dirty="0" smtClean="0">
              <a:latin typeface="Sylfaen" pitchFamily="18" charset="0"/>
            </a:endParaRP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hu-HU" altLang="hu-HU" sz="2800" dirty="0">
              <a:latin typeface="Sylfaen" pitchFamily="18" charset="0"/>
            </a:endParaRPr>
          </a:p>
          <a:p>
            <a:pPr marL="354013" indent="-33496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hu-HU" altLang="hu-HU" sz="2800" dirty="0" smtClean="0">
              <a:latin typeface="Sylfaen" pitchFamily="18" charset="0"/>
            </a:endParaRPr>
          </a:p>
          <a:p>
            <a:pPr marL="354013" indent="-33496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hu-HU" altLang="hu-HU" sz="2800" dirty="0" smtClean="0">
              <a:latin typeface="Sylfaen" pitchFamily="18" charset="0"/>
            </a:endParaRPr>
          </a:p>
          <a:p>
            <a:pPr marL="354013" indent="-33496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hu-HU" altLang="hu-HU" sz="2800" b="1" u="sng" dirty="0" smtClean="0">
              <a:latin typeface="Sylfaen" pitchFamily="18" charset="0"/>
            </a:endParaRPr>
          </a:p>
          <a:p>
            <a:pPr marL="354013" indent="-334963" algn="just" eaLnBrk="1" hangingPunct="1">
              <a:spcBef>
                <a:spcPts val="0"/>
              </a:spcBef>
              <a:defRPr/>
            </a:pPr>
            <a:endParaRPr lang="hu-HU" altLang="hu-HU" sz="2800" b="1" u="sng" dirty="0" smtClean="0"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b="1" u="sng" dirty="0" smtClean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 smtClean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3864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471909"/>
          </a:xfrm>
        </p:spPr>
        <p:txBody>
          <a:bodyPr/>
          <a:lstStyle/>
          <a:p>
            <a:r>
              <a:rPr lang="hu-HU" altLang="hu-HU" sz="3200" b="1" u="sng" dirty="0" smtClean="0">
                <a:latin typeface="Sylfaen" pitchFamily="18" charset="0"/>
              </a:rPr>
              <a:t>Az adóigazgatás változásai</a:t>
            </a: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0" y="476673"/>
            <a:ext cx="9144000" cy="6381328"/>
          </a:xfrm>
        </p:spPr>
        <p:txBody>
          <a:bodyPr/>
          <a:lstStyle/>
          <a:p>
            <a:pPr marL="354013" indent="-334963" algn="just" eaLnBrk="1" hangingPunct="1">
              <a:spcBef>
                <a:spcPts val="0"/>
              </a:spcBef>
              <a:defRPr/>
            </a:pPr>
            <a:r>
              <a:rPr lang="hu-HU" altLang="hu-HU" sz="2400" dirty="0" smtClean="0">
                <a:latin typeface="Sylfaen" pitchFamily="18" charset="0"/>
              </a:rPr>
              <a:t>Az </a:t>
            </a:r>
            <a:r>
              <a:rPr lang="hu-HU" altLang="hu-HU" sz="2400" dirty="0" err="1">
                <a:latin typeface="Sylfaen" pitchFamily="18" charset="0"/>
              </a:rPr>
              <a:t>Avt-ből</a:t>
            </a:r>
            <a:r>
              <a:rPr lang="hu-HU" altLang="hu-HU" sz="2400" dirty="0">
                <a:latin typeface="Sylfaen" pitchFamily="18" charset="0"/>
              </a:rPr>
              <a:t> hatályon kívül kerül a hatósági átvezetés, az átkerül az Art-be. </a:t>
            </a:r>
            <a:endParaRPr lang="hu-HU" altLang="hu-HU" sz="2400" dirty="0" smtClean="0">
              <a:latin typeface="Sylfaen" pitchFamily="18" charset="0"/>
            </a:endParaRPr>
          </a:p>
          <a:p>
            <a:pPr marL="354013" indent="-334963" algn="just" eaLnBrk="1" hangingPunct="1">
              <a:spcBef>
                <a:spcPts val="0"/>
              </a:spcBef>
              <a:defRPr/>
            </a:pPr>
            <a:r>
              <a:rPr lang="hu-HU" altLang="hu-HU" sz="2400" dirty="0" smtClean="0">
                <a:latin typeface="Sylfaen" pitchFamily="18" charset="0"/>
              </a:rPr>
              <a:t>Így 2</a:t>
            </a:r>
            <a:r>
              <a:rPr lang="hu-HU" sz="2400" dirty="0" smtClean="0">
                <a:latin typeface="Sylfaen" panose="010A0502050306030303" pitchFamily="18" charset="0"/>
              </a:rPr>
              <a:t>020</a:t>
            </a:r>
            <a:r>
              <a:rPr lang="hu-HU" sz="2400" dirty="0">
                <a:latin typeface="Sylfaen" panose="010A0502050306030303" pitchFamily="18" charset="0"/>
              </a:rPr>
              <a:t>. január 1-jétől bevezetésre </a:t>
            </a:r>
            <a:r>
              <a:rPr lang="hu-HU" sz="2400" dirty="0" smtClean="0">
                <a:latin typeface="Sylfaen" panose="010A0502050306030303" pitchFamily="18" charset="0"/>
              </a:rPr>
              <a:t>került </a:t>
            </a:r>
            <a:r>
              <a:rPr lang="hu-HU" sz="2400" dirty="0">
                <a:latin typeface="Sylfaen" panose="010A0502050306030303" pitchFamily="18" charset="0"/>
              </a:rPr>
              <a:t>a </a:t>
            </a:r>
            <a:r>
              <a:rPr lang="hu-HU" sz="2400" b="1" dirty="0">
                <a:latin typeface="Sylfaen" panose="010A0502050306030303" pitchFamily="18" charset="0"/>
              </a:rPr>
              <a:t>„Hatósági átvezetés” intézménye, </a:t>
            </a:r>
            <a:r>
              <a:rPr lang="hu-HU" sz="2400" dirty="0">
                <a:latin typeface="Sylfaen" panose="010A0502050306030303" pitchFamily="18" charset="0"/>
              </a:rPr>
              <a:t>ami </a:t>
            </a:r>
            <a:r>
              <a:rPr lang="hu-HU" sz="2400" b="1" dirty="0">
                <a:solidFill>
                  <a:srgbClr val="FF0000"/>
                </a:solidFill>
                <a:latin typeface="Sylfaen" panose="010A0502050306030303" pitchFamily="18" charset="0"/>
              </a:rPr>
              <a:t>nem minősül végrehajtási cselekménynek</a:t>
            </a:r>
            <a:r>
              <a:rPr lang="hu-HU" sz="2400" dirty="0">
                <a:latin typeface="Sylfaen" panose="010A0502050306030303" pitchFamily="18" charset="0"/>
              </a:rPr>
              <a:t>. Ennek keretében </a:t>
            </a:r>
            <a:r>
              <a:rPr lang="hu-HU" sz="2400" dirty="0" smtClean="0">
                <a:latin typeface="Sylfaen" panose="010A0502050306030303" pitchFamily="18" charset="0"/>
              </a:rPr>
              <a:t>(tehát </a:t>
            </a:r>
            <a:r>
              <a:rPr lang="hu-HU" altLang="hu-HU" sz="2400" dirty="0" smtClean="0">
                <a:latin typeface="Sylfaen" pitchFamily="18" charset="0"/>
              </a:rPr>
              <a:t>adóigazgatási </a:t>
            </a:r>
            <a:r>
              <a:rPr lang="hu-HU" altLang="hu-HU" sz="2400" dirty="0">
                <a:latin typeface="Sylfaen" pitchFamily="18" charset="0"/>
              </a:rPr>
              <a:t>eljárás </a:t>
            </a:r>
            <a:r>
              <a:rPr lang="hu-HU" altLang="hu-HU" sz="2400" dirty="0" smtClean="0">
                <a:latin typeface="Sylfaen" pitchFamily="18" charset="0"/>
              </a:rPr>
              <a:t>keretében) </a:t>
            </a:r>
            <a:r>
              <a:rPr lang="hu-HU" sz="2400" dirty="0" smtClean="0">
                <a:latin typeface="Sylfaen" panose="010A0502050306030303" pitchFamily="18" charset="0"/>
              </a:rPr>
              <a:t>az </a:t>
            </a:r>
            <a:r>
              <a:rPr lang="hu-HU" sz="2400" dirty="0">
                <a:latin typeface="Sylfaen" panose="010A0502050306030303" pitchFamily="18" charset="0"/>
              </a:rPr>
              <a:t>adózót megillető túlfizetés összegét az adóhatóság hivatalból elszámolhatja az általa nyilvántartott, az adózót terhelő tartozásra, ideértve az </a:t>
            </a:r>
            <a:r>
              <a:rPr lang="hu-HU" sz="2400" b="1" dirty="0">
                <a:latin typeface="Sylfaen" panose="010A0502050306030303" pitchFamily="18" charset="0"/>
              </a:rPr>
              <a:t>adók módjára behajtandó köztartozást és a megkeresésen alapuló behajtásokat is</a:t>
            </a:r>
            <a:r>
              <a:rPr lang="hu-HU" sz="2400" dirty="0">
                <a:latin typeface="Sylfaen" panose="010A0502050306030303" pitchFamily="18" charset="0"/>
              </a:rPr>
              <a:t>. Az adóhatóság egy fellebbezéssel megtámadható </a:t>
            </a:r>
            <a:r>
              <a:rPr lang="hu-HU" sz="2400" b="1" dirty="0">
                <a:solidFill>
                  <a:srgbClr val="FF0000"/>
                </a:solidFill>
                <a:latin typeface="Sylfaen" panose="010A0502050306030303" pitchFamily="18" charset="0"/>
              </a:rPr>
              <a:t>végzésben</a:t>
            </a:r>
            <a:r>
              <a:rPr lang="hu-HU" sz="2400" dirty="0">
                <a:solidFill>
                  <a:srgbClr val="FF0000"/>
                </a:solidFill>
                <a:latin typeface="Sylfaen" panose="010A0502050306030303" pitchFamily="18" charset="0"/>
              </a:rPr>
              <a:t> dönt az átvezetésről</a:t>
            </a:r>
            <a:r>
              <a:rPr lang="hu-HU" sz="2400" dirty="0">
                <a:latin typeface="Sylfaen" panose="010A0502050306030303" pitchFamily="18" charset="0"/>
              </a:rPr>
              <a:t>. </a:t>
            </a:r>
            <a:endParaRPr lang="hu-HU" sz="2400" dirty="0" smtClean="0">
              <a:latin typeface="Sylfaen" panose="010A0502050306030303" pitchFamily="18" charset="0"/>
            </a:endParaRPr>
          </a:p>
          <a:p>
            <a:pPr marL="354013" indent="-334963" algn="just" eaLnBrk="1" hangingPunct="1">
              <a:spcBef>
                <a:spcPts val="0"/>
              </a:spcBef>
              <a:defRPr/>
            </a:pPr>
            <a:r>
              <a:rPr lang="hu-HU" sz="2400" dirty="0" smtClean="0">
                <a:latin typeface="Sylfaen" panose="010A0502050306030303" pitchFamily="18" charset="0"/>
              </a:rPr>
              <a:t>Előnye</a:t>
            </a:r>
            <a:r>
              <a:rPr lang="hu-HU" sz="2400" dirty="0">
                <a:latin typeface="Sylfaen" panose="010A0502050306030303" pitchFamily="18" charset="0"/>
              </a:rPr>
              <a:t>, hogy az egyébként hátrányos következményekkel járó végrehajtási eljárás megindítása nélkül is lehetőség lesz a tartozások kezelésére, úgy, hogy egyidejűleg az </a:t>
            </a:r>
            <a:r>
              <a:rPr lang="hu-HU" sz="2400" b="1" dirty="0">
                <a:latin typeface="Sylfaen" panose="010A0502050306030303" pitchFamily="18" charset="0"/>
              </a:rPr>
              <a:t>átvezetéssel szembeni jogorvoslati jogot is biztosítják az adózók számára.</a:t>
            </a:r>
          </a:p>
          <a:p>
            <a:pPr marL="19050" indent="0" algn="just" eaLnBrk="1" hangingPunct="1">
              <a:spcBef>
                <a:spcPts val="0"/>
              </a:spcBef>
              <a:buNone/>
              <a:defRPr/>
            </a:pPr>
            <a:endParaRPr lang="hu-HU" altLang="hu-HU" sz="2400" b="1" dirty="0" smtClean="0"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None/>
              <a:defRPr/>
            </a:pPr>
            <a:r>
              <a:rPr lang="hu-HU" altLang="hu-HU" sz="2400" b="1" dirty="0" smtClean="0">
                <a:latin typeface="Sylfaen" pitchFamily="18" charset="0"/>
              </a:rPr>
              <a:t>Lásd: Art. 74/A.§ + 75.§</a:t>
            </a:r>
          </a:p>
          <a:p>
            <a:pPr marL="19050" indent="0" algn="just" eaLnBrk="1" hangingPunct="1">
              <a:spcBef>
                <a:spcPts val="0"/>
              </a:spcBef>
              <a:buNone/>
              <a:defRPr/>
            </a:pPr>
            <a:r>
              <a:rPr lang="hu-HU" altLang="hu-HU" sz="2400" b="1" i="1" dirty="0" smtClean="0">
                <a:solidFill>
                  <a:srgbClr val="FF0000"/>
                </a:solidFill>
                <a:latin typeface="Sylfaen" pitchFamily="18" charset="0"/>
              </a:rPr>
              <a:t>Hatály</a:t>
            </a:r>
            <a:r>
              <a:rPr lang="hu-HU" altLang="hu-HU" sz="2400" b="1" i="1" dirty="0">
                <a:solidFill>
                  <a:srgbClr val="FF0000"/>
                </a:solidFill>
                <a:latin typeface="Sylfaen" pitchFamily="18" charset="0"/>
              </a:rPr>
              <a:t>: 2020</a:t>
            </a:r>
            <a:r>
              <a:rPr lang="hu-HU" altLang="hu-HU" sz="2400" b="1" i="1" dirty="0" smtClean="0">
                <a:solidFill>
                  <a:srgbClr val="FF0000"/>
                </a:solidFill>
                <a:latin typeface="Sylfaen" pitchFamily="18" charset="0"/>
              </a:rPr>
              <a:t>. január 01</a:t>
            </a:r>
            <a:r>
              <a:rPr lang="hu-HU" altLang="hu-HU" sz="2400" b="1" i="1" dirty="0">
                <a:solidFill>
                  <a:srgbClr val="FF0000"/>
                </a:solidFill>
                <a:latin typeface="Sylfaen" pitchFamily="18" charset="0"/>
              </a:rPr>
              <a:t>.</a:t>
            </a: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dirty="0" smtClean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 smtClean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42742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471909"/>
          </a:xfrm>
        </p:spPr>
        <p:txBody>
          <a:bodyPr/>
          <a:lstStyle/>
          <a:p>
            <a:r>
              <a:rPr lang="hu-HU" altLang="hu-HU" sz="3200" b="1" u="sng" dirty="0" smtClean="0">
                <a:latin typeface="Sylfaen" pitchFamily="18" charset="0"/>
              </a:rPr>
              <a:t>Az adóigazgatás változásai</a:t>
            </a: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0" y="476673"/>
            <a:ext cx="9144000" cy="6381328"/>
          </a:xfrm>
        </p:spPr>
        <p:txBody>
          <a:bodyPr/>
          <a:lstStyle/>
          <a:p>
            <a:pPr marL="19050" indent="0" algn="just" eaLnBrk="1" hangingPunct="1">
              <a:spcBef>
                <a:spcPts val="0"/>
              </a:spcBef>
              <a:buNone/>
              <a:defRPr/>
            </a:pPr>
            <a:r>
              <a:rPr lang="hu-HU" sz="2400" i="1" dirty="0" smtClean="0">
                <a:latin typeface="Sylfaen" panose="010A0502050306030303" pitchFamily="18" charset="0"/>
              </a:rPr>
              <a:t>Visszatartási </a:t>
            </a:r>
            <a:r>
              <a:rPr lang="hu-HU" sz="2400" i="1" dirty="0">
                <a:latin typeface="Sylfaen" panose="010A0502050306030303" pitchFamily="18" charset="0"/>
              </a:rPr>
              <a:t>jog </a:t>
            </a:r>
            <a:r>
              <a:rPr lang="hu-HU" sz="2400" i="1" dirty="0" smtClean="0">
                <a:latin typeface="Sylfaen" panose="010A0502050306030303" pitchFamily="18" charset="0"/>
              </a:rPr>
              <a:t>gyakorlása</a:t>
            </a:r>
            <a:endParaRPr lang="hu-HU" sz="2400" i="1" dirty="0">
              <a:latin typeface="Sylfaen" panose="010A0502050306030303" pitchFamily="18" charset="0"/>
            </a:endParaRPr>
          </a:p>
          <a:p>
            <a:pPr algn="just"/>
            <a:r>
              <a:rPr lang="hu-HU" sz="2400" dirty="0" smtClean="0">
                <a:latin typeface="Sylfaen" panose="010A0502050306030303" pitchFamily="18" charset="0"/>
              </a:rPr>
              <a:t>Kiterjesztés rögzítése (költségvetési </a:t>
            </a:r>
            <a:r>
              <a:rPr lang="hu-HU" sz="2400" dirty="0">
                <a:latin typeface="Sylfaen" panose="010A0502050306030303" pitchFamily="18" charset="0"/>
              </a:rPr>
              <a:t>támogatást </a:t>
            </a:r>
            <a:r>
              <a:rPr lang="hu-HU" sz="2400" dirty="0" smtClean="0">
                <a:latin typeface="Sylfaen" panose="010A0502050306030303" pitchFamily="18" charset="0"/>
              </a:rPr>
              <a:t>/visszaigénylést</a:t>
            </a:r>
            <a:r>
              <a:rPr lang="hu-HU" sz="2400" dirty="0">
                <a:latin typeface="Sylfaen" panose="010A0502050306030303" pitchFamily="18" charset="0"/>
              </a:rPr>
              <a:t>, </a:t>
            </a:r>
            <a:r>
              <a:rPr lang="hu-HU" sz="2400" dirty="0" smtClean="0">
                <a:latin typeface="Sylfaen" panose="010A0502050306030303" pitchFamily="18" charset="0"/>
              </a:rPr>
              <a:t>visszatérítést/, </a:t>
            </a:r>
            <a:r>
              <a:rPr lang="hu-HU" sz="2400" dirty="0">
                <a:latin typeface="Sylfaen" panose="010A0502050306030303" pitchFamily="18" charset="0"/>
              </a:rPr>
              <a:t>az általa nyilvántartott adó- és vámtartozás, adók módjára behajtandó köztartozás, az </a:t>
            </a:r>
            <a:r>
              <a:rPr lang="hu-HU" sz="2400" dirty="0" err="1" smtClean="0">
                <a:latin typeface="Sylfaen" panose="010A0502050306030303" pitchFamily="18" charset="0"/>
              </a:rPr>
              <a:t>Ákr</a:t>
            </a:r>
            <a:r>
              <a:rPr lang="hu-HU" sz="2400" dirty="0" smtClean="0">
                <a:latin typeface="Sylfaen" panose="010A0502050306030303" pitchFamily="18" charset="0"/>
              </a:rPr>
              <a:t>. alapján </a:t>
            </a:r>
            <a:r>
              <a:rPr lang="hu-HU" sz="2400" dirty="0">
                <a:latin typeface="Sylfaen" panose="010A0502050306030303" pitchFamily="18" charset="0"/>
              </a:rPr>
              <a:t>behajtandó köztartozás, az </a:t>
            </a:r>
            <a:r>
              <a:rPr lang="hu-HU" sz="2400" dirty="0" err="1" smtClean="0">
                <a:latin typeface="Sylfaen" panose="010A0502050306030303" pitchFamily="18" charset="0"/>
              </a:rPr>
              <a:t>Ávt</a:t>
            </a:r>
            <a:r>
              <a:rPr lang="hu-HU" sz="2400" dirty="0" smtClean="0">
                <a:latin typeface="Sylfaen" panose="010A0502050306030303" pitchFamily="18" charset="0"/>
              </a:rPr>
              <a:t>. szerinti </a:t>
            </a:r>
            <a:r>
              <a:rPr lang="hu-HU" sz="2400" dirty="0">
                <a:latin typeface="Sylfaen" panose="010A0502050306030303" pitchFamily="18" charset="0"/>
              </a:rPr>
              <a:t>megkeresésen alapuló pénzkövetelés és az önkormányzati adóhatóság megkeresésében közölt </a:t>
            </a:r>
            <a:r>
              <a:rPr lang="hu-HU" sz="2400" dirty="0" smtClean="0">
                <a:latin typeface="Sylfaen" panose="010A0502050306030303" pitchFamily="18" charset="0"/>
              </a:rPr>
              <a:t>tartozás </a:t>
            </a:r>
            <a:r>
              <a:rPr lang="hu-HU" sz="2400" dirty="0">
                <a:latin typeface="Sylfaen" panose="010A0502050306030303" pitchFamily="18" charset="0"/>
              </a:rPr>
              <a:t>összegéig </a:t>
            </a:r>
            <a:r>
              <a:rPr lang="hu-HU" sz="2400" dirty="0" smtClean="0">
                <a:latin typeface="Sylfaen" panose="010A0502050306030303" pitchFamily="18" charset="0"/>
              </a:rPr>
              <a:t>visszatarthatja). </a:t>
            </a:r>
          </a:p>
          <a:p>
            <a:pPr algn="just"/>
            <a:r>
              <a:rPr lang="hu-HU" sz="2400" dirty="0" smtClean="0">
                <a:latin typeface="Sylfaen" panose="010A0502050306030303" pitchFamily="18" charset="0"/>
              </a:rPr>
              <a:t>A </a:t>
            </a:r>
            <a:r>
              <a:rPr lang="hu-HU" sz="2400" dirty="0">
                <a:solidFill>
                  <a:srgbClr val="FF0000"/>
                </a:solidFill>
                <a:latin typeface="Sylfaen" panose="010A0502050306030303" pitchFamily="18" charset="0"/>
              </a:rPr>
              <a:t>visszatartásról</a:t>
            </a:r>
            <a:r>
              <a:rPr lang="hu-HU" sz="2400" dirty="0">
                <a:latin typeface="Sylfaen" panose="010A0502050306030303" pitchFamily="18" charset="0"/>
              </a:rPr>
              <a:t> az adózót az adóhatóság </a:t>
            </a:r>
            <a:r>
              <a:rPr lang="hu-HU" sz="2400" dirty="0" smtClean="0">
                <a:solidFill>
                  <a:srgbClr val="FF0000"/>
                </a:solidFill>
                <a:latin typeface="Sylfaen" panose="010A0502050306030303" pitchFamily="18" charset="0"/>
              </a:rPr>
              <a:t>továbbra is végzéssel értesíti,</a:t>
            </a:r>
            <a:r>
              <a:rPr lang="hu-HU" sz="2400" dirty="0" smtClean="0">
                <a:latin typeface="Sylfaen" panose="010A0502050306030303" pitchFamily="18" charset="0"/>
              </a:rPr>
              <a:t> ellenben, ha </a:t>
            </a:r>
            <a:r>
              <a:rPr lang="hu-HU" sz="2400" b="1" dirty="0" smtClean="0">
                <a:latin typeface="Sylfaen" panose="010A0502050306030303" pitchFamily="18" charset="0"/>
              </a:rPr>
              <a:t>az </a:t>
            </a:r>
            <a:r>
              <a:rPr lang="hu-HU" sz="2400" b="1" dirty="0">
                <a:latin typeface="Sylfaen" panose="010A0502050306030303" pitchFamily="18" charset="0"/>
              </a:rPr>
              <a:t>adózó nyilatkozatában feltüntetett tartozásra </a:t>
            </a:r>
            <a:r>
              <a:rPr lang="hu-HU" sz="2400" b="1" dirty="0" smtClean="0">
                <a:latin typeface="Sylfaen" panose="010A0502050306030303" pitchFamily="18" charset="0"/>
              </a:rPr>
              <a:t>gyakorolja a visszatartást, akkor </a:t>
            </a:r>
            <a:r>
              <a:rPr lang="hu-HU" sz="2400" b="1" dirty="0" smtClean="0">
                <a:solidFill>
                  <a:srgbClr val="FF0000"/>
                </a:solidFill>
                <a:latin typeface="Sylfaen" panose="010A0502050306030303" pitchFamily="18" charset="0"/>
              </a:rPr>
              <a:t>végzés </a:t>
            </a:r>
            <a:r>
              <a:rPr lang="hu-HU" sz="2400" b="1" dirty="0">
                <a:solidFill>
                  <a:srgbClr val="FF0000"/>
                </a:solidFill>
                <a:latin typeface="Sylfaen" panose="010A0502050306030303" pitchFamily="18" charset="0"/>
              </a:rPr>
              <a:t>mellőzésével</a:t>
            </a:r>
            <a:r>
              <a:rPr lang="hu-HU" sz="2400" dirty="0">
                <a:latin typeface="Sylfaen" panose="010A0502050306030303" pitchFamily="18" charset="0"/>
              </a:rPr>
              <a:t>, írásban </a:t>
            </a:r>
            <a:r>
              <a:rPr lang="hu-HU" sz="2400" dirty="0" smtClean="0">
                <a:latin typeface="Sylfaen" panose="010A0502050306030303" pitchFamily="18" charset="0"/>
              </a:rPr>
              <a:t>kell értesíteni az </a:t>
            </a:r>
            <a:r>
              <a:rPr lang="hu-HU" sz="2400" dirty="0">
                <a:latin typeface="Sylfaen" panose="010A0502050306030303" pitchFamily="18" charset="0"/>
              </a:rPr>
              <a:t>adózót a visszatartás </a:t>
            </a:r>
            <a:r>
              <a:rPr lang="hu-HU" sz="2400" dirty="0" err="1">
                <a:latin typeface="Sylfaen" panose="010A0502050306030303" pitchFamily="18" charset="0"/>
              </a:rPr>
              <a:t>tényéről</a:t>
            </a:r>
            <a:r>
              <a:rPr lang="hu-HU" sz="2400" dirty="0">
                <a:latin typeface="Sylfaen" panose="010A0502050306030303" pitchFamily="18" charset="0"/>
              </a:rPr>
              <a:t>.</a:t>
            </a:r>
          </a:p>
          <a:p>
            <a:pPr algn="just"/>
            <a:r>
              <a:rPr lang="hu-HU" sz="2400" dirty="0" smtClean="0">
                <a:latin typeface="Sylfaen" panose="010A0502050306030303" pitchFamily="18" charset="0"/>
              </a:rPr>
              <a:t>Fontos szabály, hogy az </a:t>
            </a:r>
            <a:r>
              <a:rPr lang="hu-HU" sz="2400" dirty="0">
                <a:latin typeface="Sylfaen" panose="010A0502050306030303" pitchFamily="18" charset="0"/>
              </a:rPr>
              <a:t>adóhatóság </a:t>
            </a:r>
            <a:r>
              <a:rPr lang="hu-HU" sz="2400" b="1" dirty="0">
                <a:latin typeface="Sylfaen" panose="010A0502050306030303" pitchFamily="18" charset="0"/>
              </a:rPr>
              <a:t>visszatartási jogának gyakorlását </a:t>
            </a:r>
            <a:r>
              <a:rPr lang="hu-HU" sz="2400" dirty="0">
                <a:latin typeface="Sylfaen" panose="010A0502050306030303" pitchFamily="18" charset="0"/>
              </a:rPr>
              <a:t>az adózó </a:t>
            </a:r>
            <a:r>
              <a:rPr lang="hu-HU" sz="2400" b="1" dirty="0">
                <a:latin typeface="Sylfaen" panose="010A0502050306030303" pitchFamily="18" charset="0"/>
              </a:rPr>
              <a:t>kérelmére</a:t>
            </a:r>
            <a:r>
              <a:rPr lang="hu-HU" sz="2400" dirty="0">
                <a:latin typeface="Sylfaen" panose="010A0502050306030303" pitchFamily="18" charset="0"/>
              </a:rPr>
              <a:t> akkor </a:t>
            </a:r>
            <a:r>
              <a:rPr lang="hu-HU" sz="2400" b="1" dirty="0" smtClean="0">
                <a:latin typeface="Sylfaen" panose="010A0502050306030303" pitchFamily="18" charset="0"/>
              </a:rPr>
              <a:t>mellőzheti</a:t>
            </a:r>
            <a:r>
              <a:rPr lang="hu-HU" sz="2400" dirty="0">
                <a:latin typeface="Sylfaen" panose="010A0502050306030303" pitchFamily="18" charset="0"/>
              </a:rPr>
              <a:t> </a:t>
            </a:r>
            <a:r>
              <a:rPr lang="hu-HU" sz="2400" dirty="0" smtClean="0">
                <a:latin typeface="Sylfaen" panose="010A0502050306030303" pitchFamily="18" charset="0"/>
              </a:rPr>
              <a:t>(ha gazdálkodási </a:t>
            </a:r>
            <a:r>
              <a:rPr lang="hu-HU" sz="2400" dirty="0">
                <a:latin typeface="Sylfaen" panose="010A0502050306030303" pitchFamily="18" charset="0"/>
              </a:rPr>
              <a:t>tevékenységét ellehetetlenítené, </a:t>
            </a:r>
            <a:r>
              <a:rPr lang="hu-HU" sz="2400" dirty="0" smtClean="0">
                <a:latin typeface="Sylfaen" panose="010A0502050306030303" pitchFamily="18" charset="0"/>
              </a:rPr>
              <a:t>illetve a </a:t>
            </a:r>
            <a:r>
              <a:rPr lang="hu-HU" sz="2400" dirty="0">
                <a:latin typeface="Sylfaen" panose="010A0502050306030303" pitchFamily="18" charset="0"/>
              </a:rPr>
              <a:t>saját és a vele együtt élő hozzátartozója megélhetését súlyosan </a:t>
            </a:r>
            <a:r>
              <a:rPr lang="hu-HU" sz="2400" dirty="0" smtClean="0">
                <a:latin typeface="Sylfaen" panose="010A0502050306030303" pitchFamily="18" charset="0"/>
              </a:rPr>
              <a:t>veszélyeztetné</a:t>
            </a:r>
            <a:r>
              <a:rPr lang="hu-HU" sz="2400" dirty="0" smtClean="0">
                <a:latin typeface="Sylfaen" panose="010A0502050306030303" pitchFamily="18" charset="0"/>
              </a:rPr>
              <a:t>). </a:t>
            </a:r>
            <a:endParaRPr lang="hu-HU" sz="2400" dirty="0" smtClean="0">
              <a:latin typeface="Sylfaen" panose="010A0502050306030303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None/>
              <a:defRPr/>
            </a:pPr>
            <a:r>
              <a:rPr lang="hu-HU" altLang="hu-HU" sz="2400" b="1" dirty="0" smtClean="0">
                <a:latin typeface="Sylfaen" pitchFamily="18" charset="0"/>
              </a:rPr>
              <a:t>Lásd: Art. 76.§</a:t>
            </a:r>
          </a:p>
          <a:p>
            <a:pPr marL="19050" indent="0" algn="just" eaLnBrk="1" hangingPunct="1">
              <a:spcBef>
                <a:spcPts val="0"/>
              </a:spcBef>
              <a:buNone/>
              <a:defRPr/>
            </a:pPr>
            <a:r>
              <a:rPr lang="hu-HU" altLang="hu-HU" sz="2400" b="1" i="1" dirty="0" smtClean="0">
                <a:solidFill>
                  <a:srgbClr val="FF0000"/>
                </a:solidFill>
                <a:latin typeface="Sylfaen" pitchFamily="18" charset="0"/>
              </a:rPr>
              <a:t>Hatály</a:t>
            </a:r>
            <a:r>
              <a:rPr lang="hu-HU" altLang="hu-HU" sz="2400" b="1" i="1" dirty="0">
                <a:solidFill>
                  <a:srgbClr val="FF0000"/>
                </a:solidFill>
                <a:latin typeface="Sylfaen" pitchFamily="18" charset="0"/>
              </a:rPr>
              <a:t>: 2020</a:t>
            </a:r>
            <a:r>
              <a:rPr lang="hu-HU" altLang="hu-HU" sz="2400" b="1" i="1" dirty="0" smtClean="0">
                <a:solidFill>
                  <a:srgbClr val="FF0000"/>
                </a:solidFill>
                <a:latin typeface="Sylfaen" pitchFamily="18" charset="0"/>
              </a:rPr>
              <a:t>. január 01</a:t>
            </a:r>
            <a:r>
              <a:rPr lang="hu-HU" altLang="hu-HU" sz="2400" b="1" i="1" dirty="0">
                <a:solidFill>
                  <a:srgbClr val="FF0000"/>
                </a:solidFill>
                <a:latin typeface="Sylfaen" pitchFamily="18" charset="0"/>
              </a:rPr>
              <a:t>.</a:t>
            </a: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dirty="0" smtClean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 smtClean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2745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35000"/>
          </a:xfrm>
        </p:spPr>
        <p:txBody>
          <a:bodyPr/>
          <a:lstStyle/>
          <a:p>
            <a:r>
              <a:rPr lang="hu-HU" altLang="hu-HU" sz="3200" b="1" u="sng" dirty="0" smtClean="0">
                <a:latin typeface="Sylfaen" pitchFamily="18" charset="0"/>
              </a:rPr>
              <a:t>Az adóigazgatás változásai</a:t>
            </a: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179512" y="620688"/>
            <a:ext cx="8712968" cy="5976664"/>
          </a:xfrm>
        </p:spPr>
        <p:txBody>
          <a:bodyPr/>
          <a:lstStyle/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r>
              <a:rPr lang="hu-HU" altLang="hu-HU" sz="2800" b="1" u="sng" dirty="0" err="1" smtClean="0">
                <a:solidFill>
                  <a:srgbClr val="FF0000"/>
                </a:solidFill>
                <a:latin typeface="Sylfaen" pitchFamily="18" charset="0"/>
              </a:rPr>
              <a:t>Avt</a:t>
            </a:r>
            <a:r>
              <a:rPr lang="hu-HU" altLang="hu-HU" sz="2800" b="1" u="sng" dirty="0" smtClean="0">
                <a:solidFill>
                  <a:srgbClr val="FF0000"/>
                </a:solidFill>
                <a:latin typeface="Sylfaen" pitchFamily="18" charset="0"/>
              </a:rPr>
              <a:t>.:</a:t>
            </a:r>
            <a:r>
              <a:rPr lang="hu-HU" altLang="hu-HU" sz="2800" b="1" dirty="0" smtClean="0">
                <a:solidFill>
                  <a:srgbClr val="FF0000"/>
                </a:solidFill>
                <a:latin typeface="Sylfaen" pitchFamily="18" charset="0"/>
              </a:rPr>
              <a:t> </a:t>
            </a:r>
            <a:r>
              <a:rPr lang="hu-HU" altLang="hu-HU" sz="2800" dirty="0" smtClean="0">
                <a:solidFill>
                  <a:srgbClr val="FF0000"/>
                </a:solidFill>
                <a:latin typeface="Sylfaen" pitchFamily="18" charset="0"/>
              </a:rPr>
              <a:t>2020.01.01.</a:t>
            </a:r>
          </a:p>
          <a:p>
            <a:pPr marL="19050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r>
              <a:rPr lang="hu-HU" altLang="hu-HU" sz="2800" b="1" u="sng" dirty="0" smtClean="0">
                <a:latin typeface="Sylfaen" pitchFamily="18" charset="0"/>
              </a:rPr>
              <a:t>Törvényszéki végrehajtás</a:t>
            </a:r>
            <a:r>
              <a:rPr lang="hu-HU" altLang="hu-HU" sz="2800" dirty="0" smtClean="0">
                <a:latin typeface="Sylfaen" pitchFamily="18" charset="0"/>
              </a:rPr>
              <a:t>:</a:t>
            </a:r>
          </a:p>
          <a:p>
            <a:pPr marL="354013" indent="-33496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2019.01.01-jétől látja el a NAV a törvényszéki végrehajtást.</a:t>
            </a:r>
          </a:p>
          <a:p>
            <a:pPr marL="354013" indent="-33496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2020.01.01-jétől a </a:t>
            </a:r>
            <a:r>
              <a:rPr lang="hu-HU" altLang="hu-HU" sz="2800" dirty="0" err="1" smtClean="0">
                <a:latin typeface="Sylfaen" pitchFamily="18" charset="0"/>
              </a:rPr>
              <a:t>Vht-ból</a:t>
            </a:r>
            <a:r>
              <a:rPr lang="hu-HU" altLang="hu-HU" sz="2800" dirty="0" smtClean="0">
                <a:latin typeface="Sylfaen" pitchFamily="18" charset="0"/>
              </a:rPr>
              <a:t> is kikerülnek a </a:t>
            </a:r>
            <a:r>
              <a:rPr lang="hu-HU" altLang="hu-HU" sz="2800" dirty="0">
                <a:latin typeface="Sylfaen" pitchFamily="18" charset="0"/>
              </a:rPr>
              <a:t>törvényszéki </a:t>
            </a:r>
            <a:r>
              <a:rPr lang="hu-HU" altLang="hu-HU" sz="2800" dirty="0" smtClean="0">
                <a:latin typeface="Sylfaen" pitchFamily="18" charset="0"/>
              </a:rPr>
              <a:t>végrehajtásra vonatkozó szabályok, így az </a:t>
            </a:r>
            <a:r>
              <a:rPr lang="hu-HU" altLang="hu-HU" sz="2800" dirty="0" err="1" smtClean="0">
                <a:latin typeface="Sylfaen" pitchFamily="18" charset="0"/>
              </a:rPr>
              <a:t>Avt</a:t>
            </a:r>
            <a:r>
              <a:rPr lang="hu-HU" altLang="hu-HU" sz="2800" dirty="0" smtClean="0">
                <a:latin typeface="Sylfaen" pitchFamily="18" charset="0"/>
              </a:rPr>
              <a:t>. kiegészül e feladatok ellátásához szükséges rendelkezésekkel, így pl.:</a:t>
            </a:r>
          </a:p>
          <a:p>
            <a:pPr marL="709613" indent="-355600" algn="just" eaLnBrk="1" hangingPunct="1">
              <a:spcBef>
                <a:spcPts val="0"/>
              </a:spcBef>
              <a:buFont typeface="Wingdings" panose="05000000000000000000" pitchFamily="2" charset="2"/>
              <a:buChar char="ü"/>
              <a:defRPr/>
            </a:pPr>
            <a:r>
              <a:rPr lang="hu-HU" altLang="hu-HU" sz="2800" dirty="0" smtClean="0">
                <a:latin typeface="Sylfaen" pitchFamily="18" charset="0"/>
              </a:rPr>
              <a:t>Vagyonelkobzás,</a:t>
            </a:r>
          </a:p>
          <a:p>
            <a:pPr marL="709613" indent="-355600" algn="just" eaLnBrk="1" hangingPunct="1">
              <a:spcBef>
                <a:spcPts val="0"/>
              </a:spcBef>
              <a:buFont typeface="Wingdings" panose="05000000000000000000" pitchFamily="2" charset="2"/>
              <a:buChar char="ü"/>
              <a:defRPr/>
            </a:pPr>
            <a:r>
              <a:rPr lang="hu-HU" altLang="hu-HU" sz="2800" dirty="0" err="1" smtClean="0">
                <a:latin typeface="Sylfaen" pitchFamily="18" charset="0"/>
              </a:rPr>
              <a:t>Be-ben</a:t>
            </a:r>
            <a:r>
              <a:rPr lang="hu-HU" altLang="hu-HU" sz="2800" dirty="0" smtClean="0">
                <a:latin typeface="Sylfaen" pitchFamily="18" charset="0"/>
              </a:rPr>
              <a:t> elrendelt zár alá vétel,</a:t>
            </a:r>
          </a:p>
          <a:p>
            <a:pPr marL="709613" indent="-355600" algn="just" eaLnBrk="1" hangingPunct="1">
              <a:spcBef>
                <a:spcPts val="0"/>
              </a:spcBef>
              <a:buFont typeface="Wingdings" panose="05000000000000000000" pitchFamily="2" charset="2"/>
              <a:buChar char="ü"/>
              <a:defRPr/>
            </a:pPr>
            <a:r>
              <a:rPr lang="hu-HU" altLang="hu-HU" sz="2800" dirty="0" smtClean="0">
                <a:latin typeface="Sylfaen" pitchFamily="18" charset="0"/>
              </a:rPr>
              <a:t>Pénzügyi és vagyoni korlátozó intézkedések végrehajtása,</a:t>
            </a:r>
          </a:p>
          <a:p>
            <a:pPr marL="709613" indent="-355600" algn="just" eaLnBrk="1" hangingPunct="1">
              <a:spcBef>
                <a:spcPts val="0"/>
              </a:spcBef>
              <a:buFont typeface="Wingdings" panose="05000000000000000000" pitchFamily="2" charset="2"/>
              <a:buChar char="ü"/>
              <a:defRPr/>
            </a:pPr>
            <a:r>
              <a:rPr lang="hu-HU" altLang="hu-HU" sz="2800" dirty="0" smtClean="0">
                <a:latin typeface="Sylfaen" pitchFamily="18" charset="0"/>
              </a:rPr>
              <a:t>Elektronikus adat ideiglenes vagy végleges hozzáférhetetlenné tételének a végrehajtása.</a:t>
            </a: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 smtClean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4945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35000"/>
          </a:xfrm>
        </p:spPr>
        <p:txBody>
          <a:bodyPr/>
          <a:lstStyle/>
          <a:p>
            <a:r>
              <a:rPr lang="hu-HU" altLang="hu-HU" sz="3200" b="1" u="sng" dirty="0" smtClean="0">
                <a:latin typeface="Sylfaen" pitchFamily="18" charset="0"/>
              </a:rPr>
              <a:t>Az adóigazgatás változásai</a:t>
            </a: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107504" y="620688"/>
            <a:ext cx="8784976" cy="5976664"/>
          </a:xfrm>
        </p:spPr>
        <p:txBody>
          <a:bodyPr/>
          <a:lstStyle/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Az </a:t>
            </a:r>
            <a:r>
              <a:rPr lang="hu-HU" altLang="hu-HU" sz="2800" b="1" u="sng" dirty="0" smtClean="0">
                <a:solidFill>
                  <a:srgbClr val="FF0000"/>
                </a:solidFill>
                <a:latin typeface="Sylfaen" pitchFamily="18" charset="0"/>
              </a:rPr>
              <a:t>új hatáskörre </a:t>
            </a:r>
            <a:r>
              <a:rPr lang="hu-HU" altLang="hu-HU" sz="2800" dirty="0" smtClean="0">
                <a:latin typeface="Sylfaen" pitchFamily="18" charset="0"/>
              </a:rPr>
              <a:t>figyelemmel az </a:t>
            </a:r>
            <a:r>
              <a:rPr lang="hu-HU" altLang="hu-HU" sz="2800" dirty="0" err="1" smtClean="0">
                <a:latin typeface="Sylfaen" pitchFamily="18" charset="0"/>
              </a:rPr>
              <a:t>Avt</a:t>
            </a:r>
            <a:r>
              <a:rPr lang="hu-HU" altLang="hu-HU" sz="2800" dirty="0" smtClean="0">
                <a:latin typeface="Sylfaen" pitchFamily="18" charset="0"/>
              </a:rPr>
              <a:t>. </a:t>
            </a:r>
            <a:r>
              <a:rPr lang="hu-HU" altLang="hu-HU" sz="2800" dirty="0">
                <a:latin typeface="Sylfaen" pitchFamily="18" charset="0"/>
              </a:rPr>
              <a:t>e</a:t>
            </a:r>
            <a:r>
              <a:rPr lang="hu-HU" altLang="hu-HU" sz="2800" dirty="0" smtClean="0">
                <a:latin typeface="Sylfaen" pitchFamily="18" charset="0"/>
              </a:rPr>
              <a:t>gészének a felülvizsgálata megtörtént, a rendelkezések átvétele nem volt „automatikus”.</a:t>
            </a: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Módosult </a:t>
            </a:r>
            <a:r>
              <a:rPr lang="hu-HU" altLang="hu-HU" sz="2800" dirty="0" smtClean="0">
                <a:latin typeface="Sylfaen" pitchFamily="18" charset="0"/>
              </a:rPr>
              <a:t>például a törvényszéki végrehajtás speciális szabálya, az elszámolás sorrendje, a végrehajtási eljárás felfüggesztése, megszüntetése, a végrehajtható okirat fogalma, az ingó és az ingatlan vagyontárgyak értékesítése.</a:t>
            </a:r>
          </a:p>
          <a:p>
            <a:pPr marL="0" indent="0" algn="just" eaLnBrk="1" hangingPunct="1">
              <a:spcBef>
                <a:spcPts val="0"/>
              </a:spcBef>
              <a:buNone/>
              <a:defRPr/>
            </a:pPr>
            <a:r>
              <a:rPr lang="hu-HU" altLang="hu-HU" sz="2800" dirty="0" smtClean="0">
                <a:latin typeface="Sylfaen" pitchFamily="18" charset="0"/>
              </a:rPr>
              <a:t>Átmeneti szabály: </a:t>
            </a: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b="1" dirty="0" smtClean="0">
                <a:solidFill>
                  <a:srgbClr val="FF0000"/>
                </a:solidFill>
                <a:latin typeface="Sylfaen" pitchFamily="18" charset="0"/>
              </a:rPr>
              <a:t>2020.01.01-jéig át </a:t>
            </a:r>
            <a:r>
              <a:rPr lang="hu-HU" altLang="hu-HU" sz="2800" b="1" dirty="0" smtClean="0">
                <a:solidFill>
                  <a:srgbClr val="FF0000"/>
                </a:solidFill>
                <a:latin typeface="Sylfaen" pitchFamily="18" charset="0"/>
              </a:rPr>
              <a:t>kellett </a:t>
            </a:r>
            <a:r>
              <a:rPr lang="hu-HU" altLang="hu-HU" sz="2800" b="1" dirty="0" smtClean="0">
                <a:solidFill>
                  <a:srgbClr val="FF0000"/>
                </a:solidFill>
                <a:latin typeface="Sylfaen" pitchFamily="18" charset="0"/>
              </a:rPr>
              <a:t>adni a folyamatban lévő végrehajtási ügyeket a </a:t>
            </a:r>
            <a:r>
              <a:rPr lang="hu-HU" altLang="hu-HU" sz="2800" b="1" dirty="0" err="1" smtClean="0">
                <a:solidFill>
                  <a:srgbClr val="FF0000"/>
                </a:solidFill>
                <a:latin typeface="Sylfaen" pitchFamily="18" charset="0"/>
              </a:rPr>
              <a:t>NAV-nak</a:t>
            </a:r>
            <a:r>
              <a:rPr lang="hu-HU" altLang="hu-HU" sz="2800" dirty="0" smtClean="0">
                <a:latin typeface="Sylfaen" pitchFamily="18" charset="0"/>
              </a:rPr>
              <a:t>, s a végrehajtási eljárás 30 napig ezekben az ügyekben szünetel.</a:t>
            </a: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Az elévült, a behajthatatlan, a 200 ezer forintot el nem érő tartozásokkal érintett ügyek nem </a:t>
            </a:r>
            <a:r>
              <a:rPr lang="hu-HU" altLang="hu-HU" sz="2800" dirty="0" smtClean="0">
                <a:latin typeface="Sylfaen" pitchFamily="18" charset="0"/>
              </a:rPr>
              <a:t>kerültek </a:t>
            </a:r>
            <a:r>
              <a:rPr lang="hu-HU" altLang="hu-HU" sz="2800" dirty="0" smtClean="0">
                <a:latin typeface="Sylfaen" pitchFamily="18" charset="0"/>
              </a:rPr>
              <a:t>átadásra.</a:t>
            </a:r>
          </a:p>
          <a:p>
            <a:pPr marL="0" indent="0" algn="just" eaLnBrk="1" hangingPunct="1">
              <a:spcBef>
                <a:spcPts val="0"/>
              </a:spcBef>
              <a:buNone/>
              <a:defRPr/>
            </a:pPr>
            <a:endParaRPr lang="hu-HU" altLang="hu-HU" sz="2800" dirty="0" smtClean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 smtClean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14153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35000"/>
          </a:xfrm>
        </p:spPr>
        <p:txBody>
          <a:bodyPr/>
          <a:lstStyle/>
          <a:p>
            <a:r>
              <a:rPr lang="hu-HU" altLang="hu-HU" sz="3200" b="1" u="sng" dirty="0" smtClean="0">
                <a:latin typeface="Sylfaen" pitchFamily="18" charset="0"/>
              </a:rPr>
              <a:t>Az adóigazgatás változásai</a:t>
            </a: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179512" y="620688"/>
            <a:ext cx="8712968" cy="5976664"/>
          </a:xfrm>
        </p:spPr>
        <p:txBody>
          <a:bodyPr/>
          <a:lstStyle/>
          <a:p>
            <a:pPr marL="354013" indent="-33496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A </a:t>
            </a:r>
            <a:r>
              <a:rPr lang="hu-HU" altLang="hu-HU" sz="2800" dirty="0" err="1" smtClean="0">
                <a:latin typeface="Sylfaen" pitchFamily="18" charset="0"/>
              </a:rPr>
              <a:t>Vht</a:t>
            </a:r>
            <a:r>
              <a:rPr lang="hu-HU" altLang="hu-HU" sz="2800" dirty="0" smtClean="0">
                <a:latin typeface="Sylfaen" pitchFamily="18" charset="0"/>
              </a:rPr>
              <a:t>. </a:t>
            </a:r>
            <a:r>
              <a:rPr lang="hu-HU" altLang="hu-HU" sz="2800" dirty="0">
                <a:latin typeface="Sylfaen" pitchFamily="18" charset="0"/>
              </a:rPr>
              <a:t>á</a:t>
            </a:r>
            <a:r>
              <a:rPr lang="hu-HU" altLang="hu-HU" sz="2800" dirty="0" smtClean="0">
                <a:latin typeface="Sylfaen" pitchFamily="18" charset="0"/>
              </a:rPr>
              <a:t>tmeneti rendelkezése is </a:t>
            </a:r>
            <a:r>
              <a:rPr lang="hu-HU" altLang="hu-HU" sz="2800" dirty="0" smtClean="0">
                <a:latin typeface="Sylfaen" pitchFamily="18" charset="0"/>
              </a:rPr>
              <a:t>módosult </a:t>
            </a:r>
            <a:r>
              <a:rPr lang="hu-HU" altLang="hu-HU" sz="2800" dirty="0" smtClean="0">
                <a:latin typeface="Sylfaen" pitchFamily="18" charset="0"/>
              </a:rPr>
              <a:t>(</a:t>
            </a:r>
            <a:r>
              <a:rPr lang="hu-HU" altLang="hu-HU" sz="2800" dirty="0" err="1" smtClean="0">
                <a:latin typeface="Sylfaen" pitchFamily="18" charset="0"/>
              </a:rPr>
              <a:t>Vht</a:t>
            </a:r>
            <a:r>
              <a:rPr lang="hu-HU" altLang="hu-HU" sz="2800" dirty="0" smtClean="0">
                <a:latin typeface="Sylfaen" pitchFamily="18" charset="0"/>
              </a:rPr>
              <a:t>. 304/E. §, </a:t>
            </a:r>
            <a:r>
              <a:rPr lang="hu-HU" altLang="hu-HU" sz="2800" dirty="0" err="1" smtClean="0">
                <a:latin typeface="Sylfaen" pitchFamily="18" charset="0"/>
              </a:rPr>
              <a:t>Avt</a:t>
            </a:r>
            <a:r>
              <a:rPr lang="hu-HU" altLang="hu-HU" sz="2800" dirty="0" smtClean="0">
                <a:latin typeface="Sylfaen" pitchFamily="18" charset="0"/>
              </a:rPr>
              <a:t>. 131/A.§).</a:t>
            </a:r>
          </a:p>
          <a:p>
            <a:pPr marL="354013" indent="-33496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Pontosítás: A megkeresésre indult végrehajtási eljárást a NAV az adós halála esetén végzéssel megszünteti, míg a NAV által kezdeményezett a törvény erejénél fogva megszűnik (</a:t>
            </a:r>
            <a:r>
              <a:rPr lang="hu-HU" altLang="hu-HU" sz="2800" dirty="0" err="1" smtClean="0">
                <a:latin typeface="Sylfaen" pitchFamily="18" charset="0"/>
              </a:rPr>
              <a:t>Avt</a:t>
            </a:r>
            <a:r>
              <a:rPr lang="hu-HU" altLang="hu-HU" sz="2800" dirty="0" smtClean="0">
                <a:latin typeface="Sylfaen" pitchFamily="18" charset="0"/>
              </a:rPr>
              <a:t>. 18. §).</a:t>
            </a:r>
          </a:p>
          <a:p>
            <a:pPr marL="354013" indent="-33496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hu-HU" altLang="hu-HU" sz="2800" dirty="0">
              <a:latin typeface="Sylfaen" pitchFamily="18" charset="0"/>
            </a:endParaRPr>
          </a:p>
          <a:p>
            <a:pPr marL="19050" indent="0" algn="just" eaLnBrk="1" hangingPunct="1">
              <a:spcBef>
                <a:spcPts val="0"/>
              </a:spcBef>
              <a:buNone/>
              <a:defRPr/>
            </a:pPr>
            <a:r>
              <a:rPr lang="hu-HU" altLang="hu-HU" sz="2800" b="1" u="sng" dirty="0" smtClean="0">
                <a:solidFill>
                  <a:srgbClr val="FF0000"/>
                </a:solidFill>
                <a:latin typeface="Sylfaen" pitchFamily="18" charset="0"/>
              </a:rPr>
              <a:t>Ideiglenesen eredménytelen végrehajtással érintett tartozás</a:t>
            </a: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A behajthatatlan adótartozás neve ez lett, mely pontosabb, </a:t>
            </a:r>
            <a:r>
              <a:rPr lang="hu-HU" altLang="hu-HU" sz="2800" dirty="0" err="1" smtClean="0">
                <a:latin typeface="Sylfaen" pitchFamily="18" charset="0"/>
              </a:rPr>
              <a:t>egyértelműbb</a:t>
            </a:r>
            <a:r>
              <a:rPr lang="hu-HU" altLang="hu-HU" sz="2800" dirty="0" smtClean="0">
                <a:latin typeface="Sylfaen" pitchFamily="18" charset="0"/>
              </a:rPr>
              <a:t> megfogalmazás, a jogintézmény lényege ugyanaz.</a:t>
            </a: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Új szabály az adminisztrációs terhek csökkentése érdekében, hogy a minősítés 1 évig való fennállta alatt  </a:t>
            </a: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 smtClean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984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35000"/>
          </a:xfrm>
        </p:spPr>
        <p:txBody>
          <a:bodyPr/>
          <a:lstStyle/>
          <a:p>
            <a:r>
              <a:rPr lang="hu-HU" altLang="hu-HU" sz="3200" b="1" u="sng" dirty="0" smtClean="0">
                <a:latin typeface="Sylfaen" pitchFamily="18" charset="0"/>
              </a:rPr>
              <a:t>Az adóigazgatás változásai</a:t>
            </a: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179512" y="620688"/>
            <a:ext cx="8712968" cy="6237312"/>
          </a:xfrm>
        </p:spPr>
        <p:txBody>
          <a:bodyPr/>
          <a:lstStyle/>
          <a:p>
            <a:pPr marL="354013" indent="0" algn="just" eaLnBrk="1" hangingPunct="1">
              <a:spcBef>
                <a:spcPts val="0"/>
              </a:spcBef>
              <a:buNone/>
              <a:defRPr/>
            </a:pPr>
            <a:r>
              <a:rPr lang="hu-HU" altLang="hu-HU" sz="2800" dirty="0">
                <a:latin typeface="Sylfaen" pitchFamily="18" charset="0"/>
              </a:rPr>
              <a:t>k</a:t>
            </a:r>
            <a:r>
              <a:rPr lang="hu-HU" altLang="hu-HU" sz="2800" dirty="0" smtClean="0">
                <a:latin typeface="Sylfaen" pitchFamily="18" charset="0"/>
              </a:rPr>
              <a:t>eletkezett tartozás is ideiglenesen </a:t>
            </a:r>
            <a:r>
              <a:rPr lang="hu-HU" altLang="hu-HU" sz="2800" dirty="0">
                <a:latin typeface="Sylfaen" pitchFamily="18" charset="0"/>
              </a:rPr>
              <a:t>eredménytelen végrehajtással érintett </a:t>
            </a:r>
            <a:r>
              <a:rPr lang="hu-HU" altLang="hu-HU" sz="2800" dirty="0" smtClean="0">
                <a:latin typeface="Sylfaen" pitchFamily="18" charset="0"/>
              </a:rPr>
              <a:t>tartozásnak minősül.</a:t>
            </a: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Ha a feltételek pozitív irányba változnak, akkor a szükséges intézkedéseket meg kell tenni, egyéb esetben a felülvizsgálatra változatlanul évente kerül majd sor.</a:t>
            </a: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hu-HU" altLang="hu-HU" sz="2800" dirty="0">
              <a:latin typeface="Sylfaen" pitchFamily="18" charset="0"/>
            </a:endParaRPr>
          </a:p>
          <a:p>
            <a:pPr marL="0" indent="0" algn="just" eaLnBrk="1" hangingPunct="1">
              <a:spcBef>
                <a:spcPts val="0"/>
              </a:spcBef>
              <a:buNone/>
              <a:defRPr/>
            </a:pPr>
            <a:r>
              <a:rPr lang="hu-HU" altLang="hu-HU" sz="2800" b="1" u="sng" dirty="0" smtClean="0">
                <a:latin typeface="Sylfaen" pitchFamily="18" charset="0"/>
              </a:rPr>
              <a:t>Ingó, ingatlan értékesítés időpontja</a:t>
            </a:r>
            <a:r>
              <a:rPr lang="hu-HU" altLang="hu-HU" sz="2800" dirty="0" smtClean="0">
                <a:latin typeface="Sylfaen" pitchFamily="18" charset="0"/>
              </a:rPr>
              <a:t> (</a:t>
            </a:r>
            <a:r>
              <a:rPr lang="hu-HU" altLang="hu-HU" sz="2800" dirty="0" err="1" smtClean="0">
                <a:latin typeface="Sylfaen" pitchFamily="18" charset="0"/>
              </a:rPr>
              <a:t>Avt</a:t>
            </a:r>
            <a:r>
              <a:rPr lang="hu-HU" altLang="hu-HU" sz="2800" dirty="0" smtClean="0">
                <a:latin typeface="Sylfaen" pitchFamily="18" charset="0"/>
              </a:rPr>
              <a:t>. 58-59. §)</a:t>
            </a: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Amennyiben az adott ingó vagy ingatlan közfoglalkoztatási programban érintett, akkor az értékesítése iránt csak a program lejárta után lehet intézkedni.</a:t>
            </a: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hu-HU" altLang="hu-HU" sz="2800" dirty="0">
              <a:latin typeface="Sylfaen" pitchFamily="18" charset="0"/>
            </a:endParaRPr>
          </a:p>
          <a:p>
            <a:pPr marL="0" indent="0" algn="just" eaLnBrk="1" hangingPunct="1">
              <a:spcBef>
                <a:spcPts val="0"/>
              </a:spcBef>
              <a:buNone/>
              <a:defRPr/>
            </a:pPr>
            <a:r>
              <a:rPr lang="hu-HU" altLang="hu-HU" sz="2800" b="1" u="sng" dirty="0" smtClean="0">
                <a:latin typeface="Sylfaen" pitchFamily="18" charset="0"/>
              </a:rPr>
              <a:t>Meghatározott cselekmény végrehajtása</a:t>
            </a: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A NAV a </a:t>
            </a:r>
            <a:r>
              <a:rPr lang="hu-HU" altLang="hu-HU" sz="2800" b="1" dirty="0" smtClean="0">
                <a:latin typeface="Sylfaen" pitchFamily="18" charset="0"/>
              </a:rPr>
              <a:t>behajtást kérő közreműködését kérheti</a:t>
            </a:r>
            <a:r>
              <a:rPr lang="hu-HU" altLang="hu-HU" sz="2800" dirty="0" smtClean="0">
                <a:latin typeface="Sylfaen" pitchFamily="18" charset="0"/>
              </a:rPr>
              <a:t> a </a:t>
            </a:r>
          </a:p>
          <a:p>
            <a:pPr marL="0" indent="0" algn="just" eaLnBrk="1" hangingPunct="1">
              <a:spcBef>
                <a:spcPts val="0"/>
              </a:spcBef>
              <a:buNone/>
              <a:defRPr/>
            </a:pPr>
            <a:endParaRPr lang="hu-HU" altLang="hu-HU" sz="2800" dirty="0">
              <a:latin typeface="Sylfaen" pitchFamily="18" charset="0"/>
            </a:endParaRPr>
          </a:p>
          <a:p>
            <a:pPr marL="354013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dirty="0" smtClean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 smtClean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7878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35000"/>
          </a:xfrm>
        </p:spPr>
        <p:txBody>
          <a:bodyPr/>
          <a:lstStyle/>
          <a:p>
            <a:r>
              <a:rPr lang="hu-HU" altLang="hu-HU" sz="3200" b="1" u="sng" dirty="0" smtClean="0">
                <a:latin typeface="Sylfaen" pitchFamily="18" charset="0"/>
              </a:rPr>
              <a:t>Az adóigazgatás változásai</a:t>
            </a: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179512" y="620688"/>
            <a:ext cx="8712968" cy="5976664"/>
          </a:xfrm>
        </p:spPr>
        <p:txBody>
          <a:bodyPr/>
          <a:lstStyle/>
          <a:p>
            <a:pPr marL="354013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dirty="0" smtClean="0">
              <a:latin typeface="Sylfaen" pitchFamily="18" charset="0"/>
            </a:endParaRPr>
          </a:p>
          <a:p>
            <a:pPr marL="354013" indent="0" algn="just" eaLnBrk="1" hangingPunct="1">
              <a:spcBef>
                <a:spcPts val="0"/>
              </a:spcBef>
              <a:buFont typeface="Arial" pitchFamily="34" charset="0"/>
              <a:buNone/>
              <a:defRPr/>
            </a:pPr>
            <a:r>
              <a:rPr lang="hu-HU" altLang="hu-HU" sz="2800" dirty="0" smtClean="0">
                <a:latin typeface="Sylfaen" pitchFamily="18" charset="0"/>
              </a:rPr>
              <a:t>meghatározott cselekmény részletezése, a tervdokumentáció, a közreműködő hatóság kiválasztása tekintetében.</a:t>
            </a: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b="1" dirty="0" smtClean="0">
                <a:latin typeface="Sylfaen" pitchFamily="18" charset="0"/>
              </a:rPr>
              <a:t>A közreműködő hatóság ellenszolgáltatás nélkül köteles ellátni a feladatot</a:t>
            </a:r>
            <a:r>
              <a:rPr lang="hu-HU" altLang="hu-HU" sz="2800" dirty="0" smtClean="0">
                <a:latin typeface="Sylfaen" pitchFamily="18" charset="0"/>
              </a:rPr>
              <a:t>. Ha az eljárása nem jár eredménnyel vagy az túl hosszú időt vesz igénybe, akkor szakértő vehető igénybe, akinek a költségeit a behajtást kérő előlegezi.</a:t>
            </a: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dirty="0" smtClean="0">
                <a:latin typeface="Sylfaen" pitchFamily="18" charset="0"/>
              </a:rPr>
              <a:t>Ha a speciális szakértelemmel rendelkező szervet nem közbeszerzési eljárás keretében kell kiválasztani, akkor az a közreműködő hatóságok listájából választható ki. Ha ez utóbbi listában nincs megfelelő, akkor hatósági nyilvántartásból hív fel a NAV legalább 3-at.</a:t>
            </a: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 smtClean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31245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35000"/>
          </a:xfrm>
        </p:spPr>
        <p:txBody>
          <a:bodyPr/>
          <a:lstStyle/>
          <a:p>
            <a:r>
              <a:rPr lang="hu-HU" altLang="hu-HU" sz="3200" b="1" u="sng" dirty="0" smtClean="0">
                <a:latin typeface="Sylfaen" pitchFamily="18" charset="0"/>
              </a:rPr>
              <a:t>Az adóigazgatás változásai</a:t>
            </a: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179512" y="620688"/>
            <a:ext cx="8712968" cy="5976664"/>
          </a:xfrm>
        </p:spPr>
        <p:txBody>
          <a:bodyPr/>
          <a:lstStyle/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hu-HU" altLang="hu-HU" sz="2800" smtClean="0">
              <a:latin typeface="Sylfaen" pitchFamily="18" charset="0"/>
            </a:endParaRPr>
          </a:p>
          <a:p>
            <a:pPr marL="354013" indent="-354013" algn="just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hu-HU" altLang="hu-HU" sz="2800" smtClean="0">
                <a:latin typeface="Sylfaen" pitchFamily="18" charset="0"/>
              </a:rPr>
              <a:t>Ha </a:t>
            </a:r>
            <a:r>
              <a:rPr lang="hu-HU" altLang="hu-HU" sz="2800" dirty="0" smtClean="0">
                <a:latin typeface="Sylfaen" pitchFamily="18" charset="0"/>
              </a:rPr>
              <a:t>a NAV azt állapítja meg, hogy olyan csekély a lefoglalandó ingóság értéke, hogy az a szállítás, tárolás költségeit sem fedezi, akkor azt az épületen kívül helyezi el. Ha az épület baleset vagy életveszélyes, akkor a </a:t>
            </a:r>
            <a:r>
              <a:rPr lang="hu-HU" altLang="hu-HU" sz="2800" dirty="0" err="1" smtClean="0">
                <a:latin typeface="Sylfaen" pitchFamily="18" charset="0"/>
              </a:rPr>
              <a:t>NAV-ot</a:t>
            </a:r>
            <a:r>
              <a:rPr lang="hu-HU" altLang="hu-HU" sz="2800" dirty="0" smtClean="0">
                <a:latin typeface="Sylfaen" pitchFamily="18" charset="0"/>
              </a:rPr>
              <a:t> az előző kötelezettség sem terheli.</a:t>
            </a: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3200" b="1" dirty="0">
              <a:solidFill>
                <a:srgbClr val="0070C0"/>
              </a:solidFill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400" b="1" dirty="0" smtClean="0">
              <a:latin typeface="Sylfaen" pitchFamily="18" charset="0"/>
            </a:endParaRPr>
          </a:p>
          <a:p>
            <a:pPr marL="19050" indent="0" eaLnBrk="1" hangingPunct="1">
              <a:spcBef>
                <a:spcPts val="0"/>
              </a:spcBef>
              <a:buFont typeface="Arial" pitchFamily="34" charset="0"/>
              <a:buNone/>
              <a:defRPr/>
            </a:pPr>
            <a:endParaRPr lang="hu-HU" altLang="hu-HU" sz="28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03070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635000"/>
          </a:xfrm>
        </p:spPr>
        <p:txBody>
          <a:bodyPr/>
          <a:lstStyle/>
          <a:p>
            <a:pPr>
              <a:defRPr/>
            </a:pPr>
            <a:r>
              <a:rPr lang="hu-HU" sz="3200" b="1" u="sng" kern="50" dirty="0" smtClean="0">
                <a:latin typeface="Sylfaen" panose="010A0502050306030303" pitchFamily="18" charset="0"/>
                <a:ea typeface="SimSun"/>
              </a:rPr>
              <a:t/>
            </a:r>
            <a:br>
              <a:rPr lang="hu-HU" sz="3200" b="1" u="sng" kern="50" dirty="0" smtClean="0">
                <a:latin typeface="Sylfaen" panose="010A0502050306030303" pitchFamily="18" charset="0"/>
                <a:ea typeface="SimSun"/>
              </a:rPr>
            </a:br>
            <a:endParaRPr lang="hu-HU" altLang="hu-HU" sz="2800" b="1" u="sng" dirty="0" smtClean="0">
              <a:latin typeface="Sylfaen" pitchFamily="18" charset="0"/>
            </a:endParaRPr>
          </a:p>
        </p:txBody>
      </p:sp>
      <p:sp>
        <p:nvSpPr>
          <p:cNvPr id="25603" name="Rectangle 3"/>
          <p:cNvSpPr>
            <a:spLocks noGrp="1"/>
          </p:cNvSpPr>
          <p:nvPr>
            <p:ph idx="1"/>
          </p:nvPr>
        </p:nvSpPr>
        <p:spPr>
          <a:xfrm>
            <a:off x="179388" y="692150"/>
            <a:ext cx="8785225" cy="5976938"/>
          </a:xfrm>
        </p:spPr>
        <p:txBody>
          <a:bodyPr/>
          <a:lstStyle/>
          <a:p>
            <a:pPr marL="0" indent="0" algn="ctr">
              <a:buNone/>
            </a:pPr>
            <a:endParaRPr lang="hu-HU" altLang="hu-HU" sz="2400" b="1" dirty="0" smtClean="0">
              <a:latin typeface="Sylfae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hu-HU" altLang="hu-HU" sz="2400" b="1" dirty="0">
              <a:latin typeface="Sylfae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hu-HU" altLang="hu-HU" sz="2400" b="1" dirty="0" smtClean="0">
              <a:latin typeface="Sylfae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hu-HU" altLang="hu-HU" sz="2800" b="1" dirty="0" smtClean="0">
              <a:latin typeface="Sylfae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hu-HU" altLang="hu-HU" sz="3000" b="1" dirty="0" smtClean="0">
                <a:latin typeface="Sylfaen" pitchFamily="18" charset="0"/>
                <a:cs typeface="Times New Roman" pitchFamily="18" charset="0"/>
              </a:rPr>
              <a:t>KÖSZÖNÖM </a:t>
            </a:r>
            <a:endParaRPr lang="hu-HU" altLang="hu-HU" sz="3000" b="1" dirty="0">
              <a:latin typeface="Sylfae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hu-HU" altLang="hu-HU" sz="3000" b="1" dirty="0">
                <a:latin typeface="Sylfaen" pitchFamily="18" charset="0"/>
                <a:cs typeface="Times New Roman" pitchFamily="18" charset="0"/>
              </a:rPr>
              <a:t>A MEGTISZTELŐ FIGYELMET! </a:t>
            </a:r>
          </a:p>
          <a:p>
            <a:pPr marL="363538" indent="-174625">
              <a:buFont typeface="Arial" pitchFamily="34" charset="0"/>
              <a:buNone/>
            </a:pPr>
            <a:endParaRPr lang="hu-HU" altLang="hu-HU" sz="2400" b="1" dirty="0" smtClean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1537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itle &amp; Subtitle">
  <a:themeElements>
    <a:clrScheme name="Title &amp; Subtitl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Subtitle">
      <a:majorFont>
        <a:latin typeface="Gill Sans"/>
        <a:ea typeface=""/>
        <a:cs typeface=""/>
      </a:majorFont>
      <a:minorFont>
        <a:latin typeface="Gill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itle &amp; Subtitl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3_Office-téma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um" ma:contentTypeID="0x01010085DF391ED3BC7946980BB68736E38370" ma:contentTypeVersion="1" ma:contentTypeDescription="Új dokumentum létrehozása." ma:contentTypeScope="" ma:versionID="b03d9db1ca3dd9355d58d0f86541bacf">
  <xsd:schema xmlns:xsd="http://www.w3.org/2001/XMLSchema" xmlns:p="http://schemas.microsoft.com/office/2006/metadata/properties" targetNamespace="http://schemas.microsoft.com/office/2006/metadata/properties" ma:root="true" ma:fieldsID="260e38da8778663bb8c5c66f67a09060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artalomtípus" ma:readOnly="true"/>
        <xsd:element ref="dc:title" maxOccurs="1" ma:index="4" ma:displayName="Cím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LongProperties xmlns="http://schemas.microsoft.com/office/2006/metadata/longProperties"/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727E8B0-B54B-49AD-8628-961E783FFD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2.xml><?xml version="1.0" encoding="utf-8"?>
<ds:datastoreItem xmlns:ds="http://schemas.openxmlformats.org/officeDocument/2006/customXml" ds:itemID="{722F9536-3604-4A9E-A399-77E5BB35A0A5}">
  <ds:schemaRefs>
    <ds:schemaRef ds:uri="http://schemas.microsoft.com/office/2006/metadata/longProperties"/>
  </ds:schemaRefs>
</ds:datastoreItem>
</file>

<file path=customXml/itemProps3.xml><?xml version="1.0" encoding="utf-8"?>
<ds:datastoreItem xmlns:ds="http://schemas.openxmlformats.org/officeDocument/2006/customXml" ds:itemID="{B4EBE712-05C2-4CC0-A850-93B8959E52BF}">
  <ds:schemaRefs>
    <ds:schemaRef ds:uri="http://schemas.microsoft.com/office/2006/documentManagement/types"/>
    <ds:schemaRef ds:uri="http://schemas.microsoft.com/office/2006/metadata/properties"/>
    <ds:schemaRef ds:uri="http://purl.org/dc/terms/"/>
    <ds:schemaRef ds:uri="http://purl.org/dc/elements/1.1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AC4220A0-2060-4DBE-AF79-0E2F67360C7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8357</TotalTime>
  <Words>2511</Words>
  <Application>Microsoft Office PowerPoint</Application>
  <PresentationFormat>Diavetítés a képernyőre (4:3 oldalarány)</PresentationFormat>
  <Paragraphs>329</Paragraphs>
  <Slides>33</Slides>
  <Notes>33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7</vt:i4>
      </vt:variant>
      <vt:variant>
        <vt:lpstr>Téma</vt:lpstr>
      </vt:variant>
      <vt:variant>
        <vt:i4>2</vt:i4>
      </vt:variant>
      <vt:variant>
        <vt:lpstr>Diacímek</vt:lpstr>
      </vt:variant>
      <vt:variant>
        <vt:i4>33</vt:i4>
      </vt:variant>
    </vt:vector>
  </HeadingPairs>
  <TitlesOfParts>
    <vt:vector size="42" baseType="lpstr">
      <vt:lpstr>SimSun</vt:lpstr>
      <vt:lpstr>Arial</vt:lpstr>
      <vt:lpstr>Calibri</vt:lpstr>
      <vt:lpstr>Gill Sans</vt:lpstr>
      <vt:lpstr>Sylfaen</vt:lpstr>
      <vt:lpstr>Times New Roman</vt:lpstr>
      <vt:lpstr>Wingdings</vt:lpstr>
      <vt:lpstr>Title &amp; Subtitle</vt:lpstr>
      <vt:lpstr>3_Office-téma</vt:lpstr>
      <vt:lpstr>                                  Az adózást érintő egyes törvények változásáról  2019-2020.    Készítette:  dr. Bobonka Miklós Kornél osztályvezető </vt:lpstr>
      <vt:lpstr>Bevezető gondolatok</vt:lpstr>
      <vt:lpstr>Bevezető gondolatok</vt:lpstr>
      <vt:lpstr>Bevezető gondolatok</vt:lpstr>
      <vt:lpstr>PowerPoint bemutató</vt:lpstr>
      <vt:lpstr>PowerPoint bemutató</vt:lpstr>
      <vt:lpstr>Évközi változások</vt:lpstr>
      <vt:lpstr>Évközi változások</vt:lpstr>
      <vt:lpstr>Évközi változások</vt:lpstr>
      <vt:lpstr>Évközi változások</vt:lpstr>
      <vt:lpstr>Évközi változások</vt:lpstr>
      <vt:lpstr>Az adóigazgatás változásai</vt:lpstr>
      <vt:lpstr>Évközi változások</vt:lpstr>
      <vt:lpstr>Évközi változások</vt:lpstr>
      <vt:lpstr>Évközi változások</vt:lpstr>
      <vt:lpstr>PowerPoint bemutató</vt:lpstr>
      <vt:lpstr>PowerPoint bemutató</vt:lpstr>
      <vt:lpstr>PowerPoint bemutató</vt:lpstr>
      <vt:lpstr>PowerPoint bemutató</vt:lpstr>
      <vt:lpstr>Az adóigazgatás változásai</vt:lpstr>
      <vt:lpstr>Az adóigazgatás változásai</vt:lpstr>
      <vt:lpstr>Az adóigazgatás változásai</vt:lpstr>
      <vt:lpstr>Az adóigazgatás változásai</vt:lpstr>
      <vt:lpstr>Az adóigazgatás változásai</vt:lpstr>
      <vt:lpstr>Az adóigazgatás változásai</vt:lpstr>
      <vt:lpstr>Az adóigazgatás változásai</vt:lpstr>
      <vt:lpstr>Az adóigazgatás változásai</vt:lpstr>
      <vt:lpstr>Az adóigazgatás változásai</vt:lpstr>
      <vt:lpstr>Az adóigazgatás változásai</vt:lpstr>
      <vt:lpstr>Az adóigazgatás változásai</vt:lpstr>
      <vt:lpstr>Az adóigazgatás változásai</vt:lpstr>
      <vt:lpstr>Az adóigazgatás változásai</vt:lpstr>
      <vt:lpstr> </vt:lpstr>
    </vt:vector>
  </TitlesOfParts>
  <Company>Nemzeti Adó- és Vámhivatal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nav_ppt_minta</dc:title>
  <dc:creator>Ernyei Kitti</dc:creator>
  <cp:lastModifiedBy>dr. Bobonka Miklós Kornél</cp:lastModifiedBy>
  <cp:revision>735</cp:revision>
  <cp:lastPrinted>2019-12-11T15:03:12Z</cp:lastPrinted>
  <dcterms:created xsi:type="dcterms:W3CDTF">2012-10-25T12:47:54Z</dcterms:created>
  <dcterms:modified xsi:type="dcterms:W3CDTF">2020-01-28T08:43:01Z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zio">
    <vt:lpwstr>Bemutató</vt:lpwstr>
  </property>
  <property fmtid="{D5CDD505-2E9C-101B-9397-08002B2CF9AE}" pid="3" name="Év">
    <vt:lpwstr>2014</vt:lpwstr>
  </property>
  <property fmtid="{D5CDD505-2E9C-101B-9397-08002B2CF9AE}" pid="4" name="ContentType">
    <vt:lpwstr>Dokumentum</vt:lpwstr>
  </property>
</Properties>
</file>