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7"/>
  </p:notesMasterIdLst>
  <p:handoutMasterIdLst>
    <p:handoutMasterId r:id="rId58"/>
  </p:handoutMasterIdLst>
  <p:sldIdLst>
    <p:sldId id="257" r:id="rId2"/>
    <p:sldId id="332" r:id="rId3"/>
    <p:sldId id="538" r:id="rId4"/>
    <p:sldId id="541" r:id="rId5"/>
    <p:sldId id="542" r:id="rId6"/>
    <p:sldId id="533" r:id="rId7"/>
    <p:sldId id="534" r:id="rId8"/>
    <p:sldId id="532" r:id="rId9"/>
    <p:sldId id="531" r:id="rId10"/>
    <p:sldId id="537" r:id="rId11"/>
    <p:sldId id="535" r:id="rId12"/>
    <p:sldId id="536" r:id="rId13"/>
    <p:sldId id="366" r:id="rId14"/>
    <p:sldId id="463" r:id="rId15"/>
    <p:sldId id="464" r:id="rId16"/>
    <p:sldId id="432" r:id="rId17"/>
    <p:sldId id="521" r:id="rId18"/>
    <p:sldId id="502" r:id="rId19"/>
    <p:sldId id="503" r:id="rId20"/>
    <p:sldId id="504" r:id="rId21"/>
    <p:sldId id="505" r:id="rId22"/>
    <p:sldId id="507" r:id="rId23"/>
    <p:sldId id="506" r:id="rId24"/>
    <p:sldId id="501" r:id="rId25"/>
    <p:sldId id="454" r:id="rId26"/>
    <p:sldId id="455" r:id="rId27"/>
    <p:sldId id="456" r:id="rId28"/>
    <p:sldId id="457" r:id="rId29"/>
    <p:sldId id="528" r:id="rId30"/>
    <p:sldId id="461" r:id="rId31"/>
    <p:sldId id="499" r:id="rId32"/>
    <p:sldId id="500" r:id="rId33"/>
    <p:sldId id="522" r:id="rId34"/>
    <p:sldId id="509" r:id="rId35"/>
    <p:sldId id="510" r:id="rId36"/>
    <p:sldId id="511" r:id="rId37"/>
    <p:sldId id="513" r:id="rId38"/>
    <p:sldId id="514" r:id="rId39"/>
    <p:sldId id="515" r:id="rId40"/>
    <p:sldId id="516" r:id="rId41"/>
    <p:sldId id="517" r:id="rId42"/>
    <p:sldId id="523" r:id="rId43"/>
    <p:sldId id="519" r:id="rId44"/>
    <p:sldId id="520" r:id="rId45"/>
    <p:sldId id="524" r:id="rId46"/>
    <p:sldId id="465" r:id="rId47"/>
    <p:sldId id="508" r:id="rId48"/>
    <p:sldId id="466" r:id="rId49"/>
    <p:sldId id="469" r:id="rId50"/>
    <p:sldId id="468" r:id="rId51"/>
    <p:sldId id="529" r:id="rId52"/>
    <p:sldId id="525" r:id="rId53"/>
    <p:sldId id="526" r:id="rId54"/>
    <p:sldId id="527" r:id="rId55"/>
    <p:sldId id="391" r:id="rId56"/>
  </p:sldIdLst>
  <p:sldSz cx="9144000" cy="6858000" type="screen4x3"/>
  <p:notesSz cx="6797675" cy="9928225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2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Közepesen sötét stílu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Közepesen sötét stílus 2 – 6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Közepesen sötét stílus 2 – 2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2" autoAdjust="0"/>
    <p:restoredTop sz="94662" autoAdjust="0"/>
  </p:normalViewPr>
  <p:slideViewPr>
    <p:cSldViewPr>
      <p:cViewPr varScale="1">
        <p:scale>
          <a:sx n="74" d="100"/>
          <a:sy n="74" d="100"/>
        </p:scale>
        <p:origin x="143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964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FCAD17-26E1-4337-B366-6831CB6BA6B9}" type="datetimeFigureOut">
              <a:rPr lang="hu-HU" smtClean="0"/>
              <a:t>2020.01.20.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2BA425-1208-469F-B881-971B1DA13C34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334690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BDAA58-1C3F-4946-BE47-B1FF29E530E0}" type="datetimeFigureOut">
              <a:rPr lang="hu-HU" smtClean="0"/>
              <a:t>2020.01.20.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2553E-C052-473E-A9B2-7431B8BF1C3B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45703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2553E-C052-473E-A9B2-7431B8BF1C3B}" type="slidenum">
              <a:rPr lang="hu-HU" smtClean="0"/>
              <a:t>1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01286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85249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39767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33257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07844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27169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03452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7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945623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dirty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390713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93649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706873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Cím, szöveg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57556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8873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09600" y="2276872"/>
            <a:ext cx="7994848" cy="4176464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spcBef>
                <a:spcPct val="20000"/>
              </a:spcBef>
            </a:pPr>
            <a:r>
              <a:rPr lang="hu-HU" altLang="hu-HU" sz="3600" b="1" dirty="0">
                <a:solidFill>
                  <a:srgbClr val="002060"/>
                </a:solidFill>
              </a:rPr>
              <a:t>Társasági </a:t>
            </a:r>
            <a:r>
              <a:rPr lang="hu-HU" altLang="hu-HU" sz="3600" b="1" dirty="0" smtClean="0">
                <a:solidFill>
                  <a:srgbClr val="002060"/>
                </a:solidFill>
              </a:rPr>
              <a:t>adó</a:t>
            </a:r>
            <a:br>
              <a:rPr lang="hu-HU" altLang="hu-HU" sz="3600" b="1" dirty="0" smtClean="0">
                <a:solidFill>
                  <a:srgbClr val="002060"/>
                </a:solidFill>
              </a:rPr>
            </a:br>
            <a:r>
              <a:rPr lang="hu-HU" altLang="hu-HU" sz="3600" b="1" dirty="0">
                <a:solidFill>
                  <a:srgbClr val="002060"/>
                </a:solidFill>
              </a:rPr>
              <a:t>Kisvállalati adó</a:t>
            </a:r>
            <a:r>
              <a:rPr lang="hu-HU" altLang="hu-HU" sz="3600" b="1" dirty="0" smtClean="0">
                <a:solidFill>
                  <a:srgbClr val="002060"/>
                </a:solidFill>
              </a:rPr>
              <a:t/>
            </a:r>
            <a:br>
              <a:rPr lang="hu-HU" altLang="hu-HU" sz="3600" b="1" dirty="0" smtClean="0">
                <a:solidFill>
                  <a:srgbClr val="002060"/>
                </a:solidFill>
              </a:rPr>
            </a:br>
            <a:r>
              <a:rPr lang="hu-HU" altLang="hu-HU" sz="3600" b="1" dirty="0" smtClean="0">
                <a:solidFill>
                  <a:srgbClr val="002060"/>
                </a:solidFill>
              </a:rPr>
              <a:t>Általános forgalmi adó,</a:t>
            </a:r>
            <a:br>
              <a:rPr lang="hu-HU" altLang="hu-HU" sz="3600" b="1" dirty="0" smtClean="0">
                <a:solidFill>
                  <a:srgbClr val="002060"/>
                </a:solidFill>
              </a:rPr>
            </a:br>
            <a:r>
              <a:rPr lang="hu-HU" sz="3600" b="1" dirty="0" smtClean="0">
                <a:solidFill>
                  <a:srgbClr val="002060"/>
                </a:solidFill>
              </a:rPr>
              <a:t>Turizmusfejlesztési hozzájárulás, </a:t>
            </a:r>
            <a:br>
              <a:rPr lang="hu-HU" sz="3600" b="1" dirty="0" smtClean="0">
                <a:solidFill>
                  <a:srgbClr val="002060"/>
                </a:solidFill>
              </a:rPr>
            </a:br>
            <a:r>
              <a:rPr lang="hu-HU" sz="3600" b="1" dirty="0">
                <a:solidFill>
                  <a:srgbClr val="002060"/>
                </a:solidFill>
              </a:rPr>
              <a:t>Elektronikus Közúti Áruforgalom Ellenőrző </a:t>
            </a:r>
            <a:r>
              <a:rPr lang="hu-HU" sz="3600" b="1" dirty="0" smtClean="0">
                <a:solidFill>
                  <a:srgbClr val="002060"/>
                </a:solidFill>
              </a:rPr>
              <a:t>Rendszer</a:t>
            </a:r>
            <a:r>
              <a:rPr lang="hu-HU" sz="3600" b="1" dirty="0">
                <a:solidFill>
                  <a:srgbClr val="002060"/>
                </a:solidFill>
              </a:rPr>
              <a:t/>
            </a:r>
            <a:br>
              <a:rPr lang="hu-HU" sz="3600" b="1" dirty="0">
                <a:solidFill>
                  <a:srgbClr val="002060"/>
                </a:solidFill>
              </a:rPr>
            </a:br>
            <a:r>
              <a:rPr lang="hu-HU" sz="3600" b="1" dirty="0" smtClean="0">
                <a:solidFill>
                  <a:srgbClr val="004274"/>
                </a:solidFill>
              </a:rPr>
              <a:t>					</a:t>
            </a:r>
            <a:r>
              <a:rPr lang="hu-HU" sz="1400" dirty="0" smtClean="0">
                <a:solidFill>
                  <a:srgbClr val="0042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Készítette: dr. Honosi Krisztina Elvira</a:t>
            </a:r>
            <a:r>
              <a:rPr lang="hu-HU" sz="4000" dirty="0">
                <a:solidFill>
                  <a:srgbClr val="004274"/>
                </a:solidFill>
              </a:rPr>
              <a:t/>
            </a:r>
            <a:br>
              <a:rPr lang="hu-HU" sz="4000" dirty="0">
                <a:solidFill>
                  <a:srgbClr val="004274"/>
                </a:solidFill>
              </a:rPr>
            </a:br>
            <a:endParaRPr lang="hu-HU" altLang="hu-HU" sz="4000" b="1" dirty="0" smtClean="0">
              <a:solidFill>
                <a:srgbClr val="00427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8977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Jogszabály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7"/>
          </a:xfrm>
        </p:spPr>
        <p:txBody>
          <a:bodyPr/>
          <a:lstStyle/>
          <a:p>
            <a:pPr algn="ctr">
              <a:buFont typeface="Wingdings" panose="05000000000000000000" pitchFamily="2" charset="2"/>
              <a:buChar char="Ø"/>
            </a:pPr>
            <a:r>
              <a:rPr lang="hu-HU" sz="1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</a:t>
            </a:r>
            <a:r>
              <a:rPr lang="hu-HU" sz="1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egyes adótörvények és más kapcsolódó törvények uniós jogharmonizációs kötelezettségek miatt szükséges </a:t>
            </a:r>
            <a:r>
              <a:rPr lang="hu-HU" sz="1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módosításáról szóló </a:t>
            </a:r>
            <a:r>
              <a:rPr lang="hu-HU" sz="1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2019. évi LXXII. </a:t>
            </a:r>
            <a:r>
              <a:rPr lang="hu-HU" sz="1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törvény</a:t>
            </a:r>
            <a:endParaRPr lang="hu-H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hu-HU" sz="1200" dirty="0" smtClean="0"/>
              <a:t>melyet az </a:t>
            </a:r>
            <a:r>
              <a:rPr lang="hu-HU" sz="1200" dirty="0"/>
              <a:t>Országgyűlés a </a:t>
            </a:r>
            <a:r>
              <a:rPr lang="hu-HU" sz="1200" dirty="0" smtClean="0"/>
              <a:t>2019. július</a:t>
            </a:r>
            <a:r>
              <a:rPr lang="hu-HU" sz="1200" dirty="0" smtClean="0">
                <a:solidFill>
                  <a:schemeClr val="tx1">
                    <a:lumMod val="75000"/>
                  </a:schemeClr>
                </a:solidFill>
              </a:rPr>
              <a:t> 1</a:t>
            </a:r>
            <a:r>
              <a:rPr lang="hu-HU" sz="1200" dirty="0" smtClean="0"/>
              <a:t>2-i</a:t>
            </a:r>
            <a:r>
              <a:rPr lang="hu-HU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1200" dirty="0"/>
              <a:t>ülésnapján </a:t>
            </a:r>
            <a:r>
              <a:rPr lang="hu-HU" sz="1200" dirty="0" smtClean="0"/>
              <a:t>fogadott el és kihirdette a Magyar Közlöny 128. </a:t>
            </a:r>
            <a:r>
              <a:rPr lang="hu-HU" sz="1200" dirty="0"/>
              <a:t>száma 2019. július </a:t>
            </a:r>
            <a:r>
              <a:rPr lang="hu-HU" sz="1200" dirty="0" smtClean="0"/>
              <a:t>23-án.</a:t>
            </a:r>
            <a:endParaRPr lang="hu-HU" sz="1200" dirty="0"/>
          </a:p>
          <a:p>
            <a:pPr algn="ctr">
              <a:buFont typeface="Wingdings" panose="05000000000000000000" pitchFamily="2" charset="2"/>
              <a:buChar char="Ø"/>
            </a:pPr>
            <a:r>
              <a:rPr lang="hu-HU" sz="1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</a:t>
            </a:r>
            <a:r>
              <a:rPr lang="hu-HU" sz="1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egyes adótörvények és más kapcsolódó törvények </a:t>
            </a:r>
            <a:r>
              <a:rPr lang="hu-HU" sz="1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módosításáról szóló </a:t>
            </a:r>
            <a:r>
              <a:rPr lang="hu-HU" sz="1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2019. évi LXXIII. </a:t>
            </a:r>
            <a:r>
              <a:rPr lang="hu-HU" sz="1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törvény</a:t>
            </a:r>
            <a:endParaRPr lang="hu-HU" sz="1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hu-HU" sz="1200" dirty="0" smtClean="0"/>
              <a:t>melyet </a:t>
            </a:r>
            <a:r>
              <a:rPr lang="hu-HU" sz="1200" dirty="0"/>
              <a:t>az Országgyűlés a 2019. július</a:t>
            </a:r>
            <a:r>
              <a:rPr lang="hu-HU" sz="1200" dirty="0">
                <a:solidFill>
                  <a:schemeClr val="tx1">
                    <a:lumMod val="75000"/>
                  </a:schemeClr>
                </a:solidFill>
              </a:rPr>
              <a:t> 1</a:t>
            </a:r>
            <a:r>
              <a:rPr lang="hu-HU" sz="1200" dirty="0"/>
              <a:t>2-i ülésnapján fogadott el és kihirdette a Magyar Közlöny </a:t>
            </a:r>
            <a:r>
              <a:rPr lang="hu-HU" sz="1200" dirty="0" smtClean="0"/>
              <a:t>128. </a:t>
            </a:r>
            <a:r>
              <a:rPr lang="hu-HU" sz="1200" dirty="0"/>
              <a:t>száma 2019. július </a:t>
            </a:r>
            <a:r>
              <a:rPr lang="hu-HU" sz="1200" dirty="0" smtClean="0"/>
              <a:t>23-án.</a:t>
            </a:r>
          </a:p>
          <a:p>
            <a:pPr algn="ctr">
              <a:buFont typeface="Wingdings" panose="05000000000000000000" pitchFamily="2" charset="2"/>
              <a:buChar char="Ø"/>
            </a:pPr>
            <a:r>
              <a:rPr lang="hu-HU" sz="1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hu-HU" sz="1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Versenyképesebb Magyarországért program egyes adóintézkedéseinek megvalósítását szolgáló törvények </a:t>
            </a:r>
            <a:r>
              <a:rPr lang="hu-HU" sz="1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módosításáról szóló </a:t>
            </a:r>
            <a:r>
              <a:rPr lang="hu-HU" sz="1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2019. évi C. törvény</a:t>
            </a:r>
          </a:p>
          <a:p>
            <a:pPr marL="0" indent="0" algn="ctr">
              <a:buNone/>
            </a:pPr>
            <a:r>
              <a:rPr lang="hu-HU" sz="1200" dirty="0"/>
              <a:t>melyet az Országgyűlés a 2019. december </a:t>
            </a:r>
            <a:r>
              <a:rPr lang="hu-HU" sz="1200" dirty="0" smtClean="0"/>
              <a:t>3-i </a:t>
            </a:r>
            <a:r>
              <a:rPr lang="hu-HU" sz="1200" dirty="0"/>
              <a:t>ülésnapján fogadott el és kihirdette a Magyar Közlöny </a:t>
            </a:r>
            <a:r>
              <a:rPr lang="hu-HU" sz="1200" dirty="0" smtClean="0"/>
              <a:t>201. </a:t>
            </a:r>
            <a:r>
              <a:rPr lang="hu-HU" sz="1200" dirty="0"/>
              <a:t>száma 2019. december </a:t>
            </a:r>
            <a:r>
              <a:rPr lang="hu-HU" sz="1200" dirty="0" smtClean="0"/>
              <a:t>12-én.</a:t>
            </a:r>
          </a:p>
          <a:p>
            <a:pPr algn="ctr">
              <a:buFont typeface="Wingdings" panose="05000000000000000000" pitchFamily="2" charset="2"/>
              <a:buChar char="Ø"/>
            </a:pPr>
            <a:r>
              <a:rPr lang="hu-HU" sz="1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szakképzésről szóló 2019. évi LXXX. törvény hatálybalépésével összefüggő módosító és hatályon kívül helyező rendelkezésekről szóló 2019. évi CXII. törvény</a:t>
            </a:r>
          </a:p>
          <a:p>
            <a:pPr marL="0" indent="0" algn="ctr">
              <a:buNone/>
            </a:pPr>
            <a:r>
              <a:rPr lang="hu-HU" sz="1200" dirty="0"/>
              <a:t>melyet az Országgyűlés a 2019. december 10-i ülésnapján fogadott el és kihirdette a Magyar Közlöny 206. száma 2019. december 17-én.</a:t>
            </a:r>
          </a:p>
          <a:p>
            <a:pPr algn="ctr">
              <a:buFont typeface="Wingdings" panose="05000000000000000000" pitchFamily="2" charset="2"/>
              <a:buChar char="Ø"/>
            </a:pPr>
            <a:r>
              <a:rPr lang="hu-HU" sz="1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hu-HU" sz="1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Nemzeti Kulturális Tanácsról, a </a:t>
            </a:r>
            <a:r>
              <a:rPr lang="hu-HU" sz="180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kultúrstratégiai</a:t>
            </a:r>
            <a:r>
              <a:rPr lang="hu-HU" sz="1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intézményekről, valamint egyes kulturális vonatkozású törvények </a:t>
            </a:r>
            <a:r>
              <a:rPr lang="hu-HU" sz="1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módosításáról szóló </a:t>
            </a:r>
            <a:r>
              <a:rPr lang="hu-HU" sz="1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2019. évi CXXIV. törvény</a:t>
            </a:r>
          </a:p>
          <a:p>
            <a:pPr marL="0" indent="0" algn="ctr">
              <a:buNone/>
            </a:pPr>
            <a:r>
              <a:rPr lang="hu-HU" sz="1200" dirty="0" smtClean="0"/>
              <a:t>melyet </a:t>
            </a:r>
            <a:r>
              <a:rPr lang="hu-HU" sz="1200" dirty="0"/>
              <a:t>az Országgyűlés a 2019. december 11-i ülésnapján fogadta </a:t>
            </a:r>
            <a:r>
              <a:rPr lang="hu-HU" sz="1200" dirty="0" smtClean="0"/>
              <a:t>el </a:t>
            </a:r>
            <a:r>
              <a:rPr lang="hu-HU" sz="1200" dirty="0"/>
              <a:t>és kihirdette a Magyar Közlöny </a:t>
            </a:r>
            <a:r>
              <a:rPr lang="hu-HU" sz="1200" dirty="0" smtClean="0"/>
              <a:t>208. </a:t>
            </a:r>
            <a:r>
              <a:rPr lang="hu-HU" sz="1200" dirty="0"/>
              <a:t>száma 2019. december </a:t>
            </a:r>
            <a:r>
              <a:rPr lang="hu-HU" sz="1200" dirty="0" smtClean="0"/>
              <a:t>18-án</a:t>
            </a:r>
            <a:r>
              <a:rPr lang="hu-HU" sz="1200" dirty="0"/>
              <a:t>.</a:t>
            </a:r>
          </a:p>
          <a:p>
            <a:pPr marL="0" indent="0">
              <a:buNone/>
            </a:pPr>
            <a:endParaRPr lang="hu-HU" sz="1400" dirty="0"/>
          </a:p>
          <a:p>
            <a:endParaRPr lang="hu-HU" sz="1400" dirty="0"/>
          </a:p>
          <a:p>
            <a:pPr marL="0" indent="0" algn="ctr">
              <a:buNone/>
            </a:pPr>
            <a:endParaRPr lang="hu-HU" sz="1400" dirty="0"/>
          </a:p>
          <a:p>
            <a:endParaRPr lang="hu-HU" sz="2000" b="1" dirty="0"/>
          </a:p>
          <a:p>
            <a:pPr marL="0" indent="0" algn="ctr">
              <a:buNone/>
            </a:pPr>
            <a:endParaRPr lang="hu-HU" sz="2000" b="1" dirty="0"/>
          </a:p>
          <a:p>
            <a:pPr marL="0" indent="0" algn="just">
              <a:buNone/>
            </a:pPr>
            <a:endParaRPr lang="hu-HU" sz="2000" b="1" dirty="0"/>
          </a:p>
          <a:p>
            <a:pPr marL="0" indent="0">
              <a:buNone/>
            </a:pPr>
            <a:endParaRPr lang="hu-HU" b="1" dirty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24816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4680520"/>
          </a:xfrm>
        </p:spPr>
        <p:txBody>
          <a:bodyPr/>
          <a:lstStyle/>
          <a:p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2286000" y="3105835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u-HU" altLang="hu-HU" sz="5400" b="1" dirty="0">
                <a:solidFill>
                  <a:schemeClr val="accent6">
                    <a:lumMod val="75000"/>
                  </a:schemeClr>
                </a:solidFill>
              </a:rPr>
              <a:t>Társasági adó</a:t>
            </a:r>
            <a:br>
              <a:rPr lang="hu-HU" altLang="hu-HU" sz="54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hu-HU" sz="5400" dirty="0"/>
          </a:p>
        </p:txBody>
      </p:sp>
    </p:spTree>
    <p:extLst>
      <p:ext uri="{BB962C8B-B14F-4D97-AF65-F5344CB8AC3E}">
        <p14:creationId xmlns:p14="http://schemas.microsoft.com/office/powerpoint/2010/main" val="320513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/>
              <a:t>A</a:t>
            </a:r>
            <a:r>
              <a:rPr lang="hu-HU" sz="3200" dirty="0" smtClean="0"/>
              <a:t>dózás </a:t>
            </a:r>
            <a:r>
              <a:rPr lang="hu-HU" sz="3200" dirty="0"/>
              <a:t>előtti eredményt </a:t>
            </a:r>
            <a:r>
              <a:rPr lang="hu-HU" sz="3200" dirty="0" smtClean="0"/>
              <a:t>csökkentő tétel 1. 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9"/>
          </a:xfrm>
        </p:spPr>
        <p:txBody>
          <a:bodyPr/>
          <a:lstStyle/>
          <a:p>
            <a:pPr marL="0" indent="0" algn="just">
              <a:buNone/>
            </a:pPr>
            <a:r>
              <a:rPr lang="hu-H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hu-H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műemléki ingatlant vagy nyilvántartott műemléki értéknek minősülő ingatlant, illetve a helyi egyedi védelem alatt álló ingatlant</a:t>
            </a:r>
            <a:r>
              <a:rPr lang="hu-HU" sz="1800" dirty="0"/>
              <a:t> </a:t>
            </a:r>
            <a:r>
              <a:rPr lang="hu-HU" sz="1600" dirty="0"/>
              <a:t>(mindhárom esetben ideértve többek között annak ingatlan jellegű védett tartozékát, a védett területet, a történeti kertet, a történeti temetkezési helyet, ezek maradványát, továbbá azok rendeltetésszerűen összetartozó együttesét, rendszerét)</a:t>
            </a:r>
            <a:r>
              <a:rPr lang="hu-HU" sz="1800" dirty="0"/>
              <a:t> </a:t>
            </a:r>
            <a:r>
              <a:rPr lang="hu-H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érintő, kulturális örökségvédelmi célú</a:t>
            </a:r>
            <a:r>
              <a:rPr lang="hu-HU" sz="1800" dirty="0"/>
              <a:t>, </a:t>
            </a:r>
            <a:r>
              <a:rPr lang="hu-HU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számvitelről szóló törvény szerinti </a:t>
            </a:r>
            <a:r>
              <a:rPr lang="hu-H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tárgyi eszköz beszerzésnek minősülő beruházás</a:t>
            </a:r>
            <a:r>
              <a:rPr lang="hu-HU" sz="1800" dirty="0"/>
              <a:t>, illetve a (26a) bekezdés szerinti vagyoni betét beszerzése esetén a </a:t>
            </a:r>
            <a:r>
              <a:rPr lang="hu-HU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bekerülési érték kétszerese</a:t>
            </a:r>
            <a:r>
              <a:rPr lang="hu-HU" sz="1800" dirty="0"/>
              <a:t>, </a:t>
            </a:r>
            <a:r>
              <a:rPr lang="hu-H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továbbá</a:t>
            </a:r>
            <a:r>
              <a:rPr lang="hu-HU" sz="1800" dirty="0"/>
              <a:t> a számvitelről szóló törvény szerinti </a:t>
            </a:r>
            <a:r>
              <a:rPr lang="hu-HU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beruházás, felújítás adóévi bekerülési értéke </a:t>
            </a:r>
            <a:r>
              <a:rPr lang="hu-HU" sz="1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tárgyévi növekedésének kétszerese, ha a beruházás, felújítás az adóévben nem fejeződik be</a:t>
            </a:r>
            <a:r>
              <a:rPr lang="hu-HU" sz="1800" dirty="0"/>
              <a:t>, illetve a beruházás, felújítás korábbiakban adóalap-csökkentésként fel nem használt bekerülési értékének kétszerese, ha a beruházás felújítás az adóévben befejeződik az ingatlant, illetve a vagyoni betétet nyilvántartó adózónál </a:t>
            </a:r>
            <a:r>
              <a:rPr lang="hu-HU" sz="1600" dirty="0"/>
              <a:t>(ideértve többek között a kincstári vagy az önkormányzati vagyonba tartozó ingatlan - törvényi kijelölés vagy vagyonkezelési szerződés szerinti - vagyonkezelőjét, valamint a pénzügyi lízing keretében használatba vett ingatlan esetén a lízingbe vevőt, továbbá a koncessziós szerződés alapján beszerzett, megvalósított ingatlanok tulajdonosát is)</a:t>
            </a:r>
            <a:r>
              <a:rPr lang="hu-HU" sz="1800" dirty="0"/>
              <a:t> </a:t>
            </a:r>
            <a:r>
              <a:rPr lang="hu-H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beszerzés adóévében és az azt követő öt adóévben</a:t>
            </a:r>
            <a:r>
              <a:rPr lang="hu-HU" sz="1800" dirty="0"/>
              <a:t>, illetve a </a:t>
            </a:r>
            <a:r>
              <a:rPr lang="hu-H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beruházás, valamint a felújítás megkezdésének adóévétől a beruházás, továbbá felújítás befejezését követő öt adóévben</a:t>
            </a:r>
            <a:r>
              <a:rPr lang="hu-HU" sz="1800" dirty="0"/>
              <a:t>, az adózó döntése szerinti részletekben, figyelemmel a (26)-(28) bekezdésben foglaltakra </a:t>
            </a:r>
            <a:r>
              <a:rPr lang="hu-HU" sz="1800" dirty="0" smtClean="0"/>
              <a:t>is. </a:t>
            </a:r>
            <a:r>
              <a:rPr lang="hu-HU" sz="1600" dirty="0" smtClean="0"/>
              <a:t>(Tao tv. 7. § (1) bekezdés </a:t>
            </a:r>
            <a:r>
              <a:rPr lang="hu-HU" sz="1600" dirty="0" err="1" smtClean="0"/>
              <a:t>ty</a:t>
            </a:r>
            <a:r>
              <a:rPr lang="hu-HU" sz="1600" dirty="0" smtClean="0"/>
              <a:t>) pont - </a:t>
            </a:r>
            <a:r>
              <a:rPr lang="hu-HU" sz="1600" dirty="0"/>
              <a:t>Hatályos: 2019. XII. 19-től</a:t>
            </a:r>
            <a:r>
              <a:rPr lang="hu-HU" sz="1600" dirty="0" smtClean="0"/>
              <a:t>)</a:t>
            </a:r>
            <a:endParaRPr lang="hu-HU" sz="1800" dirty="0"/>
          </a:p>
          <a:p>
            <a:endParaRPr lang="hu-HU" sz="2000" dirty="0"/>
          </a:p>
          <a:p>
            <a:pPr marL="0" indent="0" algn="just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4236929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/>
              <a:t>Adózás előtti eredményt csökkentő tétel </a:t>
            </a:r>
            <a:r>
              <a:rPr lang="hu-HU" sz="3200" dirty="0" smtClean="0"/>
              <a:t>2. 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785396"/>
          </a:xfrm>
        </p:spPr>
        <p:txBody>
          <a:bodyPr/>
          <a:lstStyle/>
          <a:p>
            <a:pPr marL="0" indent="0" algn="ctr">
              <a:buNone/>
            </a:pPr>
            <a:r>
              <a:rPr lang="hu-HU" sz="2800" dirty="0" smtClean="0"/>
              <a:t>E </a:t>
            </a:r>
            <a:r>
              <a:rPr lang="hu-HU" sz="2800" dirty="0"/>
              <a:t>törvénynek a Nemzeti Kulturális Tanácsról, a </a:t>
            </a:r>
            <a:r>
              <a:rPr lang="hu-HU" sz="2800" dirty="0" err="1"/>
              <a:t>kultúrstratégiai</a:t>
            </a:r>
            <a:r>
              <a:rPr lang="hu-HU" sz="2800" dirty="0"/>
              <a:t> intézményekről, valamint egyes kulturális vonatkozású törvények módosításáról szóló 2019. évi CXXIV. törvénnyel megállapított 7. § (1) bekezdés </a:t>
            </a:r>
            <a:r>
              <a:rPr lang="hu-HU" sz="2800" i="1" dirty="0" err="1"/>
              <a:t>ty</a:t>
            </a:r>
            <a:r>
              <a:rPr lang="hu-HU" sz="2800" i="1" dirty="0"/>
              <a:t>) </a:t>
            </a:r>
            <a:r>
              <a:rPr lang="hu-HU" sz="2800" dirty="0"/>
              <a:t>pontját, </a:t>
            </a:r>
            <a:r>
              <a:rPr lang="hu-HU" sz="2800" i="1" dirty="0"/>
              <a:t>x) </a:t>
            </a:r>
            <a:r>
              <a:rPr lang="hu-HU" sz="2800" dirty="0"/>
              <a:t>pontját, (26)-(27) bekezdését </a:t>
            </a:r>
            <a:endParaRPr lang="hu-HU" sz="2800" dirty="0" smtClean="0"/>
          </a:p>
          <a:p>
            <a:pPr marL="0" indent="0" algn="ctr">
              <a:buNone/>
            </a:pPr>
            <a:endParaRPr lang="hu-HU" sz="2800" dirty="0" smtClean="0"/>
          </a:p>
          <a:p>
            <a:pPr marL="0" indent="0" algn="ctr">
              <a:buNone/>
            </a:pPr>
            <a:endParaRPr lang="hu-HU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hu-H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hu-H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2019-ben kezdődő adóévében az adózó választása szerint alkalmazza</a:t>
            </a:r>
            <a:r>
              <a:rPr lang="hu-HU" dirty="0" smtClean="0"/>
              <a:t>.</a:t>
            </a:r>
          </a:p>
          <a:p>
            <a:pPr marL="0" indent="0" algn="just">
              <a:buNone/>
            </a:pPr>
            <a:r>
              <a:rPr lang="hu-HU" sz="1600" dirty="0" smtClean="0"/>
              <a:t>(Tao tv. 29/A. § (89</a:t>
            </a:r>
            <a:r>
              <a:rPr lang="hu-HU" sz="1600" dirty="0"/>
              <a:t>) </a:t>
            </a:r>
            <a:r>
              <a:rPr lang="hu-HU" sz="1600" dirty="0" smtClean="0"/>
              <a:t>bekezdés - Hatályos</a:t>
            </a:r>
            <a:r>
              <a:rPr lang="hu-HU" sz="1600" dirty="0"/>
              <a:t>: 2019. XII. </a:t>
            </a:r>
            <a:r>
              <a:rPr lang="hu-HU" sz="1600" dirty="0" smtClean="0"/>
              <a:t>19-től)</a:t>
            </a:r>
            <a:endParaRPr lang="hu-HU" sz="1600" dirty="0"/>
          </a:p>
          <a:p>
            <a:endParaRPr lang="hu-HU" dirty="0"/>
          </a:p>
          <a:p>
            <a:endParaRPr lang="hu-HU" dirty="0"/>
          </a:p>
        </p:txBody>
      </p:sp>
      <p:sp>
        <p:nvSpPr>
          <p:cNvPr id="5" name="Felfelé nyíl 4"/>
          <p:cNvSpPr/>
          <p:nvPr/>
        </p:nvSpPr>
        <p:spPr bwMode="auto">
          <a:xfrm rot="10800000">
            <a:off x="4572000" y="3717032"/>
            <a:ext cx="484632" cy="936104"/>
          </a:xfrm>
          <a:prstGeom prst="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77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/>
              <a:t>Fejlesztési </a:t>
            </a:r>
            <a:r>
              <a:rPr lang="hu-HU" sz="3600" dirty="0" smtClean="0"/>
              <a:t>adókedvezmény 1.</a:t>
            </a:r>
            <a:r>
              <a:rPr lang="hu-HU" sz="3600" dirty="0"/>
              <a:t/>
            </a:r>
            <a:br>
              <a:rPr lang="hu-HU" sz="3600" dirty="0"/>
            </a:b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5001420"/>
          </a:xfrm>
        </p:spPr>
        <p:txBody>
          <a:bodyPr/>
          <a:lstStyle/>
          <a:p>
            <a:pPr marL="0" indent="0" algn="just">
              <a:buNone/>
            </a:pPr>
            <a:r>
              <a:rPr lang="hu-HU" sz="2800" dirty="0" smtClean="0"/>
              <a:t>Az </a:t>
            </a:r>
            <a:r>
              <a:rPr lang="hu-HU" sz="2800" dirty="0"/>
              <a:t>adózó adókedvezményt vehet </a:t>
            </a:r>
            <a:r>
              <a:rPr lang="hu-HU" sz="2800" dirty="0" smtClean="0"/>
              <a:t>igénybe</a:t>
            </a:r>
            <a:r>
              <a:rPr lang="hu-HU" sz="2800" i="1" dirty="0" smtClean="0"/>
              <a:t> </a:t>
            </a:r>
            <a:r>
              <a:rPr lang="hu-HU" sz="2800" dirty="0"/>
              <a:t>jelenértéken </a:t>
            </a:r>
            <a:r>
              <a:rPr lang="hu-HU" sz="2800" dirty="0" smtClean="0"/>
              <a:t>legalább </a:t>
            </a:r>
            <a:r>
              <a:rPr lang="hu-HU" sz="2800" dirty="0" smtClean="0">
                <a:solidFill>
                  <a:srgbClr val="00B050"/>
                </a:solidFill>
              </a:rPr>
              <a:t>(500 millió) </a:t>
            </a:r>
            <a:r>
              <a:rPr lang="hu-HU" sz="2800" dirty="0" smtClean="0"/>
              <a:t>- 2019. VII. 24-től - </a:t>
            </a:r>
            <a:endParaRPr lang="hu-HU" sz="2800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800" dirty="0" smtClean="0"/>
              <a:t>300 </a:t>
            </a:r>
            <a:r>
              <a:rPr lang="hu-HU" sz="2800" dirty="0"/>
              <a:t>millió forint értékű, kisvállalkozás </a:t>
            </a:r>
            <a:r>
              <a:rPr lang="hu-HU" sz="2800" dirty="0" smtClean="0"/>
              <a:t>által,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800" dirty="0" smtClean="0"/>
              <a:t>400 </a:t>
            </a:r>
            <a:r>
              <a:rPr lang="hu-HU" sz="2800" dirty="0"/>
              <a:t>millió forint értékű, középvállalkozás által megvalósított </a:t>
            </a:r>
            <a:r>
              <a:rPr lang="hu-HU" sz="2800" dirty="0" smtClean="0"/>
              <a:t>beruházás.</a:t>
            </a:r>
            <a:endParaRPr lang="hu-HU" sz="2800" dirty="0"/>
          </a:p>
          <a:p>
            <a:pPr marL="0" indent="0" algn="just">
              <a:buNone/>
            </a:pPr>
            <a:r>
              <a:rPr lang="hu-HU" sz="2000" dirty="0" smtClean="0">
                <a:solidFill>
                  <a:srgbClr val="FF0000"/>
                </a:solidFill>
              </a:rPr>
              <a:t>2021</a:t>
            </a:r>
            <a:r>
              <a:rPr lang="hu-HU" sz="2000" dirty="0">
                <a:solidFill>
                  <a:srgbClr val="FF0000"/>
                </a:solidFill>
              </a:rPr>
              <a:t>. I. 1-től.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dirty="0" smtClean="0"/>
              <a:t>200 </a:t>
            </a:r>
            <a:r>
              <a:rPr lang="hu-HU" sz="2000" dirty="0"/>
              <a:t>millió forint értékű, kisvállalkozás által,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dirty="0" smtClean="0"/>
              <a:t>300 </a:t>
            </a:r>
            <a:r>
              <a:rPr lang="hu-HU" sz="2000" dirty="0"/>
              <a:t>millió forint értékű, középvállalkozás által megvalósított </a:t>
            </a:r>
            <a:r>
              <a:rPr lang="hu-HU" sz="2000" dirty="0" smtClean="0"/>
              <a:t>beruházás</a:t>
            </a:r>
          </a:p>
          <a:p>
            <a:pPr marL="0" indent="0" algn="just">
              <a:buNone/>
            </a:pPr>
            <a:r>
              <a:rPr lang="hu-HU" sz="2000" dirty="0" smtClean="0">
                <a:solidFill>
                  <a:srgbClr val="FF0000"/>
                </a:solidFill>
              </a:rPr>
              <a:t>2022</a:t>
            </a:r>
            <a:r>
              <a:rPr lang="hu-HU" sz="2000" dirty="0">
                <a:solidFill>
                  <a:srgbClr val="FF0000"/>
                </a:solidFill>
              </a:rPr>
              <a:t>. I. 1-től.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dirty="0" smtClean="0"/>
              <a:t>50 </a:t>
            </a:r>
            <a:r>
              <a:rPr lang="hu-HU" sz="2000" dirty="0"/>
              <a:t>millió forint értékű, kisvállalkozás által,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dirty="0" smtClean="0"/>
              <a:t>100 </a:t>
            </a:r>
            <a:r>
              <a:rPr lang="hu-HU" sz="2000" dirty="0"/>
              <a:t>millió forint értékű, középvállalkozás által megvalósított </a:t>
            </a:r>
            <a:r>
              <a:rPr lang="hu-HU" sz="2000" dirty="0" smtClean="0"/>
              <a:t>beruházás</a:t>
            </a:r>
            <a:endParaRPr lang="hu-HU" sz="2000" dirty="0"/>
          </a:p>
          <a:p>
            <a:pPr marL="0" indent="0" algn="just">
              <a:buNone/>
            </a:pPr>
            <a:r>
              <a:rPr lang="hu-HU" sz="1800" dirty="0" smtClean="0"/>
              <a:t>(Tao tv. 22/B. § (1) bekezdés i) pont)</a:t>
            </a:r>
            <a:endParaRPr lang="hu-HU" sz="1800" dirty="0"/>
          </a:p>
          <a:p>
            <a:pPr marL="0" indent="0" algn="just">
              <a:buNone/>
            </a:pPr>
            <a:endParaRPr lang="hu-HU" sz="2000" dirty="0"/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0389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/>
              <a:t>Fejlesztési </a:t>
            </a:r>
            <a:r>
              <a:rPr lang="hu-HU" sz="3600" dirty="0" smtClean="0"/>
              <a:t>adókedvezmény 2.</a:t>
            </a:r>
            <a:r>
              <a:rPr lang="hu-HU" sz="3600" dirty="0"/>
              <a:t/>
            </a:r>
            <a:br>
              <a:rPr lang="hu-HU" sz="3600" dirty="0"/>
            </a:b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5001420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dirty="0" smtClean="0"/>
              <a:t>Az </a:t>
            </a:r>
            <a:r>
              <a:rPr lang="hu-HU" sz="2400" dirty="0"/>
              <a:t>(1) bekezdés </a:t>
            </a:r>
            <a:r>
              <a:rPr lang="hu-HU" sz="2400" i="1" dirty="0"/>
              <a:t>a)</a:t>
            </a:r>
            <a:r>
              <a:rPr lang="hu-HU" sz="2400" dirty="0"/>
              <a:t>, </a:t>
            </a:r>
            <a:r>
              <a:rPr lang="hu-HU" sz="2400" i="1" dirty="0"/>
              <a:t>b)</a:t>
            </a:r>
            <a:r>
              <a:rPr lang="hu-HU" sz="2400" dirty="0"/>
              <a:t>, </a:t>
            </a:r>
            <a:r>
              <a:rPr lang="hu-HU" sz="2400" i="1" dirty="0"/>
              <a:t>i)</a:t>
            </a:r>
            <a:r>
              <a:rPr lang="hu-HU" sz="2400" dirty="0"/>
              <a:t>, </a:t>
            </a:r>
            <a:r>
              <a:rPr lang="hu-HU" sz="2400" i="1" dirty="0"/>
              <a:t>k) </a:t>
            </a:r>
            <a:r>
              <a:rPr lang="hu-HU" sz="2400" dirty="0"/>
              <a:t>és </a:t>
            </a:r>
            <a:r>
              <a:rPr lang="hu-HU" sz="2400" i="1" dirty="0"/>
              <a:t>l) </a:t>
            </a:r>
            <a:r>
              <a:rPr lang="hu-HU" sz="2400" dirty="0"/>
              <a:t>pontja szerinti beruházás esetén az adókedvezmény igénybevételének további feltétele, hogy az adókedvezmény első igénybevételének adóévét követő négy adóévben az adózó által </a:t>
            </a:r>
            <a:r>
              <a:rPr lang="hu-HU" sz="2400" dirty="0">
                <a:solidFill>
                  <a:srgbClr val="0070C0"/>
                </a:solidFill>
              </a:rPr>
              <a:t>foglalkoztatottak átlagos állományi létszáma </a:t>
            </a:r>
            <a:r>
              <a:rPr lang="hu-HU" sz="2400" dirty="0"/>
              <a:t>(a külföldi telephelyen foglalkoztatott létszám figyelmen kívül hagyásával) </a:t>
            </a:r>
            <a:r>
              <a:rPr lang="hu-HU" sz="2400" dirty="0">
                <a:solidFill>
                  <a:srgbClr val="0070C0"/>
                </a:solidFill>
              </a:rPr>
              <a:t>ne csökkenjen </a:t>
            </a:r>
            <a:r>
              <a:rPr lang="hu-HU" sz="2400" dirty="0"/>
              <a:t>a beruházás megkezdését megelőző három adóév adataiból számított számtani átlagnak megfelelő foglalkoztatottak átlagos állományi létszáma alá.</a:t>
            </a:r>
          </a:p>
          <a:p>
            <a:pPr marL="0" indent="0" algn="just">
              <a:buNone/>
            </a:pPr>
            <a:r>
              <a:rPr lang="hu-HU" sz="2000" dirty="0" smtClean="0"/>
              <a:t>(Tao tv. 22/B. § (9) bekezdés - </a:t>
            </a:r>
            <a:r>
              <a:rPr lang="hu-HU" sz="2000" dirty="0" smtClean="0">
                <a:solidFill>
                  <a:srgbClr val="FF0000"/>
                </a:solidFill>
              </a:rPr>
              <a:t>Hatályos: 2020</a:t>
            </a:r>
            <a:r>
              <a:rPr lang="hu-HU" sz="2000" dirty="0">
                <a:solidFill>
                  <a:srgbClr val="FF0000"/>
                </a:solidFill>
              </a:rPr>
              <a:t>. I. 1-től</a:t>
            </a:r>
            <a:r>
              <a:rPr lang="hu-HU" sz="2000" dirty="0" smtClean="0"/>
              <a:t>.)</a:t>
            </a:r>
            <a:endParaRPr lang="hu-HU" sz="2000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19862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/>
              <a:t>Látvány-csapatsportok </a:t>
            </a:r>
            <a:r>
              <a:rPr lang="hu-HU" sz="3600" dirty="0" smtClean="0"/>
              <a:t>támogatása 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7"/>
          </a:xfrm>
        </p:spPr>
        <p:txBody>
          <a:bodyPr/>
          <a:lstStyle/>
          <a:p>
            <a:pPr marL="0" indent="0" algn="just">
              <a:buNone/>
            </a:pPr>
            <a:r>
              <a:rPr lang="hu-HU" sz="1800" dirty="0" smtClean="0"/>
              <a:t>A </a:t>
            </a:r>
            <a:r>
              <a:rPr lang="hu-HU" sz="1800" dirty="0"/>
              <a:t>(4) bekezdésben foglaltaktól eltérően </a:t>
            </a:r>
            <a:r>
              <a:rPr lang="hu-HU" sz="1800" b="1" dirty="0">
                <a:solidFill>
                  <a:srgbClr val="002060"/>
                </a:solidFill>
              </a:rPr>
              <a:t>a támogatási igazolások összértéke </a:t>
            </a:r>
            <a:r>
              <a:rPr lang="hu-HU" sz="1800" b="1" dirty="0">
                <a:solidFill>
                  <a:srgbClr val="C00000"/>
                </a:solidFill>
              </a:rPr>
              <a:t>az (1) bekezdés </a:t>
            </a:r>
            <a:r>
              <a:rPr lang="hu-HU" sz="1800" b="1" dirty="0" smtClean="0">
                <a:solidFill>
                  <a:srgbClr val="C00000"/>
                </a:solidFill>
              </a:rPr>
              <a:t>a), b</a:t>
            </a:r>
            <a:r>
              <a:rPr lang="hu-HU" sz="1800" b="1" dirty="0">
                <a:solidFill>
                  <a:srgbClr val="C00000"/>
                </a:solidFill>
              </a:rPr>
              <a:t>) és d) pontja szerinti támogatott szervezet</a:t>
            </a:r>
            <a:r>
              <a:rPr lang="hu-HU" sz="1800" dirty="0"/>
              <a:t> - ide nem értve azokat a szervezeteket, amelyekkel összefüggésben a 30/I. § alkalmazandó - </a:t>
            </a:r>
            <a:r>
              <a:rPr lang="hu-HU" sz="1800" u="sng" strike="sngStrike" dirty="0"/>
              <a:t>jóváhagyott, adott támogatási időszakra vonatkozó sportfejlesztési programjában szereplő, </a:t>
            </a:r>
            <a:r>
              <a:rPr lang="hu-HU" sz="1800" u="sng" strike="sngStrike" dirty="0">
                <a:solidFill>
                  <a:srgbClr val="002060"/>
                </a:solidFill>
              </a:rPr>
              <a:t>300 millió forint értéket meghaladó, sportcélú</a:t>
            </a:r>
            <a:r>
              <a:rPr lang="hu-HU" sz="1800" dirty="0">
                <a:solidFill>
                  <a:srgbClr val="002060"/>
                </a:solidFill>
              </a:rPr>
              <a:t> </a:t>
            </a:r>
            <a:r>
              <a:rPr lang="hu-HU" sz="1800" b="1" dirty="0">
                <a:solidFill>
                  <a:srgbClr val="002060"/>
                </a:solidFill>
              </a:rPr>
              <a:t>ingatlanra irányuló tárgyi eszköz beruházás, felújítás beruházási, felújítási értéke</a:t>
            </a:r>
            <a:r>
              <a:rPr lang="hu-HU" sz="1800" dirty="0"/>
              <a:t> - ideértve a biztonsági követelmények teljesülését szolgáló infrastruktúra-fejlesztést is - legfeljebb </a:t>
            </a:r>
            <a:r>
              <a:rPr lang="hu-HU" sz="1800" b="1" dirty="0">
                <a:solidFill>
                  <a:srgbClr val="002060"/>
                </a:solidFill>
              </a:rPr>
              <a:t>100 százaléka lehet</a:t>
            </a:r>
            <a:r>
              <a:rPr lang="hu-HU" sz="1800" dirty="0"/>
              <a:t>, ha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1800" b="1" dirty="0" smtClean="0">
                <a:solidFill>
                  <a:srgbClr val="C00000"/>
                </a:solidFill>
              </a:rPr>
              <a:t>a </a:t>
            </a:r>
            <a:r>
              <a:rPr lang="hu-HU" sz="1800" b="1" dirty="0">
                <a:solidFill>
                  <a:srgbClr val="C00000"/>
                </a:solidFill>
              </a:rPr>
              <a:t>beruházás, felújítás már érdemben megkezdődött</a:t>
            </a:r>
            <a:r>
              <a:rPr lang="hu-HU" sz="1800" dirty="0"/>
              <a:t>, vagy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1800" dirty="0" smtClean="0"/>
              <a:t>a </a:t>
            </a:r>
            <a:r>
              <a:rPr lang="hu-HU" sz="1800" dirty="0"/>
              <a:t>beruházás, felújítás </a:t>
            </a:r>
            <a:r>
              <a:rPr lang="hu-HU" sz="1800" b="1" dirty="0">
                <a:solidFill>
                  <a:srgbClr val="C00000"/>
                </a:solidFill>
              </a:rPr>
              <a:t>még érdemben nem kezdődött meg, de a támogatott szervezetnek még lehetősége van meghosszabbítani a sportfejlesztési programját legalább 2 évvel</a:t>
            </a:r>
            <a:r>
              <a:rPr lang="hu-HU" sz="1800" dirty="0"/>
              <a:t>,</a:t>
            </a:r>
          </a:p>
          <a:p>
            <a:pPr marL="0" indent="0" algn="just">
              <a:buNone/>
            </a:pPr>
            <a:r>
              <a:rPr lang="hu-HU" sz="1800" b="1" dirty="0">
                <a:solidFill>
                  <a:srgbClr val="002060"/>
                </a:solidFill>
              </a:rPr>
              <a:t>azzal, hogy ha </a:t>
            </a:r>
            <a:r>
              <a:rPr lang="hu-HU" sz="1800" dirty="0"/>
              <a:t>a látvány-csapatsport támogatását biztosító támogatási igazolás kiállításáról, felhasználásáról, a támogatás elszámolásának és ellenőrzésének, valamint visszafizetésének szabályairól szóló 107/2011. (VI. 30.) Korm. rendeletben meghatározottak szerint </a:t>
            </a:r>
            <a:r>
              <a:rPr lang="hu-HU" sz="1800" b="1" dirty="0">
                <a:solidFill>
                  <a:srgbClr val="002060"/>
                </a:solidFill>
              </a:rPr>
              <a:t>utófinanszírozás keretében kerül </a:t>
            </a:r>
            <a:r>
              <a:rPr lang="hu-HU" sz="1800" dirty="0"/>
              <a:t>a támogatott szerv részére </a:t>
            </a:r>
            <a:r>
              <a:rPr lang="hu-HU" sz="1800" b="1" dirty="0">
                <a:solidFill>
                  <a:srgbClr val="002060"/>
                </a:solidFill>
              </a:rPr>
              <a:t>kifizetésre, akkor </a:t>
            </a:r>
            <a:r>
              <a:rPr lang="hu-HU" sz="1800" dirty="0"/>
              <a:t>a támogatási időszakban </a:t>
            </a:r>
            <a:r>
              <a:rPr lang="hu-HU" sz="1800" b="1" dirty="0">
                <a:solidFill>
                  <a:srgbClr val="002060"/>
                </a:solidFill>
              </a:rPr>
              <a:t>a sportcélú ingatlanfejlesztés készültségével arányos</a:t>
            </a:r>
            <a:r>
              <a:rPr lang="hu-HU" sz="1800" dirty="0"/>
              <a:t> elszámolás benyújtását és annak elfogadását követően nyújtható támogatás</a:t>
            </a:r>
            <a:r>
              <a:rPr lang="hu-HU" sz="1800" dirty="0" smtClean="0"/>
              <a:t>.  </a:t>
            </a:r>
            <a:r>
              <a:rPr lang="hu-HU" sz="1600" dirty="0" smtClean="0"/>
              <a:t>(</a:t>
            </a:r>
            <a:r>
              <a:rPr lang="hu-HU" sz="1600" dirty="0"/>
              <a:t>Tao. törvény 22/C. § (</a:t>
            </a:r>
            <a:r>
              <a:rPr lang="hu-HU" sz="1600" dirty="0" smtClean="0"/>
              <a:t>4c) bekezdés </a:t>
            </a:r>
            <a:r>
              <a:rPr lang="hu-HU" sz="1600" dirty="0"/>
              <a:t>- Hatályos: 2019. </a:t>
            </a:r>
            <a:r>
              <a:rPr lang="hu-HU" sz="1600" dirty="0" smtClean="0"/>
              <a:t>XII. 19-től)</a:t>
            </a:r>
            <a:endParaRPr lang="hu-HU" sz="1600" dirty="0"/>
          </a:p>
          <a:p>
            <a:pPr marL="0" indent="0" algn="just">
              <a:buNone/>
            </a:pPr>
            <a:endParaRPr lang="hu-HU" sz="1800" dirty="0"/>
          </a:p>
          <a:p>
            <a:endParaRPr lang="hu-HU" sz="2400" dirty="0"/>
          </a:p>
          <a:p>
            <a:pPr marL="0" indent="0">
              <a:buNone/>
            </a:pP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561892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Rendelkező nyilatkozat 1.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7"/>
            <a:ext cx="8229600" cy="4708527"/>
          </a:xfrm>
        </p:spPr>
        <p:txBody>
          <a:bodyPr/>
          <a:lstStyle/>
          <a:p>
            <a:pPr marL="0" indent="0" algn="just">
              <a:buNone/>
            </a:pPr>
            <a:r>
              <a:rPr lang="hu-HU" sz="2200" dirty="0" smtClean="0">
                <a:solidFill>
                  <a:srgbClr val="0070C0"/>
                </a:solidFill>
              </a:rPr>
              <a:t>Az </a:t>
            </a:r>
            <a:r>
              <a:rPr lang="hu-HU" sz="2200" dirty="0">
                <a:solidFill>
                  <a:srgbClr val="0070C0"/>
                </a:solidFill>
              </a:rPr>
              <a:t>adózó </a:t>
            </a:r>
            <a:r>
              <a:rPr lang="hu-HU" sz="2200" dirty="0"/>
              <a:t>az esedékes adóelőleg-fizetési kötelezettségének teljesítésére nyitva álló határidőt megelőző hónap utolsó napjáig az állami adóhatóság által rendszeresített külön nyomtatványon, elektronikus úton tett rendelkező nyilatkozata útján a kedvezményezett szervezet(</a:t>
            </a:r>
            <a:r>
              <a:rPr lang="hu-HU" sz="2200" dirty="0" err="1"/>
              <a:t>ek</a:t>
            </a:r>
            <a:r>
              <a:rPr lang="hu-HU" sz="2200" dirty="0"/>
              <a:t>) nevének és adószámának megjelölésével </a:t>
            </a:r>
            <a:r>
              <a:rPr lang="hu-HU" sz="2200" dirty="0">
                <a:solidFill>
                  <a:srgbClr val="0070C0"/>
                </a:solidFill>
              </a:rPr>
              <a:t>rendelkezhet</a:t>
            </a:r>
            <a:r>
              <a:rPr lang="hu-HU" sz="2200" dirty="0"/>
              <a:t> a 26. § (2), (3) és (8) bekezdése szerint megállapított egyes havi, illetve negyedéves </a:t>
            </a:r>
            <a:r>
              <a:rPr lang="hu-HU" sz="2200" dirty="0">
                <a:solidFill>
                  <a:srgbClr val="0070C0"/>
                </a:solidFill>
              </a:rPr>
              <a:t>társasági adóelőleg-kötelezettsége </a:t>
            </a:r>
            <a:r>
              <a:rPr lang="hu-HU" sz="2200" dirty="0"/>
              <a:t>(ideértve a csoportos társasági adóalany számára az alapító, csatlakozó tagra vonatkozóan adóhatósági határozattal előírt társasági adóelőleg-kötelezettséget, továbbá a volt csoporttag számára a megszűnt csoporttagságára tekintettel adóhatósági határozattal előírt társasági adóelőleg-kötelezettséget) </a:t>
            </a:r>
            <a:r>
              <a:rPr lang="hu-H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 százalékának </a:t>
            </a:r>
            <a:r>
              <a:rPr lang="hu-HU" sz="2200" dirty="0">
                <a:solidFill>
                  <a:srgbClr val="0070C0"/>
                </a:solidFill>
              </a:rPr>
              <a:t>kedvezményezett célra történő felajánlásáról</a:t>
            </a:r>
            <a:r>
              <a:rPr lang="hu-HU" sz="2200" dirty="0"/>
              <a:t>.</a:t>
            </a:r>
          </a:p>
          <a:p>
            <a:pPr marL="0" indent="0" algn="just">
              <a:buNone/>
            </a:pPr>
            <a:r>
              <a:rPr lang="hu-HU" sz="1600" dirty="0" smtClean="0"/>
              <a:t>(Tao tv. 24/A</a:t>
            </a:r>
            <a:r>
              <a:rPr lang="hu-HU" sz="1600" dirty="0"/>
              <a:t>. § (1</a:t>
            </a:r>
            <a:r>
              <a:rPr lang="hu-HU" sz="1600" dirty="0" smtClean="0"/>
              <a:t>) bekezdés - </a:t>
            </a:r>
            <a:r>
              <a:rPr lang="hu-HU" sz="1600" dirty="0">
                <a:solidFill>
                  <a:srgbClr val="FF0000"/>
                </a:solidFill>
              </a:rPr>
              <a:t>Hatályos: 2020. I. 1-től</a:t>
            </a:r>
            <a:r>
              <a:rPr lang="hu-HU" sz="1600" dirty="0" smtClean="0"/>
              <a:t>.)</a:t>
            </a:r>
            <a:endParaRPr lang="hu-HU" sz="1600" dirty="0"/>
          </a:p>
          <a:p>
            <a:endParaRPr lang="hu-HU" sz="2000" dirty="0"/>
          </a:p>
          <a:p>
            <a:pPr marL="0" indent="0" algn="just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414653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Rendelkező </a:t>
            </a:r>
            <a:r>
              <a:rPr lang="hu-HU" dirty="0" smtClean="0"/>
              <a:t>nyilatkozat 2.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7"/>
            <a:ext cx="8229600" cy="4708527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dirty="0" smtClean="0"/>
              <a:t>Ha </a:t>
            </a:r>
            <a:r>
              <a:rPr lang="hu-HU" sz="2400" dirty="0"/>
              <a:t>az állami </a:t>
            </a:r>
            <a:r>
              <a:rPr lang="hu-HU" sz="2400" dirty="0">
                <a:solidFill>
                  <a:srgbClr val="0070C0"/>
                </a:solidFill>
              </a:rPr>
              <a:t>adó- és vámhatóság az átutalást kizárólag azért tagadta meg, mert az adózó </a:t>
            </a:r>
            <a:r>
              <a:rPr lang="hu-HU" sz="2400" dirty="0"/>
              <a:t>a társasági adóbevallásában fizetendő </a:t>
            </a:r>
            <a:r>
              <a:rPr lang="hu-HU" sz="2400" dirty="0">
                <a:solidFill>
                  <a:srgbClr val="0070C0"/>
                </a:solidFill>
              </a:rPr>
              <a:t>adóelőlegként, adóként megjelölt összeget nem fizette meg határidőben</a:t>
            </a:r>
            <a:r>
              <a:rPr lang="hu-HU" sz="2400" dirty="0"/>
              <a:t>, az adózónak az átutalás megtagadásáról szóló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határozat átvételét követő 15 napon belül </a:t>
            </a:r>
            <a:r>
              <a:rPr lang="hu-HU" sz="2400" dirty="0"/>
              <a:t>előterjesztett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külön kérelmére</a:t>
            </a:r>
            <a:r>
              <a:rPr lang="hu-HU" sz="2400" dirty="0"/>
              <a:t> az állami adó- és vámhatóság az átutalást akkor is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teljesíti, ha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késedelem nem haladja meg az esedékességtől </a:t>
            </a:r>
            <a:r>
              <a:rPr lang="hu-HU" sz="2400" dirty="0"/>
              <a:t>számított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naptári napot, és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az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</a:t>
            </a:r>
            <a:r>
              <a:rPr lang="hu-HU" sz="2400" dirty="0"/>
              <a:t> összegének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megfizetése maradéktalanul megtörtént</a:t>
            </a:r>
            <a:r>
              <a:rPr lang="hu-HU" sz="2400" dirty="0"/>
              <a:t>.</a:t>
            </a:r>
          </a:p>
          <a:p>
            <a:pPr marL="0" indent="0" algn="just">
              <a:buNone/>
            </a:pPr>
            <a:endParaRPr lang="hu-HU" sz="1600" dirty="0" smtClean="0"/>
          </a:p>
          <a:p>
            <a:pPr marL="0" indent="0" algn="just">
              <a:buNone/>
            </a:pPr>
            <a:r>
              <a:rPr lang="hu-HU" sz="1600" dirty="0"/>
              <a:t>(Tao tv. 24/A. § (</a:t>
            </a:r>
            <a:r>
              <a:rPr lang="hu-HU" sz="1600" dirty="0" smtClean="0"/>
              <a:t>13a) </a:t>
            </a:r>
            <a:r>
              <a:rPr lang="hu-HU" sz="1600" dirty="0"/>
              <a:t>bekezdés - </a:t>
            </a:r>
            <a:r>
              <a:rPr lang="hu-HU" sz="1600" dirty="0">
                <a:solidFill>
                  <a:srgbClr val="FF0000"/>
                </a:solidFill>
              </a:rPr>
              <a:t>Hatályos: 2020. I. 1-től</a:t>
            </a:r>
            <a:r>
              <a:rPr lang="hu-HU" sz="1600" dirty="0"/>
              <a:t>.)</a:t>
            </a:r>
          </a:p>
          <a:p>
            <a:pPr marL="0" indent="0" algn="just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98802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4680520"/>
          </a:xfrm>
        </p:spPr>
        <p:txBody>
          <a:bodyPr/>
          <a:lstStyle/>
          <a:p>
            <a:pPr marL="0" indent="0">
              <a:buNone/>
            </a:pPr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2286000" y="3105835"/>
            <a:ext cx="51663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altLang="hu-HU" sz="5400" b="1" dirty="0" smtClean="0">
                <a:solidFill>
                  <a:schemeClr val="accent6">
                    <a:lumMod val="75000"/>
                  </a:schemeClr>
                </a:solidFill>
              </a:rPr>
              <a:t>Kisvállalati </a:t>
            </a:r>
            <a:r>
              <a:rPr lang="hu-HU" altLang="hu-HU" sz="5400" b="1" dirty="0">
                <a:solidFill>
                  <a:schemeClr val="accent6">
                    <a:lumMod val="75000"/>
                  </a:schemeClr>
                </a:solidFill>
              </a:rPr>
              <a:t>adó</a:t>
            </a:r>
            <a:br>
              <a:rPr lang="hu-HU" altLang="hu-HU" sz="54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hu-HU" sz="5400" dirty="0"/>
          </a:p>
        </p:txBody>
      </p:sp>
    </p:spTree>
    <p:extLst>
      <p:ext uri="{BB962C8B-B14F-4D97-AF65-F5344CB8AC3E}">
        <p14:creationId xmlns:p14="http://schemas.microsoft.com/office/powerpoint/2010/main" val="233633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 smtClean="0"/>
              <a:t>Adó </a:t>
            </a:r>
            <a:r>
              <a:rPr lang="hu-HU" sz="3600" dirty="0"/>
              <a:t>mértéke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hu-HU" dirty="0" smtClean="0"/>
              <a:t>Az </a:t>
            </a:r>
            <a:r>
              <a:rPr lang="hu-HU" dirty="0"/>
              <a:t>adó mértéke az </a:t>
            </a:r>
            <a:r>
              <a:rPr lang="hu-HU" dirty="0" smtClean="0"/>
              <a:t>adó </a:t>
            </a:r>
            <a:r>
              <a:rPr lang="hu-HU" dirty="0"/>
              <a:t>alapjának </a:t>
            </a:r>
            <a:endParaRPr lang="hu-HU" dirty="0" smtClean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 smtClean="0"/>
          </a:p>
          <a:p>
            <a:pPr marL="0" indent="0" algn="ctr">
              <a:buNone/>
            </a:pPr>
            <a:endParaRPr lang="hu-HU" dirty="0" smtClean="0"/>
          </a:p>
          <a:p>
            <a:pPr marL="0" indent="0" algn="ctr">
              <a:buNone/>
            </a:pPr>
            <a:r>
              <a:rPr lang="hu-HU" dirty="0" smtClean="0"/>
              <a:t>12 </a:t>
            </a:r>
            <a:r>
              <a:rPr lang="hu-HU" dirty="0"/>
              <a:t>százaléka.</a:t>
            </a:r>
          </a:p>
          <a:p>
            <a:pPr marL="0" indent="0">
              <a:buNone/>
            </a:pPr>
            <a:endParaRPr lang="hu-HU" dirty="0"/>
          </a:p>
          <a:p>
            <a:pPr marL="0" indent="0" algn="just">
              <a:buNone/>
            </a:pPr>
            <a:r>
              <a:rPr lang="hu-HU" sz="2000" dirty="0"/>
              <a:t>(</a:t>
            </a:r>
            <a:r>
              <a:rPr lang="hu-HU" sz="2000" dirty="0" err="1"/>
              <a:t>Kiva</a:t>
            </a:r>
            <a:r>
              <a:rPr lang="hu-HU" sz="2000" dirty="0"/>
              <a:t>. törvény </a:t>
            </a:r>
            <a:r>
              <a:rPr lang="hu-HU" sz="2000" dirty="0" smtClean="0"/>
              <a:t>21. </a:t>
            </a:r>
            <a:r>
              <a:rPr lang="hu-HU" sz="2000" dirty="0"/>
              <a:t>§ </a:t>
            </a:r>
            <a:r>
              <a:rPr lang="hu-HU" sz="2000" dirty="0" smtClean="0"/>
              <a:t>(1) bekezdés - </a:t>
            </a:r>
            <a:r>
              <a:rPr lang="hu-HU" sz="2000" dirty="0">
                <a:solidFill>
                  <a:srgbClr val="FF0000"/>
                </a:solidFill>
              </a:rPr>
              <a:t>Hatályos: </a:t>
            </a:r>
            <a:r>
              <a:rPr lang="hu-HU" sz="2000" dirty="0" smtClean="0">
                <a:solidFill>
                  <a:srgbClr val="FF0000"/>
                </a:solidFill>
              </a:rPr>
              <a:t>2020. I</a:t>
            </a:r>
            <a:r>
              <a:rPr lang="hu-HU" sz="2000" dirty="0">
                <a:solidFill>
                  <a:srgbClr val="FF0000"/>
                </a:solidFill>
              </a:rPr>
              <a:t>. </a:t>
            </a:r>
            <a:r>
              <a:rPr lang="hu-HU" sz="2000" dirty="0" smtClean="0">
                <a:solidFill>
                  <a:srgbClr val="FF0000"/>
                </a:solidFill>
              </a:rPr>
              <a:t>1-től</a:t>
            </a:r>
            <a:r>
              <a:rPr lang="hu-HU" sz="2000" dirty="0"/>
              <a:t>.)</a:t>
            </a:r>
          </a:p>
          <a:p>
            <a:pPr marL="0" indent="0">
              <a:buNone/>
            </a:pPr>
            <a:endParaRPr lang="hu-HU" dirty="0"/>
          </a:p>
        </p:txBody>
      </p:sp>
      <p:sp>
        <p:nvSpPr>
          <p:cNvPr id="4" name="Felfelé nyíl 3"/>
          <p:cNvSpPr/>
          <p:nvPr/>
        </p:nvSpPr>
        <p:spPr bwMode="auto">
          <a:xfrm rot="10800000">
            <a:off x="4572000" y="2420888"/>
            <a:ext cx="484632" cy="1008112"/>
          </a:xfrm>
          <a:prstGeom prst="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465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09600" y="2780928"/>
            <a:ext cx="7772400" cy="1584176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ct val="20000"/>
              </a:spcBef>
            </a:pPr>
            <a: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  <a:t>Á</a:t>
            </a: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>ltalános forgalmi adó</a:t>
            </a:r>
            <a:r>
              <a:rPr lang="hu-HU" altLang="hu-HU" sz="3200" b="1" dirty="0">
                <a:solidFill>
                  <a:srgbClr val="993300"/>
                </a:solidFill>
                <a:ea typeface="+mn-ea"/>
                <a:cs typeface="+mn-cs"/>
              </a:rPr>
              <a:t/>
            </a:r>
            <a:br>
              <a:rPr lang="hu-HU" altLang="hu-HU" sz="3200" b="1" dirty="0">
                <a:solidFill>
                  <a:srgbClr val="993300"/>
                </a:solidFill>
                <a:ea typeface="+mn-ea"/>
                <a:cs typeface="+mn-cs"/>
              </a:rPr>
            </a:br>
            <a:r>
              <a:rPr lang="hu-HU" sz="2400" dirty="0">
                <a:solidFill>
                  <a:srgbClr val="993300"/>
                </a:solidFill>
                <a:ea typeface="+mn-ea"/>
                <a:cs typeface="+mn-cs"/>
              </a:rPr>
              <a:t/>
            </a:r>
            <a:br>
              <a:rPr lang="hu-HU" sz="2400" dirty="0">
                <a:solidFill>
                  <a:srgbClr val="993300"/>
                </a:solidFill>
                <a:ea typeface="+mn-ea"/>
                <a:cs typeface="+mn-cs"/>
              </a:rPr>
            </a:br>
            <a:endParaRPr lang="hu-HU" altLang="hu-HU" sz="4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35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0070C0"/>
                </a:solidFill>
              </a:rPr>
              <a:t>Jogutódlással történő </a:t>
            </a:r>
            <a:r>
              <a:rPr lang="hu-HU" sz="3600" dirty="0" smtClean="0">
                <a:solidFill>
                  <a:srgbClr val="0070C0"/>
                </a:solidFill>
              </a:rPr>
              <a:t>megszűnés 1.</a:t>
            </a:r>
            <a:endParaRPr lang="hu-HU" sz="3600" dirty="0">
              <a:solidFill>
                <a:srgbClr val="0070C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21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dirty="0"/>
              <a:t>J</a:t>
            </a:r>
            <a:r>
              <a:rPr lang="hu-HU" sz="2400" dirty="0" smtClean="0"/>
              <a:t>ogutódlással </a:t>
            </a:r>
            <a:r>
              <a:rPr lang="hu-HU" sz="2400" dirty="0"/>
              <a:t>történő megszűnésnek kell tekinteni e törvény alkalmazásában: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200" dirty="0" smtClean="0"/>
              <a:t>az </a:t>
            </a:r>
            <a:r>
              <a:rPr lang="hu-HU" sz="2200" dirty="0"/>
              <a:t>egyéni vállalkozóról és az egyéni cégről szóló törvény (a továbbiakban: </a:t>
            </a:r>
            <a:r>
              <a:rPr lang="hu-HU" sz="2200" dirty="0" err="1"/>
              <a:t>Evectv</a:t>
            </a:r>
            <a:r>
              <a:rPr lang="hu-HU" sz="2200" dirty="0"/>
              <a:t>.) szerinti </a:t>
            </a:r>
            <a:r>
              <a:rPr lang="hu-HU" sz="2200" dirty="0">
                <a:solidFill>
                  <a:srgbClr val="0070C0"/>
                </a:solidFill>
              </a:rPr>
              <a:t>egyéni vállalkozói tevékenység </a:t>
            </a:r>
            <a:r>
              <a:rPr lang="hu-HU" sz="2200" dirty="0"/>
              <a:t>folytatására való jogosultság - </a:t>
            </a:r>
            <a:r>
              <a:rPr lang="hu-HU" sz="2200" dirty="0">
                <a:solidFill>
                  <a:srgbClr val="0070C0"/>
                </a:solidFill>
              </a:rPr>
              <a:t>egyéni cég vagy korlátolt felelősségű társaság alapítására tekintettel történő </a:t>
            </a:r>
            <a:r>
              <a:rPr lang="hu-HU" sz="2200" dirty="0"/>
              <a:t>- </a:t>
            </a:r>
            <a:r>
              <a:rPr lang="hu-HU" sz="2200" dirty="0">
                <a:solidFill>
                  <a:srgbClr val="0070C0"/>
                </a:solidFill>
              </a:rPr>
              <a:t>megszűnését</a:t>
            </a:r>
            <a:r>
              <a:rPr lang="hu-HU" sz="2200" dirty="0"/>
              <a:t>, valamint egyéni cégnek az </a:t>
            </a:r>
            <a:r>
              <a:rPr lang="hu-HU" sz="2200" dirty="0" err="1"/>
              <a:t>Evectv</a:t>
            </a:r>
            <a:r>
              <a:rPr lang="hu-HU" sz="2200" dirty="0"/>
              <a:t>. szerinti átalakulását a jogutódlással érintett vagyonelemek </a:t>
            </a:r>
            <a:r>
              <a:rPr lang="hu-HU" sz="2200" dirty="0" smtClean="0"/>
              <a:t>tekintetében;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egyházi </a:t>
            </a:r>
            <a:r>
              <a:rPr lang="hu-H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jogi személynek </a:t>
            </a:r>
            <a:r>
              <a:rPr lang="hu-HU" sz="2200" dirty="0"/>
              <a:t>a lelkiismereti és vallásszabadság jogáról, valamint az egyházak, vallásfelekezetek és vallási közösségek jogállásáról szóló törvény szerinti </a:t>
            </a:r>
            <a:r>
              <a:rPr lang="hu-H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átalakulását, jogutódlással történő megszűnését</a:t>
            </a:r>
            <a:r>
              <a:rPr lang="hu-HU" sz="2200" dirty="0"/>
              <a:t> vagy </a:t>
            </a:r>
            <a:r>
              <a:rPr lang="hu-H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fenntartójának megváltozását</a:t>
            </a:r>
            <a:r>
              <a:rPr lang="hu-HU" sz="2200" dirty="0"/>
              <a:t>.</a:t>
            </a:r>
          </a:p>
          <a:p>
            <a:pPr marL="0" indent="0" algn="just">
              <a:buNone/>
            </a:pPr>
            <a:r>
              <a:rPr lang="hu-HU" sz="2400" dirty="0"/>
              <a:t> </a:t>
            </a:r>
            <a:r>
              <a:rPr lang="hu-HU" sz="1600" dirty="0" smtClean="0"/>
              <a:t>(Áfa tv. 17. § (3) bekezdés d) pont - Hatályos 2019. VII. 24-től.)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2755880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0070C0"/>
                </a:solidFill>
              </a:rPr>
              <a:t>Jogutódlással történő </a:t>
            </a:r>
            <a:r>
              <a:rPr lang="hu-HU" sz="3600" dirty="0" smtClean="0">
                <a:solidFill>
                  <a:srgbClr val="0070C0"/>
                </a:solidFill>
              </a:rPr>
              <a:t>megszűnés 2.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5145436"/>
          </a:xfrm>
        </p:spPr>
        <p:txBody>
          <a:bodyPr/>
          <a:lstStyle/>
          <a:p>
            <a:pPr marL="0" indent="0" algn="just">
              <a:buNone/>
            </a:pPr>
            <a:r>
              <a:rPr lang="hu-HU" sz="1600" dirty="0" smtClean="0"/>
              <a:t>A </a:t>
            </a:r>
            <a:r>
              <a:rPr lang="hu-HU" sz="1600" dirty="0"/>
              <a:t>jogutódlás [17. § (2) bekezdés</a:t>
            </a:r>
            <a:r>
              <a:rPr lang="hu-HU" sz="1600" dirty="0" smtClean="0"/>
              <a:t>],útján </a:t>
            </a:r>
            <a:r>
              <a:rPr lang="hu-HU" sz="1600" dirty="0"/>
              <a:t>szerzett vagyon (vagyonrész) és vagyoni értékű jog (e § alkalmazásában a továbbiakban együtt: vagyon) tekintetében a szerzőnek a következő feltételeknek kell egyidejűleg </a:t>
            </a:r>
            <a:r>
              <a:rPr lang="hu-HU" sz="1600" dirty="0" smtClean="0"/>
              <a:t>megfelelnie: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1600" dirty="0" smtClean="0"/>
              <a:t>a </a:t>
            </a:r>
            <a:r>
              <a:rPr lang="hu-HU" sz="1600" dirty="0"/>
              <a:t>szerzéskor vagy annak közvetlen következményeként belföldön nyilvántartásba vett adóalany </a:t>
            </a:r>
            <a:r>
              <a:rPr lang="hu-HU" sz="1600" dirty="0" smtClean="0"/>
              <a:t>legyen;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1600" dirty="0" smtClean="0"/>
              <a:t>kötelezettséget </a:t>
            </a:r>
            <a:r>
              <a:rPr lang="hu-HU" sz="1600" dirty="0"/>
              <a:t>vállal arra, hogy a szerzéshez és a szerzett vagyonhoz fűződő, az e törvényben szabályozott jogok és kötelezettségek - a (2) bekezdésben említett eltéréssel - a szerzéstől kezdődően jogutódként őt illetik és </a:t>
            </a:r>
            <a:r>
              <a:rPr lang="hu-HU" sz="1600" dirty="0" smtClean="0"/>
              <a:t>terhelik;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1600" dirty="0" smtClean="0"/>
              <a:t>sem </a:t>
            </a:r>
            <a:r>
              <a:rPr lang="hu-HU" sz="1600" dirty="0"/>
              <a:t>a szerzéskor, sem azt követően nincs olyan, e törvényben szabályozott jogállása, amely természeténél fogva összeegyeztethetetlen lenne a </a:t>
            </a:r>
            <a:r>
              <a:rPr lang="hu-HU" sz="1600" i="1" dirty="0"/>
              <a:t>b) </a:t>
            </a:r>
            <a:r>
              <a:rPr lang="hu-HU" sz="1600" dirty="0"/>
              <a:t>pontban említett kötelezettségek teljesítésével, vagy annak csorbítására lenne alkalmas.</a:t>
            </a:r>
          </a:p>
          <a:p>
            <a:pPr marL="0" indent="0" algn="just">
              <a:buNone/>
            </a:pPr>
            <a:r>
              <a:rPr lang="hu-HU" sz="2400" dirty="0" smtClean="0"/>
              <a:t>Az </a:t>
            </a:r>
            <a:r>
              <a:rPr lang="hu-HU" sz="2400" dirty="0"/>
              <a:t>elévülési időn belül </a:t>
            </a:r>
            <a:r>
              <a:rPr lang="hu-HU" sz="2400" dirty="0">
                <a:solidFill>
                  <a:srgbClr val="0070C0"/>
                </a:solidFill>
              </a:rPr>
              <a:t>a szerzővel együtt egyetemleges felelősség </a:t>
            </a:r>
            <a:r>
              <a:rPr lang="hu-HU" sz="2400" dirty="0" smtClean="0">
                <a:solidFill>
                  <a:srgbClr val="0070C0"/>
                </a:solidFill>
              </a:rPr>
              <a:t>terheli</a:t>
            </a:r>
            <a:r>
              <a:rPr lang="hu-HU" sz="2400" i="1" dirty="0" smtClean="0"/>
              <a:t> </a:t>
            </a:r>
            <a:r>
              <a:rPr lang="hu-HU" sz="2400" dirty="0"/>
              <a:t>azt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volt egyéni vállalkozót</a:t>
            </a:r>
            <a:r>
              <a:rPr lang="hu-HU" sz="2400" dirty="0"/>
              <a:t>, akinek egyéni vállalkozói tevékenység folytatására vonatkozó jogosultsága egyéni cég vagy korlátolt felelősségű társaság alapítására tekintettel </a:t>
            </a:r>
            <a:r>
              <a:rPr lang="hu-HU" sz="2400" dirty="0" smtClean="0"/>
              <a:t>megszűnt.</a:t>
            </a:r>
          </a:p>
          <a:p>
            <a:pPr marL="0" indent="0" algn="just">
              <a:buNone/>
            </a:pPr>
            <a:r>
              <a:rPr lang="hu-HU" sz="1600" dirty="0"/>
              <a:t>(</a:t>
            </a:r>
            <a:r>
              <a:rPr lang="hu-HU" sz="1600" dirty="0" smtClean="0"/>
              <a:t>Áfa tv. 18. § (2) bekezdés c) pont - </a:t>
            </a:r>
            <a:r>
              <a:rPr lang="hu-HU" sz="1600" dirty="0"/>
              <a:t>Hatályos 2019. VII. </a:t>
            </a:r>
            <a:r>
              <a:rPr lang="hu-HU" sz="1600" dirty="0" smtClean="0"/>
              <a:t>24.)</a:t>
            </a:r>
            <a:endParaRPr lang="hu-HU" sz="1600" dirty="0"/>
          </a:p>
          <a:p>
            <a:pPr marL="0" indent="0" algn="just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233807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000" dirty="0" smtClean="0">
                <a:solidFill>
                  <a:srgbClr val="0070C0"/>
                </a:solidFill>
              </a:rPr>
              <a:t>Mentes szolgáltatásnyújtás 1.</a:t>
            </a:r>
            <a:endParaRPr lang="hu-HU" sz="4000" dirty="0">
              <a:solidFill>
                <a:srgbClr val="0070C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81"/>
          </a:xfrm>
        </p:spPr>
        <p:txBody>
          <a:bodyPr/>
          <a:lstStyle/>
          <a:p>
            <a:pPr marL="0" indent="0" algn="just">
              <a:buNone/>
            </a:pPr>
            <a:r>
              <a:rPr lang="hu-HU" sz="2800" dirty="0" smtClean="0"/>
              <a:t>Mentes </a:t>
            </a:r>
            <a:r>
              <a:rPr lang="hu-HU" sz="2800" dirty="0"/>
              <a:t>az adó alól a szolgáltatás nyújtása abban az esetben, ha annak ellenértéke az </a:t>
            </a:r>
            <a:r>
              <a:rPr lang="hu-H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importált termék </a:t>
            </a:r>
            <a:r>
              <a:rPr lang="hu-HU" sz="2800" dirty="0"/>
              <a:t>adóalapjába a 74. §, illetőleg a 75. § (1) bekezdésének </a:t>
            </a:r>
            <a:r>
              <a:rPr lang="hu-HU" sz="2800" i="1" dirty="0"/>
              <a:t>b) </a:t>
            </a:r>
            <a:r>
              <a:rPr lang="hu-HU" sz="2800" dirty="0"/>
              <a:t>pontja és (2) bekezdése szerint beépül.</a:t>
            </a:r>
          </a:p>
          <a:p>
            <a:pPr marL="0" indent="0" algn="just">
              <a:buNone/>
            </a:pPr>
            <a:r>
              <a:rPr lang="hu-HU" sz="2800" dirty="0" smtClean="0"/>
              <a:t>A </a:t>
            </a:r>
            <a:r>
              <a:rPr lang="hu-HU" sz="2800" dirty="0"/>
              <a:t>(2) bekezdés szerinti </a:t>
            </a:r>
            <a:r>
              <a:rPr lang="hu-H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mentesség alkalmazásának feltétele,</a:t>
            </a:r>
            <a:r>
              <a:rPr lang="hu-HU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2800" dirty="0"/>
              <a:t>hogy</a:t>
            </a:r>
            <a:r>
              <a:rPr lang="hu-HU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szolgáltatást közvetlenül az importáló részére nyújtsák.</a:t>
            </a:r>
          </a:p>
          <a:p>
            <a:endParaRPr lang="hu-HU" sz="2000" dirty="0"/>
          </a:p>
          <a:p>
            <a:pPr marL="0" indent="0">
              <a:buNone/>
            </a:pPr>
            <a:r>
              <a:rPr lang="hu-HU" sz="1600" dirty="0"/>
              <a:t>(Áfa tv. </a:t>
            </a:r>
            <a:r>
              <a:rPr lang="hu-HU" sz="1600" dirty="0" smtClean="0"/>
              <a:t>93. § (3</a:t>
            </a:r>
            <a:r>
              <a:rPr lang="hu-HU" sz="1600" dirty="0"/>
              <a:t>) bekezdés - Hatályos: 2019. VIII. 23-tól</a:t>
            </a:r>
            <a:r>
              <a:rPr lang="hu-HU" sz="1600" dirty="0" smtClean="0"/>
              <a:t>.)</a:t>
            </a:r>
            <a:endParaRPr lang="hu-HU" sz="1600" dirty="0"/>
          </a:p>
          <a:p>
            <a:pPr marL="0" indent="0" algn="just">
              <a:buNone/>
            </a:pPr>
            <a:endParaRPr lang="hu-HU" sz="2400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7704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09600" y="2780928"/>
            <a:ext cx="7772400" cy="1584176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ct val="20000"/>
              </a:spcBef>
            </a:pP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>2020. I. 01-től hatályos rendelkezések</a:t>
            </a:r>
            <a:r>
              <a:rPr lang="hu-HU" altLang="hu-HU" sz="3200" b="1" dirty="0">
                <a:solidFill>
                  <a:srgbClr val="993300"/>
                </a:solidFill>
                <a:ea typeface="+mn-ea"/>
                <a:cs typeface="+mn-cs"/>
              </a:rPr>
              <a:t/>
            </a:r>
            <a:br>
              <a:rPr lang="hu-HU" altLang="hu-HU" sz="3200" b="1" dirty="0">
                <a:solidFill>
                  <a:srgbClr val="993300"/>
                </a:solidFill>
                <a:ea typeface="+mn-ea"/>
                <a:cs typeface="+mn-cs"/>
              </a:rPr>
            </a:br>
            <a:r>
              <a:rPr lang="hu-HU" sz="2400" dirty="0">
                <a:solidFill>
                  <a:srgbClr val="993300"/>
                </a:solidFill>
                <a:ea typeface="+mn-ea"/>
                <a:cs typeface="+mn-cs"/>
              </a:rPr>
              <a:t/>
            </a:r>
            <a:br>
              <a:rPr lang="hu-HU" sz="2400" dirty="0">
                <a:solidFill>
                  <a:srgbClr val="993300"/>
                </a:solidFill>
                <a:ea typeface="+mn-ea"/>
                <a:cs typeface="+mn-cs"/>
              </a:rPr>
            </a:br>
            <a:endParaRPr lang="hu-HU" altLang="hu-HU" sz="4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8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000" dirty="0">
                <a:solidFill>
                  <a:srgbClr val="0070C0"/>
                </a:solidFill>
              </a:rPr>
              <a:t>Mentes szolgáltatásnyújtás </a:t>
            </a:r>
            <a:r>
              <a:rPr lang="hu-HU" sz="4000" dirty="0" smtClean="0">
                <a:solidFill>
                  <a:srgbClr val="0070C0"/>
                </a:solidFill>
              </a:rPr>
              <a:t>2.</a:t>
            </a:r>
            <a:endParaRPr lang="hu-HU" sz="4000" dirty="0">
              <a:solidFill>
                <a:srgbClr val="0070C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9"/>
          </a:xfrm>
        </p:spPr>
        <p:txBody>
          <a:bodyPr/>
          <a:lstStyle/>
          <a:p>
            <a:pPr marL="0" indent="0" algn="just">
              <a:buNone/>
            </a:pPr>
            <a:r>
              <a:rPr lang="es-ES" sz="2800" dirty="0" smtClean="0"/>
              <a:t>Mentes </a:t>
            </a:r>
            <a:r>
              <a:rPr lang="es-ES" sz="2800" dirty="0"/>
              <a:t>az adó </a:t>
            </a:r>
            <a:r>
              <a:rPr lang="es-ES" sz="2800" dirty="0" smtClean="0"/>
              <a:t>alól</a:t>
            </a:r>
            <a:r>
              <a:rPr lang="hu-HU" sz="2800" dirty="0" smtClean="0"/>
              <a:t> az </a:t>
            </a:r>
            <a:r>
              <a:rPr lang="hu-HU" sz="2800" dirty="0"/>
              <a:t>a szolgáltatásnyújtás és az ahhoz szorosan kapcsolódó óvodai, diákotthoni és kollégiumi ellátás - az étkeztetés kivételével, ha az ennek fejében járó ellenérték külön térítendő meg -, valamint az azokhoz szorosan kapcsolódó termékértékesítés, amelyet </a:t>
            </a:r>
            <a:r>
              <a:rPr lang="hu-H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hu-HU" sz="2800" dirty="0"/>
              <a:t> </a:t>
            </a:r>
            <a:r>
              <a:rPr lang="hu-H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köznevelés, a szakképzés</a:t>
            </a:r>
            <a:r>
              <a:rPr lang="hu-HU" sz="2800" dirty="0">
                <a:solidFill>
                  <a:srgbClr val="0070C0"/>
                </a:solidFill>
              </a:rPr>
              <a:t>,</a:t>
            </a:r>
            <a:r>
              <a:rPr lang="hu-HU" sz="2800" dirty="0"/>
              <a:t> illetve a </a:t>
            </a:r>
            <a:r>
              <a:rPr lang="hu-HU" sz="2800" dirty="0">
                <a:solidFill>
                  <a:srgbClr val="0070C0"/>
                </a:solidFill>
              </a:rPr>
              <a:t>felsőoktatás,</a:t>
            </a:r>
            <a:r>
              <a:rPr lang="hu-HU" sz="2800" dirty="0"/>
              <a:t> továbbá a (2) bekezdésben meghatározott </a:t>
            </a:r>
            <a:r>
              <a:rPr lang="hu-H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egyéb</a:t>
            </a:r>
            <a:r>
              <a:rPr lang="hu-HU" sz="2800" dirty="0">
                <a:solidFill>
                  <a:srgbClr val="0070C0"/>
                </a:solidFill>
              </a:rPr>
              <a:t> oktatás vagy </a:t>
            </a:r>
            <a:r>
              <a:rPr lang="hu-H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képzés</a:t>
            </a:r>
            <a:r>
              <a:rPr lang="hu-HU" sz="2800" dirty="0"/>
              <a:t> keretében a közszolgáltató, a köznevelési intézmény, a szakképző intézmény, a felsőoktatási intézmény, a </a:t>
            </a:r>
            <a:r>
              <a:rPr lang="hu-HU" sz="2800" dirty="0" err="1"/>
              <a:t>felnőttképző</a:t>
            </a:r>
            <a:r>
              <a:rPr lang="hu-HU" sz="2800" dirty="0"/>
              <a:t> vagy - nemzetközi szerződés alapján - belföldön működő külföldi kulturális intézet - ilyen minőségében </a:t>
            </a:r>
            <a:r>
              <a:rPr lang="hu-HU" sz="2800" dirty="0" smtClean="0"/>
              <a:t>- teljesít.</a:t>
            </a:r>
            <a:endParaRPr lang="hu-HU" sz="2800" dirty="0"/>
          </a:p>
          <a:p>
            <a:pPr marL="0" indent="0" algn="just">
              <a:buNone/>
            </a:pPr>
            <a:r>
              <a:rPr lang="hu-HU" sz="1400" dirty="0"/>
              <a:t>(Áfa tv. </a:t>
            </a:r>
            <a:r>
              <a:rPr lang="hu-HU" sz="1400" dirty="0" smtClean="0"/>
              <a:t>85. </a:t>
            </a:r>
            <a:r>
              <a:rPr lang="hu-HU" sz="1400" dirty="0"/>
              <a:t>§ </a:t>
            </a:r>
            <a:r>
              <a:rPr lang="hu-HU" sz="1400" dirty="0" smtClean="0"/>
              <a:t>(1) </a:t>
            </a:r>
            <a:r>
              <a:rPr lang="hu-HU" sz="1400" dirty="0"/>
              <a:t>bekezdés </a:t>
            </a:r>
            <a:r>
              <a:rPr lang="hu-HU" sz="1400" dirty="0" smtClean="0"/>
              <a:t> i) pont - </a:t>
            </a:r>
            <a:r>
              <a:rPr lang="hu-HU" sz="1400" dirty="0"/>
              <a:t>Hatályos: </a:t>
            </a:r>
            <a:r>
              <a:rPr lang="hu-HU" sz="1400" dirty="0" smtClean="0"/>
              <a:t>2020. </a:t>
            </a:r>
            <a:r>
              <a:rPr lang="hu-HU" sz="1400" dirty="0"/>
              <a:t>I</a:t>
            </a:r>
            <a:r>
              <a:rPr lang="hu-HU" sz="1400" dirty="0" smtClean="0"/>
              <a:t>. 01-től.)</a:t>
            </a:r>
            <a:endParaRPr lang="hu-HU" sz="1400" dirty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3907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000" dirty="0">
                <a:solidFill>
                  <a:srgbClr val="0070C0"/>
                </a:solidFill>
              </a:rPr>
              <a:t>Mentes szolgáltatásnyújtás </a:t>
            </a:r>
            <a:r>
              <a:rPr lang="hu-HU" sz="4000" dirty="0" smtClean="0">
                <a:solidFill>
                  <a:srgbClr val="0070C0"/>
                </a:solidFill>
              </a:rPr>
              <a:t>3.</a:t>
            </a:r>
            <a:endParaRPr lang="hu-HU" sz="4000" dirty="0">
              <a:solidFill>
                <a:srgbClr val="0070C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3"/>
          </a:xfrm>
        </p:spPr>
        <p:txBody>
          <a:bodyPr/>
          <a:lstStyle/>
          <a:p>
            <a:pPr marL="0" indent="0" algn="just">
              <a:buNone/>
            </a:pPr>
            <a:r>
              <a:rPr lang="es-ES" sz="3000" dirty="0" smtClean="0"/>
              <a:t>Mentes </a:t>
            </a:r>
            <a:r>
              <a:rPr lang="es-ES" sz="3000" dirty="0"/>
              <a:t>az adó alól</a:t>
            </a:r>
            <a:r>
              <a:rPr lang="hu-HU" sz="3000" dirty="0"/>
              <a:t> </a:t>
            </a:r>
            <a:r>
              <a:rPr lang="hu-HU" sz="3000" dirty="0" smtClean="0"/>
              <a:t>az </a:t>
            </a:r>
            <a:r>
              <a:rPr lang="hu-HU" sz="3000" dirty="0"/>
              <a:t>a szolgáltatásnyújtás, amelyet óvodai, tanári, oktatói, nevelői tevékenységet végző - ilyen minőségében - teljesít </a:t>
            </a:r>
            <a:r>
              <a:rPr lang="hu-HU" sz="3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köznevelés, a szakképzés, </a:t>
            </a:r>
            <a:r>
              <a:rPr lang="hu-HU" sz="3000" dirty="0"/>
              <a:t>illetve a </a:t>
            </a:r>
            <a:r>
              <a:rPr lang="hu-HU" sz="3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felsőoktatás,</a:t>
            </a:r>
            <a:r>
              <a:rPr lang="hu-HU" sz="3000" dirty="0"/>
              <a:t> továbbá a (2) bekezdésben meghatározott egyéb oktatás vagy képzés keretében, ideértve az előzőekben felsoroltakhoz kapcsolódó, </a:t>
            </a:r>
            <a:r>
              <a:rPr lang="hu-HU" sz="3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óvodai, tanári, oktatói, nevelői tevékenységet végző</a:t>
            </a:r>
            <a:r>
              <a:rPr lang="hu-HU" sz="3000" dirty="0"/>
              <a:t> </a:t>
            </a:r>
            <a:r>
              <a:rPr lang="hu-HU" sz="3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által szervezett </a:t>
            </a:r>
            <a:r>
              <a:rPr lang="hu-HU" sz="3000" dirty="0">
                <a:solidFill>
                  <a:srgbClr val="0070C0"/>
                </a:solidFill>
              </a:rPr>
              <a:t>magánóraadást</a:t>
            </a:r>
            <a:r>
              <a:rPr lang="hu-HU" sz="3000" dirty="0"/>
              <a:t> </a:t>
            </a:r>
            <a:r>
              <a:rPr lang="hu-HU" sz="3000" dirty="0" smtClean="0"/>
              <a:t>is.</a:t>
            </a:r>
            <a:r>
              <a:rPr lang="hu-HU" dirty="0" smtClean="0"/>
              <a:t> </a:t>
            </a:r>
          </a:p>
          <a:p>
            <a:pPr marL="0" indent="0" algn="just">
              <a:buNone/>
            </a:pPr>
            <a:r>
              <a:rPr lang="hu-HU" sz="1600" dirty="0" smtClean="0"/>
              <a:t>(Áfa </a:t>
            </a:r>
            <a:r>
              <a:rPr lang="hu-HU" sz="1600" dirty="0"/>
              <a:t>tv. 85. § (1) bekezdés  i</a:t>
            </a:r>
            <a:r>
              <a:rPr lang="hu-HU" sz="1600" dirty="0" smtClean="0"/>
              <a:t>) </a:t>
            </a:r>
            <a:r>
              <a:rPr lang="hu-HU" sz="1600" dirty="0"/>
              <a:t>pont - Hatályos: </a:t>
            </a:r>
            <a:r>
              <a:rPr lang="hu-HU" sz="1600" dirty="0" smtClean="0"/>
              <a:t>2020. </a:t>
            </a:r>
            <a:r>
              <a:rPr lang="hu-HU" sz="1600" dirty="0"/>
              <a:t>I</a:t>
            </a:r>
            <a:r>
              <a:rPr lang="hu-HU" sz="1600" dirty="0" smtClean="0"/>
              <a:t>. 01-től.)</a:t>
            </a:r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5248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000" dirty="0">
                <a:solidFill>
                  <a:srgbClr val="0070C0"/>
                </a:solidFill>
              </a:rPr>
              <a:t>Mentes szolgáltatásnyújtás </a:t>
            </a:r>
            <a:r>
              <a:rPr lang="hu-HU" sz="4000" dirty="0" smtClean="0">
                <a:solidFill>
                  <a:srgbClr val="0070C0"/>
                </a:solidFill>
              </a:rPr>
              <a:t>4.</a:t>
            </a:r>
            <a:endParaRPr lang="hu-HU" sz="4000" dirty="0">
              <a:solidFill>
                <a:srgbClr val="0070C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5001420"/>
          </a:xfrm>
        </p:spPr>
        <p:txBody>
          <a:bodyPr/>
          <a:lstStyle/>
          <a:p>
            <a:pPr marL="0" indent="0" algn="just">
              <a:buNone/>
            </a:pPr>
            <a:r>
              <a:rPr lang="hu-HU" sz="2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Egyéb </a:t>
            </a:r>
            <a:r>
              <a:rPr lang="hu-H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oktatás vagy képzés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0070C0"/>
                </a:solidFill>
              </a:rPr>
              <a:t>a </a:t>
            </a:r>
            <a:r>
              <a:rPr lang="hu-HU" sz="2200" dirty="0">
                <a:solidFill>
                  <a:srgbClr val="0070C0"/>
                </a:solidFill>
              </a:rPr>
              <a:t>szakképzésről szóló törvény alapján szervezett </a:t>
            </a:r>
            <a:r>
              <a:rPr lang="hu-HU" sz="2200" dirty="0"/>
              <a:t>szakmai oktatás és szakmai képzés, továbbá az ehhez kapcsolódóan szervezett szakmai vizsga és képesítő vizsga,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0070C0"/>
                </a:solidFill>
              </a:rPr>
              <a:t>a </a:t>
            </a:r>
            <a:r>
              <a:rPr lang="hu-HU" sz="2200" dirty="0">
                <a:solidFill>
                  <a:srgbClr val="0070C0"/>
                </a:solidFill>
              </a:rPr>
              <a:t>felnőttképzésről szóló törvényben meghatározott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hu-HU" sz="2200" dirty="0" smtClean="0"/>
              <a:t>bejelentés </a:t>
            </a:r>
            <a:r>
              <a:rPr lang="hu-HU" sz="2200" dirty="0"/>
              <a:t>birtokában és jogszabály alapján vagy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hu-HU" sz="2200" i="1" dirty="0" smtClean="0"/>
              <a:t> </a:t>
            </a:r>
            <a:r>
              <a:rPr lang="hu-HU" sz="2200" dirty="0"/>
              <a:t>engedély birtokában</a:t>
            </a:r>
          </a:p>
          <a:p>
            <a:pPr marL="0" indent="0" algn="just">
              <a:buNone/>
            </a:pPr>
            <a:r>
              <a:rPr lang="hu-HU" sz="2200" dirty="0"/>
              <a:t>szervezett oktatás vagy képzés, továbbá az ehhez kapcsolódóan szervezett vizsga,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0070C0"/>
                </a:solidFill>
              </a:rPr>
              <a:t>a </a:t>
            </a:r>
            <a:r>
              <a:rPr lang="hu-HU" sz="2200" dirty="0">
                <a:solidFill>
                  <a:srgbClr val="0070C0"/>
                </a:solidFill>
              </a:rPr>
              <a:t>nyelvi képzés </a:t>
            </a:r>
            <a:r>
              <a:rPr lang="hu-HU" sz="2200" dirty="0"/>
              <a:t>és az államilag, illetve nemzetközileg elismert nyelvvizsga-bizonyítvány kiadásának alapjául szolgáló vizsga, valamint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200" dirty="0" smtClean="0"/>
              <a:t>a </a:t>
            </a:r>
            <a:r>
              <a:rPr lang="hu-HU" sz="2200" dirty="0"/>
              <a:t>tanulmányi és tehetséggondozó verseny szervezése és lebonyolítása</a:t>
            </a:r>
            <a:r>
              <a:rPr lang="hu-HU" sz="2200" dirty="0" smtClean="0"/>
              <a:t>. </a:t>
            </a:r>
            <a:r>
              <a:rPr lang="hu-HU" sz="1800" dirty="0"/>
              <a:t>(Áfa tv. 85. § </a:t>
            </a:r>
            <a:r>
              <a:rPr lang="hu-HU" sz="1800" dirty="0" smtClean="0"/>
              <a:t>(2) </a:t>
            </a:r>
            <a:r>
              <a:rPr lang="hu-HU" sz="1800" dirty="0"/>
              <a:t>bekezdés  </a:t>
            </a:r>
            <a:r>
              <a:rPr lang="hu-HU" sz="1800" dirty="0" smtClean="0"/>
              <a:t>- </a:t>
            </a:r>
            <a:r>
              <a:rPr lang="hu-HU" sz="1800" dirty="0"/>
              <a:t>Hatályos: 2020. </a:t>
            </a:r>
            <a:r>
              <a:rPr lang="hu-HU" sz="1800" dirty="0" smtClean="0"/>
              <a:t>I. </a:t>
            </a:r>
            <a:r>
              <a:rPr lang="hu-HU" sz="1800" dirty="0"/>
              <a:t>01-től</a:t>
            </a:r>
            <a:r>
              <a:rPr lang="hu-HU" sz="1800" dirty="0" smtClean="0"/>
              <a:t>.)</a:t>
            </a:r>
            <a:endParaRPr lang="hu-HU" sz="1800" dirty="0"/>
          </a:p>
          <a:p>
            <a:pPr algn="just">
              <a:buFont typeface="Wingdings" panose="05000000000000000000" pitchFamily="2" charset="2"/>
              <a:buChar char="Ø"/>
            </a:pPr>
            <a:endParaRPr lang="hu-HU" sz="2200" dirty="0"/>
          </a:p>
          <a:p>
            <a:endParaRPr lang="hu-HU" sz="2400" dirty="0"/>
          </a:p>
          <a:p>
            <a:pPr algn="just"/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39420799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0070C0"/>
                </a:solidFill>
              </a:rPr>
              <a:t>Mentes szolgáltatásnyújtás </a:t>
            </a:r>
            <a:r>
              <a:rPr lang="hu-HU" sz="3600" dirty="0" smtClean="0">
                <a:solidFill>
                  <a:srgbClr val="0070C0"/>
                </a:solidFill>
              </a:rPr>
              <a:t>5.</a:t>
            </a:r>
            <a:endParaRPr lang="hu-HU" sz="3600" dirty="0">
              <a:solidFill>
                <a:srgbClr val="0070C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7"/>
          </a:xfrm>
        </p:spPr>
        <p:txBody>
          <a:bodyPr/>
          <a:lstStyle/>
          <a:p>
            <a:pPr marL="0" indent="0" algn="just">
              <a:buNone/>
            </a:pPr>
            <a:r>
              <a:rPr lang="hu-HU" sz="2000" dirty="0" smtClean="0"/>
              <a:t>Mentes </a:t>
            </a:r>
            <a:r>
              <a:rPr lang="hu-HU" sz="2000" dirty="0"/>
              <a:t>az adó alól - a (2) és (3) bekezdésben meghatározott eltéréssel - a belföldön küldeményként feladott vagy </a:t>
            </a:r>
            <a:r>
              <a:rPr lang="hu-HU" sz="2000" dirty="0">
                <a:solidFill>
                  <a:srgbClr val="0070C0"/>
                </a:solidFill>
              </a:rPr>
              <a:t>belföldről fuvarozott termék értékesítése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igazoltan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2000" dirty="0"/>
              <a:t>belföldön kívülre, de a </a:t>
            </a:r>
            <a:r>
              <a:rPr lang="hu-HU" sz="2000" dirty="0">
                <a:solidFill>
                  <a:srgbClr val="0070C0"/>
                </a:solidFill>
              </a:rPr>
              <a:t>Közösség területére</a:t>
            </a:r>
            <a:r>
              <a:rPr lang="hu-HU" sz="2000" dirty="0"/>
              <a:t>, függetlenül attól, hogy a </a:t>
            </a:r>
            <a:r>
              <a:rPr lang="hu-HU" sz="2000" dirty="0" err="1"/>
              <a:t>küldeménykénti</a:t>
            </a:r>
            <a:r>
              <a:rPr lang="hu-HU" sz="2000" dirty="0"/>
              <a:t> feladást vagy a fuvarozást akár az értékesítő, akár a beszerző vagy - bármelyikük javára - más végzi, feltéve, hogy: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az </a:t>
            </a:r>
            <a:r>
              <a:rPr lang="hu-HU" sz="2400" dirty="0"/>
              <a:t>egy másik, adóalanyi minőségében nem belföldön, hanem a </a:t>
            </a:r>
            <a:r>
              <a:rPr lang="hu-HU" sz="2400" dirty="0">
                <a:solidFill>
                  <a:srgbClr val="0070C0"/>
                </a:solidFill>
              </a:rPr>
              <a:t>Közösség más tagállamában eljáró adóalanynak </a:t>
            </a:r>
            <a:r>
              <a:rPr lang="hu-H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vagy</a:t>
            </a:r>
            <a:r>
              <a:rPr lang="hu-HU" sz="2400" dirty="0"/>
              <a:t> a Közösség más tagállamában </a:t>
            </a:r>
            <a:r>
              <a:rPr lang="hu-HU" sz="2400" dirty="0">
                <a:solidFill>
                  <a:srgbClr val="0070C0"/>
                </a:solidFill>
              </a:rPr>
              <a:t>nyilvántartásba vett adófizetésre kötelezett, nem adóalany jogi személynek</a:t>
            </a:r>
            <a:r>
              <a:rPr lang="hu-HU" sz="2400" dirty="0"/>
              <a:t> történik,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az </a:t>
            </a:r>
            <a:r>
              <a:rPr lang="hu-HU" sz="2400" dirty="0"/>
              <a:t>az adóalany vagy adófizetésre kötelezett nem adóalany jogi személy, </a:t>
            </a:r>
            <a:r>
              <a:rPr lang="hu-HU" sz="2400" dirty="0">
                <a:solidFill>
                  <a:srgbClr val="0070C0"/>
                </a:solidFill>
              </a:rPr>
              <a:t>akinek (amelynek) részére az értékesítés történik</a:t>
            </a:r>
            <a:r>
              <a:rPr lang="hu-HU" sz="2400" dirty="0"/>
              <a:t>,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adószámmal rendelkezik </a:t>
            </a:r>
            <a:r>
              <a:rPr lang="hu-HU" sz="2400" dirty="0"/>
              <a:t>a Közösség más tagállamában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és ezt </a:t>
            </a:r>
            <a:r>
              <a:rPr lang="hu-HU" sz="2400" dirty="0"/>
              <a:t>az adószámot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közölte az értékesítővel</a:t>
            </a:r>
            <a:r>
              <a:rPr lang="hu-HU" sz="2400" dirty="0" smtClean="0"/>
              <a:t>.</a:t>
            </a:r>
          </a:p>
          <a:p>
            <a:pPr marL="0" indent="0" algn="just">
              <a:buNone/>
            </a:pPr>
            <a:r>
              <a:rPr lang="hu-HU" sz="1600" dirty="0"/>
              <a:t>(Áfa tv. 89. § (1) bekezdés - Hatályos: 2020. I. 1-től.)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4653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000" dirty="0">
                <a:solidFill>
                  <a:srgbClr val="0070C0"/>
                </a:solidFill>
              </a:rPr>
              <a:t>Mentes szolgáltatásnyújtás </a:t>
            </a:r>
            <a:r>
              <a:rPr lang="hu-HU" sz="4000" dirty="0" smtClean="0">
                <a:solidFill>
                  <a:srgbClr val="0070C0"/>
                </a:solidFill>
              </a:rPr>
              <a:t>6.</a:t>
            </a:r>
            <a:endParaRPr lang="hu-HU" sz="4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5001420"/>
          </a:xfrm>
        </p:spPr>
        <p:txBody>
          <a:bodyPr/>
          <a:lstStyle/>
          <a:p>
            <a:pPr marL="0" indent="0" algn="just">
              <a:buNone/>
            </a:pPr>
            <a:r>
              <a:rPr lang="pt-BR" sz="2400" dirty="0" smtClean="0"/>
              <a:t>Tanács </a:t>
            </a:r>
            <a:r>
              <a:rPr lang="pt-BR" sz="2400" dirty="0"/>
              <a:t>2011. március 15-i </a:t>
            </a:r>
            <a:r>
              <a:rPr lang="pt-BR" sz="2400" dirty="0">
                <a:solidFill>
                  <a:srgbClr val="C00000"/>
                </a:solidFill>
              </a:rPr>
              <a:t>282/2011/EU </a:t>
            </a:r>
            <a:r>
              <a:rPr lang="pt-BR" sz="2400" dirty="0" smtClean="0">
                <a:solidFill>
                  <a:srgbClr val="C00000"/>
                </a:solidFill>
              </a:rPr>
              <a:t>Végrehajtási rendelete</a:t>
            </a:r>
            <a:r>
              <a:rPr lang="hu-HU" sz="2400" dirty="0" smtClean="0">
                <a:solidFill>
                  <a:srgbClr val="C00000"/>
                </a:solidFill>
              </a:rPr>
              <a:t> 45a</a:t>
            </a:r>
            <a:r>
              <a:rPr lang="hu-HU" sz="2400" dirty="0">
                <a:solidFill>
                  <a:srgbClr val="C00000"/>
                </a:solidFill>
              </a:rPr>
              <a:t>. </a:t>
            </a:r>
            <a:r>
              <a:rPr lang="hu-HU" sz="2400" dirty="0" smtClean="0">
                <a:solidFill>
                  <a:srgbClr val="C00000"/>
                </a:solidFill>
              </a:rPr>
              <a:t>cikk  </a:t>
            </a:r>
            <a:r>
              <a:rPr lang="hu-HU" sz="2400" dirty="0" smtClean="0"/>
              <a:t>(3) bekezdés a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feladás vagy a fuvarozás </a:t>
            </a:r>
            <a:r>
              <a:rPr lang="hu-HU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bizonyítéka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i="1" dirty="0" smtClean="0"/>
              <a:t>a) </a:t>
            </a:r>
            <a:r>
              <a:rPr lang="hu-HU" sz="2000" dirty="0" err="1" smtClean="0"/>
              <a:t>a</a:t>
            </a:r>
            <a:r>
              <a:rPr lang="hu-HU" sz="2000" dirty="0" smtClean="0"/>
              <a:t> </a:t>
            </a:r>
            <a:r>
              <a:rPr lang="hu-HU" sz="2000" dirty="0"/>
              <a:t>termékek feladására vagy fuvarozására vonatkozó dokumentumok, mint például az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aláírt </a:t>
            </a:r>
            <a:r>
              <a:rPr lang="hu-HU" sz="200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CMR-dokumentum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2000" dirty="0"/>
              <a:t>vagy </a:t>
            </a:r>
            <a:r>
              <a:rPr lang="hu-HU" sz="2000" dirty="0" err="1"/>
              <a:t>CMR-fuvarlevél</a:t>
            </a:r>
            <a:r>
              <a:rPr lang="hu-HU" sz="2000" dirty="0"/>
              <a:t>, a </a:t>
            </a:r>
            <a:r>
              <a:rPr lang="hu-HU" sz="2000" dirty="0" err="1"/>
              <a:t>hajóraklevél</a:t>
            </a:r>
            <a:r>
              <a:rPr lang="hu-HU" sz="2000" dirty="0"/>
              <a:t>, </a:t>
            </a:r>
            <a:r>
              <a:rPr lang="hu-HU" sz="2000" dirty="0" err="1"/>
              <a:t>a</a:t>
            </a:r>
            <a:r>
              <a:rPr lang="hu-HU" sz="2000" dirty="0"/>
              <a:t> légi teherszállítási számla vagy az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áru fuvarozója által kiállított számla</a:t>
            </a:r>
            <a:r>
              <a:rPr lang="hu-HU" sz="2000" dirty="0"/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i="1" dirty="0"/>
              <a:t>b)</a:t>
            </a:r>
            <a:r>
              <a:rPr lang="hu-HU" sz="2000" dirty="0"/>
              <a:t> a következő dokumentumok:</a:t>
            </a:r>
          </a:p>
          <a:p>
            <a:pPr algn="just"/>
            <a:r>
              <a:rPr lang="hu-HU" sz="2000" dirty="0"/>
              <a:t>i. a termékek feladására vagy fuvarozására vonatkozó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biztosítási kötvény</a:t>
            </a:r>
            <a:r>
              <a:rPr lang="hu-HU" sz="2000" dirty="0"/>
              <a:t>; vagy a termékek feladásának vagy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fuvarozásának kifizetését igazoló banki dokumentumok</a:t>
            </a:r>
            <a:r>
              <a:rPr lang="hu-HU" sz="2000" dirty="0"/>
              <a:t>;</a:t>
            </a:r>
          </a:p>
          <a:p>
            <a:pPr algn="just"/>
            <a:r>
              <a:rPr lang="hu-HU" sz="2000" dirty="0" err="1"/>
              <a:t>ii</a:t>
            </a:r>
            <a:r>
              <a:rPr lang="hu-HU" sz="2000" dirty="0"/>
              <a:t>. közjogi hatóság, például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közjegyző által kiállított közokirat</a:t>
            </a:r>
            <a:r>
              <a:rPr lang="hu-HU" sz="2000" dirty="0"/>
              <a:t>, amely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igazolja</a:t>
            </a:r>
            <a:r>
              <a:rPr lang="hu-HU" sz="2000" dirty="0"/>
              <a:t> a termékek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rendeltetési tagállamba való megérkezését</a:t>
            </a:r>
            <a:r>
              <a:rPr lang="hu-HU" sz="2000" dirty="0"/>
              <a:t>;</a:t>
            </a:r>
          </a:p>
          <a:p>
            <a:pPr algn="just"/>
            <a:r>
              <a:rPr lang="hu-HU" sz="2000" dirty="0" err="1"/>
              <a:t>iii</a:t>
            </a:r>
            <a:r>
              <a:rPr lang="hu-HU" sz="2000" dirty="0"/>
              <a:t>. a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rendeltetési tagállamban a raktár üzemeltetője </a:t>
            </a:r>
            <a:r>
              <a:rPr lang="hu-HU" sz="2000" dirty="0"/>
              <a:t>által kiállított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átvételi elismervény</a:t>
            </a:r>
            <a:r>
              <a:rPr lang="hu-HU" sz="2000" dirty="0"/>
              <a:t>, amely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igazolja</a:t>
            </a:r>
            <a:r>
              <a:rPr lang="hu-HU" sz="2000" dirty="0"/>
              <a:t> a termékeknek az adott tagállamban való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tárolását</a:t>
            </a:r>
            <a:r>
              <a:rPr lang="hu-HU" sz="2000" dirty="0"/>
              <a:t>.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854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000" dirty="0">
                <a:solidFill>
                  <a:srgbClr val="0070C0"/>
                </a:solidFill>
              </a:rPr>
              <a:t>Mentes szolgáltatásnyújtás </a:t>
            </a:r>
            <a:r>
              <a:rPr lang="hu-HU" sz="4000" dirty="0" smtClean="0">
                <a:solidFill>
                  <a:srgbClr val="0070C0"/>
                </a:solidFill>
              </a:rPr>
              <a:t>7.</a:t>
            </a:r>
            <a:endParaRPr lang="hu-HU" sz="4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857404"/>
          </a:xfrm>
        </p:spPr>
        <p:txBody>
          <a:bodyPr/>
          <a:lstStyle/>
          <a:p>
            <a:pPr marL="0" indent="0" algn="just">
              <a:buNone/>
            </a:pPr>
            <a:r>
              <a:rPr lang="hu-HU" sz="2600" dirty="0" smtClean="0"/>
              <a:t>Az </a:t>
            </a:r>
            <a:r>
              <a:rPr lang="hu-HU" sz="2600" dirty="0"/>
              <a:t>(1) bekezdésben meghatározott </a:t>
            </a:r>
            <a:r>
              <a:rPr lang="hu-HU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adómentesség nem alkalmazandó</a:t>
            </a:r>
            <a:r>
              <a:rPr lang="hu-HU" sz="2600" dirty="0"/>
              <a:t>, ha </a:t>
            </a:r>
            <a:r>
              <a:rPr lang="hu-HU" sz="2600" dirty="0">
                <a:solidFill>
                  <a:srgbClr val="0070C0"/>
                </a:solidFill>
              </a:rPr>
              <a:t>a teljesítésre kötelezett </a:t>
            </a:r>
            <a:r>
              <a:rPr lang="hu-HU" sz="2600" dirty="0"/>
              <a:t>adóalany a 4/A. számú melléklet I. pontja szerinti </a:t>
            </a:r>
            <a:r>
              <a:rPr lang="hu-HU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összesítő nyilatkozat benyújtására vonatkozó kötelezettségének nem tett eleget</a:t>
            </a:r>
            <a:r>
              <a:rPr lang="hu-HU" sz="2600" dirty="0"/>
              <a:t>, vagy ezt hibásan vagy hiányosan teljesítette, </a:t>
            </a:r>
            <a:r>
              <a:rPr lang="hu-HU" sz="2600" dirty="0">
                <a:solidFill>
                  <a:srgbClr val="0070C0"/>
                </a:solidFill>
              </a:rPr>
              <a:t>kivéve</a:t>
            </a:r>
            <a:r>
              <a:rPr lang="hu-HU" sz="2600" dirty="0"/>
              <a:t>, ha </a:t>
            </a:r>
            <a:r>
              <a:rPr lang="hu-HU" sz="2600" dirty="0">
                <a:solidFill>
                  <a:srgbClr val="0070C0"/>
                </a:solidFill>
              </a:rPr>
              <a:t>igazolja</a:t>
            </a:r>
            <a:r>
              <a:rPr lang="hu-HU" sz="2600" dirty="0"/>
              <a:t>, hogy a mulasztás, hiba vagy hiányosság </a:t>
            </a:r>
            <a:r>
              <a:rPr lang="hu-HU" sz="2600" dirty="0">
                <a:solidFill>
                  <a:srgbClr val="0070C0"/>
                </a:solidFill>
              </a:rPr>
              <a:t>a jóhiszemű </a:t>
            </a:r>
            <a:r>
              <a:rPr lang="hu-HU" sz="2600" dirty="0"/>
              <a:t>eljárása mellett következett be, </a:t>
            </a:r>
            <a:r>
              <a:rPr lang="hu-HU" sz="2600" dirty="0">
                <a:solidFill>
                  <a:srgbClr val="0070C0"/>
                </a:solidFill>
              </a:rPr>
              <a:t>és</a:t>
            </a:r>
            <a:r>
              <a:rPr lang="hu-HU" sz="2600" dirty="0"/>
              <a:t> ezzel egyidejűleg az állami adó- és vámhatóság </a:t>
            </a:r>
            <a:r>
              <a:rPr lang="hu-HU" sz="2600" dirty="0">
                <a:solidFill>
                  <a:srgbClr val="0070C0"/>
                </a:solidFill>
              </a:rPr>
              <a:t>rendelkezésére bocsátja </a:t>
            </a:r>
            <a:r>
              <a:rPr lang="hu-HU" sz="2600" dirty="0"/>
              <a:t>az összesítő nyilatkozat </a:t>
            </a:r>
            <a:r>
              <a:rPr lang="hu-HU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teljes körű és helyes </a:t>
            </a:r>
            <a:r>
              <a:rPr lang="hu-HU" sz="2600" dirty="0"/>
              <a:t>tartalmának megállapításához szükséges </a:t>
            </a:r>
            <a:r>
              <a:rPr lang="hu-HU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adatokat</a:t>
            </a:r>
            <a:r>
              <a:rPr lang="hu-HU" sz="2600" dirty="0" smtClean="0"/>
              <a:t>.</a:t>
            </a:r>
          </a:p>
          <a:p>
            <a:pPr marL="0" indent="0" algn="just">
              <a:buNone/>
            </a:pPr>
            <a:endParaRPr lang="hu-HU" sz="2600" dirty="0"/>
          </a:p>
          <a:p>
            <a:pPr marL="0" indent="0" algn="just">
              <a:buNone/>
            </a:pPr>
            <a:r>
              <a:rPr lang="hu-HU" sz="1800" dirty="0" smtClean="0"/>
              <a:t>(Áfa tv. 89. § (1a) bekezdés - Hatályos</a:t>
            </a:r>
            <a:r>
              <a:rPr lang="hu-HU" sz="1800" dirty="0"/>
              <a:t>: 2020. I. 1-től</a:t>
            </a:r>
            <a:r>
              <a:rPr lang="hu-HU" sz="1800" dirty="0" smtClean="0"/>
              <a:t>.)</a:t>
            </a:r>
            <a:endParaRPr lang="hu-HU" sz="1800" dirty="0"/>
          </a:p>
          <a:p>
            <a:pPr marL="0" indent="0" algn="just">
              <a:buNone/>
            </a:pPr>
            <a:endParaRPr lang="hu-HU" sz="2800" dirty="0"/>
          </a:p>
          <a:p>
            <a:pPr marL="0" indent="0" algn="just">
              <a:buNone/>
            </a:pP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316816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0070C0"/>
                </a:solidFill>
              </a:rPr>
              <a:t>Adó alapjának utólagos csökkenése - behajthatatlan </a:t>
            </a:r>
            <a:r>
              <a:rPr lang="hu-HU" sz="3200" dirty="0" smtClean="0">
                <a:solidFill>
                  <a:srgbClr val="0070C0"/>
                </a:solidFill>
              </a:rPr>
              <a:t>követelés 1.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4708526"/>
          </a:xfrm>
        </p:spPr>
        <p:txBody>
          <a:bodyPr/>
          <a:lstStyle/>
          <a:p>
            <a:pPr marL="0" indent="0" algn="just">
              <a:buNone/>
            </a:pPr>
            <a:r>
              <a:rPr lang="hu-HU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Behajthatatlan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követelés: </a:t>
            </a:r>
            <a:r>
              <a:rPr lang="hu-HU" sz="2000" dirty="0"/>
              <a:t>termékértékesítés, szolgáltatásnyújtás alapján keletkezett, követelésként fennálló ellenérték vagy részellenérték adót is tartalmazó összege, amelyet a termék értékesítője, szolgáltatás nyújtója ekként számol el nyilvántartásában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alábbi okok valamelyike </a:t>
            </a:r>
            <a:r>
              <a:rPr lang="hu-HU" sz="2000" dirty="0" smtClean="0"/>
              <a:t>alapján: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hu-HU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követelésre az adós ellen vezetett végrehajtás során nincs fedezet </a:t>
            </a:r>
            <a:r>
              <a:rPr lang="hu-HU" sz="2000" dirty="0"/>
              <a:t>vagy a talált fedezet azt csak részben </a:t>
            </a:r>
            <a:r>
              <a:rPr lang="hu-HU" sz="2000" dirty="0" smtClean="0"/>
              <a:t>fedezi,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hu-HU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követelést a hitelező </a:t>
            </a:r>
            <a:r>
              <a:rPr lang="hu-HU" sz="2000" dirty="0"/>
              <a:t>a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csődeljárás</a:t>
            </a:r>
            <a:r>
              <a:rPr lang="hu-HU" sz="2000" dirty="0"/>
              <a:t>, a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felszámolási eljárás</a:t>
            </a:r>
            <a:r>
              <a:rPr lang="hu-HU" sz="2000" dirty="0"/>
              <a:t>, az önkormányzatok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adósságrendezési eljárása során </a:t>
            </a:r>
            <a:r>
              <a:rPr lang="hu-HU" sz="2000" dirty="0"/>
              <a:t>egyezségi megállapodás keretében </a:t>
            </a:r>
            <a:r>
              <a:rPr lang="hu-HU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elengedte</a:t>
            </a:r>
            <a:r>
              <a:rPr lang="hu-HU" sz="2000" dirty="0" smtClean="0"/>
              <a:t>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dirty="0" smtClean="0"/>
              <a:t>a </a:t>
            </a:r>
            <a:r>
              <a:rPr lang="hu-HU" sz="2000" dirty="0"/>
              <a:t>követelésre a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felszámoló által adott írásbeli igazolás </a:t>
            </a:r>
            <a:r>
              <a:rPr lang="hu-HU" sz="2000" dirty="0"/>
              <a:t>(nyilatkozat)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szerint</a:t>
            </a:r>
            <a:r>
              <a:rPr lang="hu-HU" sz="2000" dirty="0"/>
              <a:t>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nincs fedezet</a:t>
            </a:r>
            <a:r>
              <a:rPr lang="hu-HU" sz="2000" dirty="0"/>
              <a:t>, </a:t>
            </a:r>
            <a:r>
              <a:rPr lang="hu-HU" sz="2000" u="sng" dirty="0"/>
              <a:t>feltéve</a:t>
            </a:r>
            <a:r>
              <a:rPr lang="hu-HU" sz="2000" dirty="0"/>
              <a:t>, hogy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felszámolás kezdő időpontja óta legalább 2 év telt el</a:t>
            </a:r>
            <a:r>
              <a:rPr lang="hu-HU" sz="2000" dirty="0" smtClean="0"/>
              <a:t>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dirty="0" smtClean="0"/>
              <a:t>a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követelésre</a:t>
            </a:r>
            <a:r>
              <a:rPr lang="hu-HU" sz="2000" dirty="0"/>
              <a:t> a felszámolás, az adósságrendezési eljárás befejezésekor vagyonfelosztási javaslat szerinti értékben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átvett eszköz nem nyújt </a:t>
            </a:r>
            <a:r>
              <a:rPr lang="hu-HU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fedezetet. </a:t>
            </a:r>
            <a:r>
              <a:rPr lang="hu-HU" sz="2000" dirty="0"/>
              <a:t>(Áfa tv. </a:t>
            </a:r>
            <a:r>
              <a:rPr lang="hu-HU" sz="2000" dirty="0" smtClean="0"/>
              <a:t>259. </a:t>
            </a:r>
            <a:r>
              <a:rPr lang="hu-HU" sz="2000" dirty="0"/>
              <a:t>§ </a:t>
            </a:r>
            <a:r>
              <a:rPr lang="hu-HU" sz="2000" dirty="0" smtClean="0"/>
              <a:t>3/A. pont </a:t>
            </a:r>
            <a:r>
              <a:rPr lang="hu-HU" sz="2000" dirty="0"/>
              <a:t>- Hatályos: 2020. I. 1-től.)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hu-HU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211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r>
              <a:rPr lang="hu-HU" sz="3200" dirty="0">
                <a:solidFill>
                  <a:srgbClr val="0070C0"/>
                </a:solidFill>
              </a:rPr>
              <a:t>Adó alapjának utólagos </a:t>
            </a:r>
            <a:r>
              <a:rPr lang="hu-HU" sz="3200" dirty="0" smtClean="0">
                <a:solidFill>
                  <a:srgbClr val="0070C0"/>
                </a:solidFill>
              </a:rPr>
              <a:t>csökkenése - </a:t>
            </a:r>
            <a:r>
              <a:rPr lang="hu-HU" sz="3200" dirty="0">
                <a:solidFill>
                  <a:srgbClr val="0070C0"/>
                </a:solidFill>
              </a:rPr>
              <a:t>behajthatatlan </a:t>
            </a:r>
            <a:r>
              <a:rPr lang="hu-HU" sz="3200" dirty="0" smtClean="0">
                <a:solidFill>
                  <a:srgbClr val="0070C0"/>
                </a:solidFill>
              </a:rPr>
              <a:t>követelés 2.</a:t>
            </a:r>
            <a:r>
              <a:rPr lang="hu-HU" sz="3000" dirty="0"/>
              <a:t/>
            </a:r>
            <a:br>
              <a:rPr lang="hu-HU" sz="3000" dirty="0"/>
            </a:br>
            <a:endParaRPr lang="hu-HU" sz="3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340767"/>
            <a:ext cx="8229600" cy="4785397"/>
          </a:xfrm>
        </p:spPr>
        <p:txBody>
          <a:bodyPr/>
          <a:lstStyle/>
          <a:p>
            <a:pPr marL="0" indent="0" algn="just">
              <a:buNone/>
            </a:pPr>
            <a:r>
              <a:rPr lang="hu-HU" sz="2200" dirty="0" smtClean="0"/>
              <a:t>Különös </a:t>
            </a:r>
            <a:r>
              <a:rPr lang="hu-HU" sz="2200" dirty="0"/>
              <a:t>tekintettel a rendeltetésszerű joggyakorlás elvére, az adó alapja utólag csökkenthető </a:t>
            </a:r>
            <a:r>
              <a:rPr lang="hu-HU" sz="2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behajthatatlan követelésként elszámolt ellenérték</a:t>
            </a:r>
            <a:r>
              <a:rPr lang="hu-HU" sz="2200" dirty="0"/>
              <a:t> egészének vagy részének </a:t>
            </a:r>
            <a:r>
              <a:rPr lang="hu-HU" sz="2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adót nem tartalmazó összegével</a:t>
            </a:r>
            <a:r>
              <a:rPr lang="hu-HU" sz="2200" dirty="0"/>
              <a:t> a következő feltételek együttes teljesülése esetén</a:t>
            </a:r>
            <a:r>
              <a:rPr lang="hu-HU" sz="2200" dirty="0" smtClean="0"/>
              <a:t>:</a:t>
            </a:r>
            <a:r>
              <a:rPr lang="hu-HU" sz="2200" i="1" dirty="0" smtClean="0"/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200" dirty="0" smtClean="0"/>
              <a:t>az </a:t>
            </a:r>
            <a:r>
              <a:rPr lang="hu-HU" sz="2200" dirty="0"/>
              <a:t>adóalany és a termék beszerzője, szolgáltatás igénybevevője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független </a:t>
            </a:r>
            <a:r>
              <a:rPr lang="hu-HU" sz="2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felek</a:t>
            </a:r>
            <a:r>
              <a:rPr lang="hu-HU" sz="2200" dirty="0" smtClean="0"/>
              <a:t>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adóalany a termék beszerzőjét, szolgáltatás igénybevevőjét </a:t>
            </a:r>
            <a:r>
              <a:rPr lang="hu-HU" sz="2200" dirty="0"/>
              <a:t>a (8) bekezdésben meghatározottak szerint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előzetesen írásban értesíti</a:t>
            </a:r>
            <a:r>
              <a:rPr lang="hu-HU" sz="2200" dirty="0"/>
              <a:t>, kivéve, ha a termék beszerzője, szolgáltatás igénybevevője jogutód nélkül </a:t>
            </a:r>
            <a:r>
              <a:rPr lang="hu-HU" sz="2200" dirty="0" smtClean="0"/>
              <a:t>megszűnt,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</a:t>
            </a:r>
            <a:r>
              <a:rPr lang="hu-H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adóalany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 áll csőd-, felszámolási, vagy kényszertörlési eljárás hatálya alatt</a:t>
            </a:r>
            <a:r>
              <a:rPr lang="hu-HU" sz="2200" dirty="0"/>
              <a:t> a </a:t>
            </a:r>
            <a:r>
              <a:rPr lang="hu-H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behajthatatlan követeléssel érintett bevallás benyújtásának időpontjában</a:t>
            </a:r>
            <a:r>
              <a:rPr lang="hu-HU" sz="2200" dirty="0" smtClean="0"/>
              <a:t>,</a:t>
            </a:r>
            <a:endParaRPr lang="hu-HU" sz="2200" dirty="0"/>
          </a:p>
          <a:p>
            <a:pPr marL="0" indent="0">
              <a:buNone/>
            </a:pPr>
            <a:r>
              <a:rPr lang="hu-HU" sz="1600" dirty="0" smtClean="0"/>
              <a:t>(Áfa tv. 77. § (7) bekezdés - Hatályos 2020. </a:t>
            </a:r>
            <a:r>
              <a:rPr lang="hu-HU" sz="1600" dirty="0"/>
              <a:t>I</a:t>
            </a:r>
            <a:r>
              <a:rPr lang="hu-HU" sz="1600" dirty="0" smtClean="0"/>
              <a:t>. 01-től.)</a:t>
            </a: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49678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0070C0"/>
                </a:solidFill>
              </a:rPr>
              <a:t>Adó alapjának utólagos csökkenése - behajthatatlan </a:t>
            </a:r>
            <a:r>
              <a:rPr lang="hu-HU" sz="3200" dirty="0" smtClean="0">
                <a:solidFill>
                  <a:srgbClr val="0070C0"/>
                </a:solidFill>
              </a:rPr>
              <a:t>követelés 3.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6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hu-HU" sz="2200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termék </a:t>
            </a:r>
            <a:r>
              <a:rPr lang="hu-HU" sz="2200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beszerzője, szolgáltatás igénybevevője</a:t>
            </a:r>
            <a:r>
              <a:rPr lang="hu-H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 áll csőd-, felszámolási, vagy kényszertörlési eljárás hatálya alatt</a:t>
            </a:r>
            <a:r>
              <a:rPr lang="hu-HU" sz="2200" dirty="0"/>
              <a:t> a behajthatatlan követelésként történő elszámolás alapjául szolgáló </a:t>
            </a:r>
            <a:r>
              <a:rPr lang="hu-H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termékértékesítés, szolgáltatásnyújtás teljesítésének </a:t>
            </a:r>
            <a:r>
              <a:rPr lang="hu-HU" sz="2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időpontjában,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200" dirty="0" smtClean="0"/>
              <a:t>a </a:t>
            </a:r>
            <a:r>
              <a:rPr lang="hu-HU" sz="2200" dirty="0"/>
              <a:t>termék beszerzője, szolgáltatás igénybevevője </a:t>
            </a:r>
            <a:r>
              <a:rPr lang="hu-HU" sz="2200" dirty="0">
                <a:solidFill>
                  <a:srgbClr val="C00000"/>
                </a:solidFill>
              </a:rPr>
              <a:t>nem szerepel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nagy összegű adóhiánnyal </a:t>
            </a:r>
            <a:r>
              <a:rPr lang="hu-HU" sz="2200" dirty="0"/>
              <a:t>vagy a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nagy összegű adótartozással rendelkezők </a:t>
            </a:r>
            <a:r>
              <a:rPr lang="hu-HU" sz="2200" dirty="0"/>
              <a:t>adóhatóság holnapjáról lekérdezhető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adatbázisában</a:t>
            </a:r>
            <a:r>
              <a:rPr lang="hu-HU" sz="2200" dirty="0"/>
              <a:t> a behajthatatlan követelésként történő elszámolás alapjául szolgáló termékértékesítés, szolgáltatásnyújtás </a:t>
            </a:r>
            <a:r>
              <a:rPr lang="hu-HU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teljesítésének időpontjában és az azt megelőző egy </a:t>
            </a:r>
            <a:r>
              <a:rPr lang="hu-HU" sz="22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évben,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200" dirty="0" smtClean="0"/>
              <a:t>a </a:t>
            </a:r>
            <a:r>
              <a:rPr lang="hu-HU" sz="2200" dirty="0"/>
              <a:t>termék beszerzőjének, szolgáltatás igénybevevőjének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adószáma</a:t>
            </a:r>
            <a:r>
              <a:rPr lang="hu-HU" sz="2200" dirty="0"/>
              <a:t> a behajthatatlan követelésként történő elszámolás alapjául szolgáló termékértékesítés, szolgáltatásnyújtás </a:t>
            </a:r>
            <a:r>
              <a:rPr lang="hu-HU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teljesítésének időpontjában nincs törölve</a:t>
            </a:r>
            <a:r>
              <a:rPr lang="hu-HU" sz="22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0" indent="0" algn="just">
              <a:buNone/>
            </a:pPr>
            <a:r>
              <a:rPr lang="hu-HU" sz="1600" dirty="0"/>
              <a:t>(Áfa tv. 77. § (7) bekezdés - Hatályos 2020. I</a:t>
            </a:r>
            <a:r>
              <a:rPr lang="hu-HU" sz="1600" dirty="0" smtClean="0"/>
              <a:t>. </a:t>
            </a:r>
            <a:r>
              <a:rPr lang="hu-HU" sz="1600" dirty="0"/>
              <a:t>01-től.)</a:t>
            </a:r>
          </a:p>
          <a:p>
            <a:pPr marL="0" indent="0" algn="just">
              <a:buNone/>
            </a:pPr>
            <a:endParaRPr lang="hu-HU" sz="2200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7791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0070C0"/>
                </a:solidFill>
              </a:rPr>
              <a:t>Adó alapjának utólagos csökkenése - behajthatatlan </a:t>
            </a:r>
            <a:r>
              <a:rPr lang="hu-HU" sz="3200" dirty="0" smtClean="0">
                <a:solidFill>
                  <a:srgbClr val="0070C0"/>
                </a:solidFill>
              </a:rPr>
              <a:t>követelés 4.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7"/>
            <a:ext cx="8229600" cy="4708527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állami adó- és vámhatóság </a:t>
            </a:r>
            <a:r>
              <a:rPr lang="hu-HU" sz="2400" dirty="0"/>
              <a:t>a behajthatatlan követelésként történő elszámolás alapjául szolgáló termékértékesítés, szolgáltatásnyújtás teljesítésének időpontjáig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 adott tájékoztatást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adóalany részére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terméket beszerző, szolgáltatást igénybevevő </a:t>
            </a:r>
            <a:r>
              <a:rPr lang="hu-HU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adókötelezettsége teljesítésének </a:t>
            </a:r>
            <a:r>
              <a:rPr lang="hu-HU" sz="24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megkerüléséről, </a:t>
            </a:r>
            <a:r>
              <a:rPr lang="hu-HU" sz="2400" dirty="0" smtClean="0">
                <a:solidFill>
                  <a:srgbClr val="00B050"/>
                </a:solidFill>
              </a:rPr>
              <a:t>(Art. 267. §)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 </a:t>
            </a:r>
            <a:r>
              <a:rPr lang="hu-HU" sz="2400" dirty="0"/>
              <a:t>behajthatatlan követelésként történő elszámolás alapjául szolgáló termékértékesítés, szolgáltatásnyújtás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ellenértéke megtérítésének esedékessége óta legalább egy év eltelt</a:t>
            </a:r>
            <a:r>
              <a:rPr lang="hu-HU" sz="2400" dirty="0"/>
              <a:t>, </a:t>
            </a:r>
            <a:r>
              <a:rPr lang="hu-HU" sz="2400" dirty="0" smtClean="0"/>
              <a:t>és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 </a:t>
            </a:r>
            <a:r>
              <a:rPr lang="hu-HU" sz="2400" dirty="0"/>
              <a:t>behajthatatlan követelésként történő elszámolás alapjául szolgáló termékértékesítés, szolgáltatásnyújtás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ellenértéke más módon nem térült vagy térül meg.</a:t>
            </a:r>
          </a:p>
          <a:p>
            <a:pPr marL="0" indent="0" algn="just">
              <a:buNone/>
            </a:pPr>
            <a:r>
              <a:rPr lang="hu-HU" sz="1600" dirty="0"/>
              <a:t>(Áfa tv. 77. § (7) bekezdés - Hatályos 2020. I</a:t>
            </a:r>
            <a:r>
              <a:rPr lang="hu-HU" sz="1600" dirty="0" smtClean="0"/>
              <a:t>. </a:t>
            </a:r>
            <a:r>
              <a:rPr lang="hu-HU" sz="1600" dirty="0"/>
              <a:t>01-től.)</a:t>
            </a:r>
          </a:p>
          <a:p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4203084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u-HU" sz="3200" dirty="0">
                <a:solidFill>
                  <a:srgbClr val="0070C0"/>
                </a:solidFill>
              </a:rPr>
              <a:t>Adó alapjának utólagos csökkenése - behajthatatlan </a:t>
            </a:r>
            <a:r>
              <a:rPr lang="hu-HU" sz="3200" dirty="0" smtClean="0">
                <a:solidFill>
                  <a:srgbClr val="0070C0"/>
                </a:solidFill>
              </a:rPr>
              <a:t>követelés 5.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6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dirty="0" smtClean="0"/>
              <a:t>Az </a:t>
            </a:r>
            <a:r>
              <a:rPr lang="hu-HU" sz="2400" dirty="0"/>
              <a:t>előzetes írásbeli értesítésnek legalább a következő adatokat kell tartalmaznia</a:t>
            </a:r>
            <a:r>
              <a:rPr lang="hu-HU" sz="2400" dirty="0" smtClean="0"/>
              <a:t>:</a:t>
            </a:r>
            <a:r>
              <a:rPr lang="hu-HU" sz="2400" i="1" dirty="0" smtClean="0"/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 </a:t>
            </a:r>
            <a:r>
              <a:rPr lang="hu-HU" sz="2400" dirty="0"/>
              <a:t>behajthatatlan követelésként történő </a:t>
            </a:r>
            <a:r>
              <a:rPr lang="hu-HU" sz="2400" dirty="0">
                <a:solidFill>
                  <a:srgbClr val="0070C0"/>
                </a:solidFill>
              </a:rPr>
              <a:t>elszámolás oka</a:t>
            </a:r>
            <a:r>
              <a:rPr lang="hu-HU" sz="2400" dirty="0"/>
              <a:t>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azon </a:t>
            </a:r>
            <a:r>
              <a:rPr lang="hu-HU" sz="2400" dirty="0">
                <a:solidFill>
                  <a:srgbClr val="0070C0"/>
                </a:solidFill>
              </a:rPr>
              <a:t>számla sorszáma</a:t>
            </a:r>
            <a:r>
              <a:rPr lang="hu-HU" sz="2400" dirty="0"/>
              <a:t>, amely az adóalap-csökkentéssel érintett termékértékesítést, szolgáltatásnyújtást tartalmazza,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 </a:t>
            </a:r>
            <a:r>
              <a:rPr lang="hu-HU" sz="2400" dirty="0">
                <a:solidFill>
                  <a:srgbClr val="0070C0"/>
                </a:solidFill>
              </a:rPr>
              <a:t>behajthatatlan követelés összege </a:t>
            </a:r>
            <a:r>
              <a:rPr lang="hu-HU" sz="2400" dirty="0"/>
              <a:t>(ellenérték vagy részellenérték, valamint az arra jutó adó összege szerinti bontásban), </a:t>
            </a:r>
            <a:r>
              <a:rPr lang="hu-HU" sz="2400" dirty="0" smtClean="0"/>
              <a:t>és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i="1" dirty="0" smtClean="0"/>
              <a:t> </a:t>
            </a:r>
            <a:r>
              <a:rPr lang="hu-HU" sz="2400" dirty="0">
                <a:solidFill>
                  <a:srgbClr val="0070C0"/>
                </a:solidFill>
              </a:rPr>
              <a:t>nyilatkozat arról, hogy </a:t>
            </a:r>
            <a:r>
              <a:rPr lang="hu-HU" sz="2400" dirty="0"/>
              <a:t>a </a:t>
            </a:r>
            <a:r>
              <a:rPr lang="hu-HU" sz="2400" i="1" dirty="0"/>
              <a:t>c) </a:t>
            </a:r>
            <a:r>
              <a:rPr lang="hu-HU" sz="2400" dirty="0"/>
              <a:t>pont szerint megjelölt ellenérték adót nem tartalmazó összegével </a:t>
            </a:r>
            <a:r>
              <a:rPr lang="hu-HU" sz="2400" dirty="0">
                <a:solidFill>
                  <a:srgbClr val="0070C0"/>
                </a:solidFill>
              </a:rPr>
              <a:t>az adóalany az adó alapját utólag csökkenti.</a:t>
            </a:r>
          </a:p>
          <a:p>
            <a:pPr marL="0" indent="0" algn="just">
              <a:buNone/>
            </a:pPr>
            <a:r>
              <a:rPr lang="hu-HU" sz="1600" dirty="0"/>
              <a:t>(Áfa tv. 77. § </a:t>
            </a:r>
            <a:r>
              <a:rPr lang="hu-HU" sz="1600" dirty="0" smtClean="0"/>
              <a:t>(8) </a:t>
            </a:r>
            <a:r>
              <a:rPr lang="hu-HU" sz="1600" dirty="0"/>
              <a:t>bekezdés - Hatályos 2020. I</a:t>
            </a:r>
            <a:r>
              <a:rPr lang="hu-HU" sz="1600" dirty="0" smtClean="0"/>
              <a:t>. </a:t>
            </a:r>
            <a:r>
              <a:rPr lang="hu-HU" sz="1600" dirty="0"/>
              <a:t>01-től.)</a:t>
            </a:r>
          </a:p>
          <a:p>
            <a:pPr algn="just"/>
            <a:endParaRPr lang="hu-HU" sz="2400" dirty="0"/>
          </a:p>
          <a:p>
            <a:pPr algn="just"/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75684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0070C0"/>
                </a:solidFill>
              </a:rPr>
              <a:t>Adó alapjának utólagos csökkenése - behajthatatlan </a:t>
            </a:r>
            <a:r>
              <a:rPr lang="hu-HU" sz="3200" dirty="0" smtClean="0">
                <a:solidFill>
                  <a:srgbClr val="0070C0"/>
                </a:solidFill>
              </a:rPr>
              <a:t>követelés 6.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6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dirty="0" smtClean="0"/>
              <a:t>Az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adóalany</a:t>
            </a:r>
            <a:r>
              <a:rPr lang="hu-HU" sz="2400" dirty="0"/>
              <a:t> köteles a </a:t>
            </a:r>
            <a:r>
              <a:rPr lang="hu-HU" sz="2400" dirty="0">
                <a:solidFill>
                  <a:srgbClr val="C00000"/>
                </a:solidFill>
              </a:rPr>
              <a:t>bevallással egyidejűleg </a:t>
            </a:r>
            <a:r>
              <a:rPr lang="hu-HU" sz="2400" dirty="0"/>
              <a:t>az erre a célra rendszeresített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nyomtatványon az adóhatóság részére </a:t>
            </a:r>
            <a:r>
              <a:rPr lang="hu-H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nyilatkozni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2400" dirty="0"/>
              <a:t>a behajthatatlan követelésként történő elszámolás okáról, </a:t>
            </a:r>
            <a:endParaRPr lang="hu-HU" sz="2400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azon </a:t>
            </a:r>
            <a:r>
              <a:rPr lang="hu-HU" sz="2400" dirty="0"/>
              <a:t>számla sorszámáról, amely az adóalap-csökkentéssel érintett termékértékesítést, szolgáltatásnyújtást tartalmazza, </a:t>
            </a:r>
            <a:endParaRPr lang="hu-HU" sz="2400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az </a:t>
            </a:r>
            <a:r>
              <a:rPr lang="hu-HU" sz="2400" dirty="0"/>
              <a:t>adóalap-csökkentés összegéről, </a:t>
            </a:r>
            <a:endParaRPr lang="hu-HU" sz="2400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 </a:t>
            </a:r>
            <a:r>
              <a:rPr lang="hu-HU" sz="2400" dirty="0"/>
              <a:t>termékbeszerző, szolgáltatás igénybevevő nevéről, adószámáról, valamint a (7) bekezdés </a:t>
            </a:r>
            <a:r>
              <a:rPr lang="hu-HU" sz="2400" i="1" dirty="0"/>
              <a:t>i) </a:t>
            </a:r>
            <a:r>
              <a:rPr lang="hu-HU" sz="2400" dirty="0"/>
              <a:t>pontjában foglalt feltétel teljesüléséről.</a:t>
            </a:r>
          </a:p>
          <a:p>
            <a:pPr marL="0" indent="0" algn="just">
              <a:buNone/>
            </a:pPr>
            <a:r>
              <a:rPr lang="hu-HU" sz="2400" dirty="0"/>
              <a:t> </a:t>
            </a:r>
            <a:endParaRPr lang="hu-HU" sz="2400" dirty="0" smtClean="0"/>
          </a:p>
          <a:p>
            <a:pPr marL="0" indent="0" algn="just">
              <a:buNone/>
            </a:pPr>
            <a:r>
              <a:rPr lang="hu-HU" sz="1600" dirty="0"/>
              <a:t>(Áfa tv. 77. § </a:t>
            </a:r>
            <a:r>
              <a:rPr lang="hu-HU" sz="1600" dirty="0" smtClean="0"/>
              <a:t>(9) </a:t>
            </a:r>
            <a:r>
              <a:rPr lang="hu-HU" sz="1600" dirty="0"/>
              <a:t>bekezdés </a:t>
            </a:r>
            <a:r>
              <a:rPr lang="hu-HU" sz="1600" dirty="0" smtClean="0"/>
              <a:t>- Hatályos</a:t>
            </a:r>
            <a:r>
              <a:rPr lang="hu-HU" sz="1600" dirty="0"/>
              <a:t>: 2020. I. 1-től</a:t>
            </a:r>
            <a:r>
              <a:rPr lang="hu-HU" sz="1600" dirty="0" smtClean="0"/>
              <a:t>.)</a:t>
            </a:r>
            <a:endParaRPr lang="hu-HU" sz="1600" dirty="0"/>
          </a:p>
          <a:p>
            <a:endParaRPr lang="hu-HU" dirty="0"/>
          </a:p>
          <a:p>
            <a:pPr algn="just"/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14861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0070C0"/>
                </a:solidFill>
              </a:rPr>
              <a:t>Adó alapjának utólagos csökkenése - behajthatatlan </a:t>
            </a:r>
            <a:r>
              <a:rPr lang="hu-HU" sz="3200" dirty="0" smtClean="0">
                <a:solidFill>
                  <a:srgbClr val="0070C0"/>
                </a:solidFill>
              </a:rPr>
              <a:t>követelés 7.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4708526"/>
          </a:xfrm>
        </p:spPr>
        <p:txBody>
          <a:bodyPr/>
          <a:lstStyle/>
          <a:p>
            <a:pPr marL="0" indent="0" algn="ctr">
              <a:buNone/>
            </a:pPr>
            <a:r>
              <a:rPr lang="hu-HU" sz="2400" dirty="0" smtClean="0"/>
              <a:t>Az Áfa </a:t>
            </a:r>
            <a:r>
              <a:rPr lang="hu-HU" sz="2400" dirty="0"/>
              <a:t>t</a:t>
            </a:r>
            <a:r>
              <a:rPr lang="hu-HU" sz="2400" dirty="0" smtClean="0"/>
              <a:t>v. - 2020. I. 77</a:t>
            </a:r>
            <a:r>
              <a:rPr lang="hu-HU" sz="2400" dirty="0"/>
              <a:t>. § (7)-(10) bekezdése, </a:t>
            </a:r>
            <a:r>
              <a:rPr lang="hu-HU" sz="2400" dirty="0" err="1" smtClean="0"/>
              <a:t>-től</a:t>
            </a:r>
            <a:r>
              <a:rPr lang="hu-HU" sz="2400" dirty="0" smtClean="0"/>
              <a:t> hatályos - 259</a:t>
            </a:r>
            <a:r>
              <a:rPr lang="hu-HU" sz="2400" dirty="0"/>
              <a:t>. § 3/A. pontja, </a:t>
            </a:r>
            <a:r>
              <a:rPr lang="hu-HU" sz="2400" dirty="0" smtClean="0"/>
              <a:t>valamint 153/D. §</a:t>
            </a:r>
            <a:r>
              <a:rPr lang="hu-HU" sz="2400" dirty="0" err="1" smtClean="0"/>
              <a:t>-a</a:t>
            </a:r>
            <a:r>
              <a:rPr lang="hu-HU" sz="2400" dirty="0" smtClean="0"/>
              <a:t> azokban az </a:t>
            </a:r>
            <a:r>
              <a:rPr lang="hu-HU" sz="2400" dirty="0"/>
              <a:t>esetekben is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alkalmazható</a:t>
            </a:r>
            <a:r>
              <a:rPr lang="hu-HU" sz="2800" dirty="0"/>
              <a:t>, </a:t>
            </a:r>
            <a:endParaRPr lang="hu-HU" sz="2800" dirty="0" smtClean="0"/>
          </a:p>
          <a:p>
            <a:pPr marL="0" indent="0" algn="ctr">
              <a:buNone/>
            </a:pPr>
            <a:endParaRPr lang="hu-HU" sz="2800" dirty="0" smtClean="0"/>
          </a:p>
          <a:p>
            <a:pPr marL="0" indent="0" algn="just">
              <a:buNone/>
            </a:pPr>
            <a:endParaRPr lang="hu-HU" sz="2400" dirty="0" smtClean="0"/>
          </a:p>
          <a:p>
            <a:pPr marL="0" indent="0" algn="ctr">
              <a:buNone/>
            </a:pPr>
            <a:r>
              <a:rPr lang="hu-HU" sz="2400" dirty="0" smtClean="0"/>
              <a:t>amikor </a:t>
            </a:r>
            <a:r>
              <a:rPr lang="hu-HU" sz="2400" dirty="0"/>
              <a:t>a behajthatatlan követelésként történő elszámolás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alapjául szolgáló termékértékesítés, szolgáltatásnyújtás teljesítésének időpontja</a:t>
            </a:r>
            <a:r>
              <a:rPr lang="hu-HU" sz="2400" dirty="0"/>
              <a:t> </a:t>
            </a:r>
            <a:endParaRPr lang="hu-HU" sz="2400" dirty="0" smtClean="0"/>
          </a:p>
          <a:p>
            <a:pPr marL="0" indent="0" algn="ctr">
              <a:buNone/>
            </a:pPr>
            <a:r>
              <a:rPr lang="hu-HU" sz="2400" dirty="0" smtClean="0"/>
              <a:t>2020</a:t>
            </a:r>
            <a:r>
              <a:rPr lang="hu-HU" sz="2400" dirty="0"/>
              <a:t>. január 1. napját megelőzi, de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2015. december 31. napját követő időpontra esik</a:t>
            </a:r>
            <a:r>
              <a:rPr lang="hu-HU" sz="2400" dirty="0"/>
              <a:t>.</a:t>
            </a:r>
          </a:p>
          <a:p>
            <a:pPr marL="0" indent="0" algn="just">
              <a:buNone/>
            </a:pPr>
            <a:endParaRPr lang="hu-HU" sz="1600" dirty="0" smtClean="0"/>
          </a:p>
          <a:p>
            <a:pPr marL="0" indent="0" algn="just">
              <a:buNone/>
            </a:pPr>
            <a:r>
              <a:rPr lang="hu-HU" sz="1600" dirty="0" smtClean="0"/>
              <a:t>(Áfa tv. 332. § - Hatályos 2020. I. 01-től.)</a:t>
            </a:r>
            <a:endParaRPr lang="hu-HU" sz="1600" dirty="0"/>
          </a:p>
          <a:p>
            <a:endParaRPr lang="hu-HU" dirty="0"/>
          </a:p>
        </p:txBody>
      </p:sp>
      <p:sp>
        <p:nvSpPr>
          <p:cNvPr id="4" name="Felfelé nyíl 3"/>
          <p:cNvSpPr/>
          <p:nvPr/>
        </p:nvSpPr>
        <p:spPr bwMode="auto">
          <a:xfrm rot="10800000">
            <a:off x="4644008" y="2924944"/>
            <a:ext cx="484632" cy="648072"/>
          </a:xfrm>
          <a:prstGeom prst="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32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0070C0"/>
                </a:solidFill>
              </a:rPr>
              <a:t>Különös </a:t>
            </a:r>
            <a:r>
              <a:rPr lang="hu-HU" sz="3600" dirty="0" err="1" smtClean="0">
                <a:solidFill>
                  <a:srgbClr val="0070C0"/>
                </a:solidFill>
              </a:rPr>
              <a:t>adóvisszatérítés</a:t>
            </a:r>
            <a:r>
              <a:rPr lang="hu-HU" sz="3600" dirty="0" smtClean="0">
                <a:solidFill>
                  <a:srgbClr val="0070C0"/>
                </a:solidFill>
              </a:rPr>
              <a:t> 1.</a:t>
            </a:r>
            <a:r>
              <a:rPr lang="hu-HU" sz="3600" b="1" dirty="0"/>
              <a:t/>
            </a:r>
            <a:br>
              <a:rPr lang="hu-HU" sz="3600" b="1" dirty="0"/>
            </a:br>
            <a:endParaRPr lang="hu-HU" sz="3600" dirty="0">
              <a:solidFill>
                <a:srgbClr val="0070C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7"/>
          </a:xfrm>
        </p:spPr>
        <p:txBody>
          <a:bodyPr/>
          <a:lstStyle/>
          <a:p>
            <a:pPr marL="0" indent="0" algn="just">
              <a:buNone/>
            </a:pPr>
            <a:r>
              <a:rPr lang="hu-HU" dirty="0" smtClean="0"/>
              <a:t>Az </a:t>
            </a:r>
            <a:r>
              <a:rPr lang="hu-HU" dirty="0">
                <a:solidFill>
                  <a:srgbClr val="0070C0"/>
                </a:solidFill>
              </a:rPr>
              <a:t>adóalany kérelmezheti</a:t>
            </a:r>
            <a:r>
              <a:rPr lang="hu-HU" dirty="0"/>
              <a:t> </a:t>
            </a:r>
            <a:r>
              <a:rPr lang="hu-HU" dirty="0">
                <a:solidFill>
                  <a:srgbClr val="0070C0"/>
                </a:solidFill>
              </a:rPr>
              <a:t>az őt terhelő </a:t>
            </a:r>
            <a:r>
              <a:rPr lang="hu-HU" dirty="0"/>
              <a:t>előzetesen felszámított </a:t>
            </a:r>
            <a:r>
              <a:rPr lang="hu-HU" dirty="0">
                <a:solidFill>
                  <a:srgbClr val="0070C0"/>
                </a:solidFill>
              </a:rPr>
              <a:t>adó</a:t>
            </a:r>
            <a:r>
              <a:rPr lang="hu-HU" dirty="0"/>
              <a:t> összegének </a:t>
            </a:r>
            <a:r>
              <a:rPr lang="hu-HU" dirty="0">
                <a:solidFill>
                  <a:srgbClr val="0070C0"/>
                </a:solidFill>
              </a:rPr>
              <a:t>visszatérítését</a:t>
            </a:r>
            <a:r>
              <a:rPr lang="hu-HU" dirty="0"/>
              <a:t>, ha </a:t>
            </a:r>
            <a:endParaRPr lang="hu-HU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dirty="0" smtClean="0"/>
              <a:t>az </a:t>
            </a:r>
            <a:r>
              <a:rPr lang="hu-HU" dirty="0"/>
              <a:t>neki fel nem róható okból, </a:t>
            </a:r>
            <a:endParaRPr lang="hu-HU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dirty="0" smtClean="0"/>
              <a:t>az </a:t>
            </a:r>
            <a:r>
              <a:rPr lang="hu-HU" dirty="0">
                <a:solidFill>
                  <a:srgbClr val="0070C0"/>
                </a:solidFill>
              </a:rPr>
              <a:t>adósemlegesség elvébe ütközően</a:t>
            </a:r>
            <a:r>
              <a:rPr lang="hu-HU" dirty="0"/>
              <a:t>, </a:t>
            </a:r>
            <a:endParaRPr lang="hu-HU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dirty="0" smtClean="0"/>
              <a:t>más </a:t>
            </a:r>
            <a:r>
              <a:rPr lang="hu-HU" dirty="0"/>
              <a:t>módon nem térült vagy térül meg</a:t>
            </a:r>
            <a:r>
              <a:rPr lang="hu-HU" dirty="0" smtClean="0"/>
              <a:t>.</a:t>
            </a: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 algn="just">
              <a:buNone/>
            </a:pPr>
            <a:r>
              <a:rPr lang="hu-HU" sz="1600" dirty="0"/>
              <a:t>(Áfa tv. </a:t>
            </a:r>
            <a:r>
              <a:rPr lang="hu-HU" sz="1600" dirty="0" smtClean="0"/>
              <a:t>257/J. § (1) bekezdés - </a:t>
            </a:r>
            <a:r>
              <a:rPr lang="hu-HU" sz="1600" dirty="0"/>
              <a:t>Hatályos 2020. I. 01-től.)</a:t>
            </a:r>
          </a:p>
          <a:p>
            <a:pPr marL="0" indent="0" algn="just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7945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0070C0"/>
                </a:solidFill>
              </a:rPr>
              <a:t>Különös </a:t>
            </a:r>
            <a:r>
              <a:rPr lang="hu-HU" sz="3600" dirty="0" err="1" smtClean="0">
                <a:solidFill>
                  <a:srgbClr val="0070C0"/>
                </a:solidFill>
              </a:rPr>
              <a:t>adóvisszatérítés</a:t>
            </a:r>
            <a:r>
              <a:rPr lang="hu-HU" sz="3600" dirty="0" smtClean="0">
                <a:solidFill>
                  <a:srgbClr val="0070C0"/>
                </a:solidFill>
              </a:rPr>
              <a:t> 2.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24743"/>
            <a:ext cx="8229600" cy="5001421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dirty="0"/>
              <a:t>Az adóalany </a:t>
            </a:r>
            <a:r>
              <a:rPr lang="hu-HU" sz="2400" dirty="0">
                <a:solidFill>
                  <a:srgbClr val="0070C0"/>
                </a:solidFill>
              </a:rPr>
              <a:t>a kérelmet az állami adóhatósághoz írásban </a:t>
            </a:r>
            <a:r>
              <a:rPr lang="hu-HU" sz="2400" dirty="0"/>
              <a:t>terjeszti elő, </a:t>
            </a:r>
            <a:r>
              <a:rPr lang="hu-HU" sz="2400" dirty="0">
                <a:solidFill>
                  <a:srgbClr val="0070C0"/>
                </a:solidFill>
              </a:rPr>
              <a:t>legkésőbb 6 hónappal </a:t>
            </a:r>
            <a:r>
              <a:rPr lang="hu-HU" sz="2400" dirty="0"/>
              <a:t>az </a:t>
            </a:r>
            <a:r>
              <a:rPr lang="hu-HU" sz="2400" dirty="0" err="1"/>
              <a:t>adómegállapításhoz</a:t>
            </a:r>
            <a:r>
              <a:rPr lang="hu-HU" sz="2400" dirty="0"/>
              <a:t> való jog </a:t>
            </a:r>
            <a:r>
              <a:rPr lang="hu-HU" sz="2400" dirty="0">
                <a:solidFill>
                  <a:srgbClr val="0070C0"/>
                </a:solidFill>
              </a:rPr>
              <a:t>elévülését megelőzően</a:t>
            </a:r>
            <a:r>
              <a:rPr lang="hu-HU" sz="2400" dirty="0"/>
              <a:t>. A határidő jogvesztő, elmulasztása esetén igazolási kérelem előterjesztésének nincs helye. Az adóalany e kérelem előterjesztésére a folyamatban lévő adóhatósági ellenőrzés során is jogosult.</a:t>
            </a:r>
          </a:p>
          <a:p>
            <a:pPr marL="0" indent="0" algn="just">
              <a:buNone/>
            </a:pPr>
            <a:r>
              <a:rPr lang="hu-HU" sz="2400" dirty="0" smtClean="0"/>
              <a:t>A </a:t>
            </a:r>
            <a:r>
              <a:rPr lang="hu-HU" sz="2400" dirty="0"/>
              <a:t>kérelemben </a:t>
            </a:r>
            <a:r>
              <a:rPr lang="hu-HU" sz="2400" dirty="0">
                <a:solidFill>
                  <a:srgbClr val="0070C0"/>
                </a:solidFill>
              </a:rPr>
              <a:t>az adóalany igazolja</a:t>
            </a:r>
            <a:r>
              <a:rPr lang="hu-HU" sz="2400" dirty="0"/>
              <a:t> az (1) bekezdés szerinti </a:t>
            </a:r>
            <a:r>
              <a:rPr lang="hu-HU" sz="2400" dirty="0">
                <a:solidFill>
                  <a:srgbClr val="0070C0"/>
                </a:solidFill>
              </a:rPr>
              <a:t>feltételeknek való megfelelést.</a:t>
            </a:r>
          </a:p>
          <a:p>
            <a:pPr marL="0" indent="0" algn="just">
              <a:buNone/>
            </a:pPr>
            <a:r>
              <a:rPr lang="hu-HU" sz="2400" dirty="0" smtClean="0"/>
              <a:t>A </a:t>
            </a:r>
            <a:r>
              <a:rPr lang="hu-HU" sz="2400" dirty="0">
                <a:solidFill>
                  <a:srgbClr val="0070C0"/>
                </a:solidFill>
              </a:rPr>
              <a:t>kérelemről</a:t>
            </a:r>
            <a:r>
              <a:rPr lang="hu-HU" sz="2400" dirty="0"/>
              <a:t> az állami </a:t>
            </a:r>
            <a:r>
              <a:rPr lang="hu-HU" sz="2400" dirty="0">
                <a:solidFill>
                  <a:srgbClr val="0070C0"/>
                </a:solidFill>
              </a:rPr>
              <a:t>adóhatóság</a:t>
            </a:r>
            <a:r>
              <a:rPr lang="hu-HU" sz="2400" dirty="0"/>
              <a:t> a kérelem </a:t>
            </a:r>
            <a:r>
              <a:rPr lang="hu-HU" sz="2400" dirty="0">
                <a:solidFill>
                  <a:srgbClr val="0070C0"/>
                </a:solidFill>
              </a:rPr>
              <a:t>beérkezésétől számított 6 hónapon belül dönt</a:t>
            </a:r>
            <a:r>
              <a:rPr lang="hu-HU" sz="2400" dirty="0"/>
              <a:t>. Az állami adóhatóság </a:t>
            </a:r>
            <a:r>
              <a:rPr lang="hu-HU" sz="2400" dirty="0">
                <a:solidFill>
                  <a:srgbClr val="0070C0"/>
                </a:solidFill>
              </a:rPr>
              <a:t>az adó visszatérítését akkor </a:t>
            </a:r>
            <a:r>
              <a:rPr lang="hu-HU" sz="2400" dirty="0"/>
              <a:t>engedélyezi, </a:t>
            </a:r>
            <a:r>
              <a:rPr lang="hu-HU" sz="2400" dirty="0">
                <a:solidFill>
                  <a:srgbClr val="C00000"/>
                </a:solidFill>
              </a:rPr>
              <a:t>ha </a:t>
            </a:r>
            <a:r>
              <a:rPr lang="hu-HU" sz="2400" dirty="0"/>
              <a:t>a visszatérítés alapjául szolgáló </a:t>
            </a:r>
            <a:r>
              <a:rPr lang="hu-HU" sz="2400" dirty="0">
                <a:solidFill>
                  <a:srgbClr val="C00000"/>
                </a:solidFill>
              </a:rPr>
              <a:t>adó a költségvetés felé megfizetésre került</a:t>
            </a:r>
            <a:r>
              <a:rPr lang="hu-HU" sz="2400" dirty="0"/>
              <a:t>.</a:t>
            </a:r>
          </a:p>
          <a:p>
            <a:pPr marL="0" indent="0">
              <a:buNone/>
            </a:pPr>
            <a:r>
              <a:rPr lang="hu-HU" sz="1600" dirty="0"/>
              <a:t>(Áfa tv. 257/J. § </a:t>
            </a:r>
            <a:r>
              <a:rPr lang="hu-HU" sz="1600" dirty="0" smtClean="0"/>
              <a:t>(2)-(4) </a:t>
            </a:r>
            <a:r>
              <a:rPr lang="hu-HU" sz="1600" dirty="0"/>
              <a:t>bekezdés - Hatályos 2020. I. 01-től.)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949249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09600" y="2780928"/>
            <a:ext cx="7772400" cy="1584176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ct val="20000"/>
              </a:spcBef>
            </a:pP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>2020. VII. 01-től hatályos rendelkezések</a:t>
            </a:r>
            <a:r>
              <a:rPr lang="hu-HU" altLang="hu-HU" sz="3200" b="1" dirty="0">
                <a:solidFill>
                  <a:srgbClr val="993300"/>
                </a:solidFill>
                <a:ea typeface="+mn-ea"/>
                <a:cs typeface="+mn-cs"/>
              </a:rPr>
              <a:t/>
            </a:r>
            <a:br>
              <a:rPr lang="hu-HU" altLang="hu-HU" sz="3200" b="1" dirty="0">
                <a:solidFill>
                  <a:srgbClr val="993300"/>
                </a:solidFill>
                <a:ea typeface="+mn-ea"/>
                <a:cs typeface="+mn-cs"/>
              </a:rPr>
            </a:br>
            <a:r>
              <a:rPr lang="hu-HU" sz="2400" dirty="0">
                <a:solidFill>
                  <a:srgbClr val="993300"/>
                </a:solidFill>
                <a:ea typeface="+mn-ea"/>
                <a:cs typeface="+mn-cs"/>
              </a:rPr>
              <a:t/>
            </a:r>
            <a:br>
              <a:rPr lang="hu-HU" sz="2400" dirty="0">
                <a:solidFill>
                  <a:srgbClr val="993300"/>
                </a:solidFill>
                <a:ea typeface="+mn-ea"/>
                <a:cs typeface="+mn-cs"/>
              </a:rPr>
            </a:br>
            <a:endParaRPr lang="hu-HU" altLang="hu-HU" sz="4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97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000" dirty="0" smtClean="0">
                <a:solidFill>
                  <a:srgbClr val="0070C0"/>
                </a:solidFill>
              </a:rPr>
              <a:t>Számla kibocsátás </a:t>
            </a:r>
            <a:endParaRPr lang="hu-HU" sz="4000" dirty="0">
              <a:solidFill>
                <a:srgbClr val="0070C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08721"/>
            <a:ext cx="8229600" cy="5217444"/>
          </a:xfrm>
        </p:spPr>
        <p:txBody>
          <a:bodyPr/>
          <a:lstStyle/>
          <a:p>
            <a:pPr marL="0" indent="0" algn="just">
              <a:buNone/>
            </a:pPr>
            <a:r>
              <a:rPr lang="hu-HU" sz="1800" dirty="0" smtClean="0"/>
              <a:t>Az </a:t>
            </a:r>
            <a:r>
              <a:rPr lang="hu-HU" sz="1800" dirty="0"/>
              <a:t>adóalany a számla kibocsátásáról legkésőbb</a:t>
            </a:r>
          </a:p>
          <a:p>
            <a:pPr algn="just"/>
            <a:r>
              <a:rPr lang="hu-HU" sz="1800" i="1" dirty="0" smtClean="0"/>
              <a:t>a</a:t>
            </a:r>
            <a:r>
              <a:rPr lang="hu-HU" sz="1800" i="1" dirty="0"/>
              <a:t>) </a:t>
            </a:r>
            <a:r>
              <a:rPr lang="hu-HU" sz="1800" dirty="0" err="1"/>
              <a:t>a</a:t>
            </a:r>
            <a:r>
              <a:rPr lang="hu-HU" sz="1800" dirty="0"/>
              <a:t> teljesítésig,</a:t>
            </a:r>
          </a:p>
          <a:p>
            <a:pPr algn="just"/>
            <a:r>
              <a:rPr lang="hu-HU" sz="1800" i="1" dirty="0"/>
              <a:t>b) </a:t>
            </a:r>
            <a:r>
              <a:rPr lang="hu-HU" sz="1800" dirty="0"/>
              <a:t>előleg fizetése esetében a fizetendő adó </a:t>
            </a:r>
            <a:r>
              <a:rPr lang="hu-HU" sz="1800" dirty="0" smtClean="0"/>
              <a:t>megállapításáig, de </a:t>
            </a:r>
            <a:r>
              <a:rPr lang="hu-HU" sz="1800" dirty="0"/>
              <a:t>legfeljebb az attól számított ésszerű időn belül köteles </a:t>
            </a:r>
            <a:r>
              <a:rPr lang="hu-HU" sz="1800" dirty="0" smtClean="0"/>
              <a:t>gondoskodni.</a:t>
            </a:r>
          </a:p>
          <a:p>
            <a:pPr marL="0" indent="0" algn="just">
              <a:buNone/>
            </a:pPr>
            <a:r>
              <a:rPr lang="hu-HU" sz="2800" dirty="0" smtClean="0"/>
              <a:t>Az </a:t>
            </a:r>
            <a:r>
              <a:rPr lang="hu-HU" sz="2800" dirty="0"/>
              <a:t>(1) bekezdésben említett </a:t>
            </a:r>
            <a:r>
              <a:rPr lang="hu-HU" sz="2800" dirty="0">
                <a:solidFill>
                  <a:srgbClr val="0070C0"/>
                </a:solidFill>
              </a:rPr>
              <a:t>ésszerű idő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sz="1600" i="1" dirty="0" smtClean="0"/>
              <a:t>a</a:t>
            </a:r>
            <a:r>
              <a:rPr lang="hu-HU" sz="1600" i="1" dirty="0"/>
              <a:t>) </a:t>
            </a:r>
            <a:r>
              <a:rPr lang="hu-HU" sz="1600" dirty="0" err="1"/>
              <a:t>a</a:t>
            </a:r>
            <a:r>
              <a:rPr lang="hu-HU" sz="1600" dirty="0"/>
              <a:t> 89. § szerinti termékértékesítés vagy olyan szolgáltatásnyújtás esetén, amely után az adót a </a:t>
            </a:r>
            <a:r>
              <a:rPr lang="hu-HU" sz="1600" dirty="0" err="1"/>
              <a:t>Héa-irányelv</a:t>
            </a:r>
            <a:r>
              <a:rPr lang="hu-HU" sz="1600" dirty="0"/>
              <a:t> 196. cikkének tartalmában megfelelő tagállami szabályozás alapján a szolgáltatást igénybevevő fizeti, a teljesítés hónapját követő hónap 15. napján belüli,</a:t>
            </a:r>
          </a:p>
          <a:p>
            <a:pPr algn="just"/>
            <a:r>
              <a:rPr lang="hu-HU" sz="1600" i="1" dirty="0"/>
              <a:t>b) </a:t>
            </a:r>
            <a:r>
              <a:rPr lang="hu-HU" sz="1600" dirty="0"/>
              <a:t>az </a:t>
            </a:r>
            <a:r>
              <a:rPr lang="hu-HU" sz="1600" i="1" dirty="0"/>
              <a:t>a) </a:t>
            </a:r>
            <a:r>
              <a:rPr lang="hu-HU" sz="1600" dirty="0"/>
              <a:t>pont alá nem tartozó, valamint a kezelőszemélyzet nélküli automata berendezés útján teljesített termékértékesítéstől, szolgáltatásnyújtástól eltérő olyan esetekben, ahol az ellenértéket - ideértve az előleget is - készpénzzel vagy készpénz-helyettesítő fizetési eszközzel térítik meg, haladéktalan,</a:t>
            </a:r>
          </a:p>
          <a:p>
            <a:pPr algn="just"/>
            <a:r>
              <a:rPr lang="hu-HU" sz="1600" i="1" dirty="0" smtClean="0"/>
              <a:t>c</a:t>
            </a:r>
            <a:r>
              <a:rPr lang="hu-HU" sz="1600" i="1" dirty="0"/>
              <a:t>) </a:t>
            </a:r>
            <a:r>
              <a:rPr lang="hu-HU" sz="1600" dirty="0"/>
              <a:t>egyéb, a </a:t>
            </a:r>
            <a:r>
              <a:rPr lang="hu-HU" sz="1600" i="1" dirty="0"/>
              <a:t>b) </a:t>
            </a:r>
            <a:r>
              <a:rPr lang="hu-HU" sz="1600" dirty="0"/>
              <a:t>pont alá nem tartozó olyan esetben, amelyben </a:t>
            </a:r>
            <a:r>
              <a:rPr lang="hu-HU" sz="2400" dirty="0"/>
              <a:t>a számla áthárított adót tartalmaz, vagy annak áthárított adót kellene tartalmaznia, </a:t>
            </a:r>
            <a:r>
              <a:rPr lang="hu-HU" sz="2400" b="1" dirty="0" smtClean="0">
                <a:solidFill>
                  <a:srgbClr val="C00000"/>
                </a:solidFill>
              </a:rPr>
              <a:t>8 </a:t>
            </a:r>
            <a:r>
              <a:rPr lang="hu-HU" sz="2400" b="1" dirty="0">
                <a:solidFill>
                  <a:srgbClr val="C00000"/>
                </a:solidFill>
              </a:rPr>
              <a:t>napon </a:t>
            </a:r>
            <a:r>
              <a:rPr lang="hu-HU" sz="2400" b="1" dirty="0" smtClean="0">
                <a:solidFill>
                  <a:srgbClr val="C00000"/>
                </a:solidFill>
              </a:rPr>
              <a:t>belüli </a:t>
            </a:r>
            <a:r>
              <a:rPr lang="hu-HU" sz="2400" b="1" dirty="0" err="1" smtClean="0">
                <a:solidFill>
                  <a:srgbClr val="C00000"/>
                </a:solidFill>
              </a:rPr>
              <a:t>számlakibocsátási</a:t>
            </a:r>
            <a:r>
              <a:rPr lang="hu-HU" sz="2400" b="1" dirty="0" smtClean="0">
                <a:solidFill>
                  <a:srgbClr val="C00000"/>
                </a:solidFill>
              </a:rPr>
              <a:t> </a:t>
            </a:r>
            <a:r>
              <a:rPr lang="hu-HU" sz="2400" b="1" dirty="0">
                <a:solidFill>
                  <a:srgbClr val="C00000"/>
                </a:solidFill>
              </a:rPr>
              <a:t>kötelezettséget jelent</a:t>
            </a:r>
            <a:r>
              <a:rPr lang="hu-HU" sz="2400" dirty="0"/>
              <a:t>.</a:t>
            </a:r>
          </a:p>
          <a:p>
            <a:pPr marL="0" indent="0" algn="just">
              <a:buNone/>
            </a:pPr>
            <a:r>
              <a:rPr lang="hu-HU" sz="1800" dirty="0"/>
              <a:t>(Áfa tv. </a:t>
            </a:r>
            <a:r>
              <a:rPr lang="hu-HU" sz="1800" dirty="0" smtClean="0"/>
              <a:t>163. § - </a:t>
            </a:r>
            <a:r>
              <a:rPr lang="hu-HU" sz="1800" dirty="0">
                <a:solidFill>
                  <a:srgbClr val="C00000"/>
                </a:solidFill>
              </a:rPr>
              <a:t>Hatályos 2020. </a:t>
            </a:r>
            <a:r>
              <a:rPr lang="hu-HU" sz="1800" dirty="0" smtClean="0">
                <a:solidFill>
                  <a:srgbClr val="C00000"/>
                </a:solidFill>
              </a:rPr>
              <a:t>VII. </a:t>
            </a:r>
            <a:r>
              <a:rPr lang="hu-HU" sz="1800" dirty="0">
                <a:solidFill>
                  <a:srgbClr val="C00000"/>
                </a:solidFill>
              </a:rPr>
              <a:t>01-től</a:t>
            </a:r>
            <a:r>
              <a:rPr lang="hu-HU" sz="1800" dirty="0"/>
              <a:t>.)</a:t>
            </a:r>
          </a:p>
          <a:p>
            <a:pPr marL="0" indent="0" algn="just">
              <a:buNone/>
            </a:pPr>
            <a:endParaRPr lang="hu-HU" sz="18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700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000" dirty="0" err="1" smtClean="0">
                <a:solidFill>
                  <a:srgbClr val="0070C0"/>
                </a:solidFill>
              </a:rPr>
              <a:t>Számlakibocsátási</a:t>
            </a:r>
            <a:r>
              <a:rPr lang="hu-HU" sz="4000" dirty="0" smtClean="0">
                <a:solidFill>
                  <a:srgbClr val="0070C0"/>
                </a:solidFill>
              </a:rPr>
              <a:t> </a:t>
            </a:r>
            <a:r>
              <a:rPr lang="hu-HU" sz="4000" dirty="0">
                <a:solidFill>
                  <a:srgbClr val="0070C0"/>
                </a:solidFill>
              </a:rPr>
              <a:t>kötelezettség alóli </a:t>
            </a:r>
            <a:r>
              <a:rPr lang="hu-HU" sz="4000" dirty="0" smtClean="0">
                <a:solidFill>
                  <a:srgbClr val="0070C0"/>
                </a:solidFill>
              </a:rPr>
              <a:t>mentesülés</a:t>
            </a:r>
            <a:r>
              <a:rPr lang="hu-HU" sz="4000" dirty="0">
                <a:solidFill>
                  <a:srgbClr val="0070C0"/>
                </a:solidFill>
              </a:rPr>
              <a:t/>
            </a:r>
            <a:br>
              <a:rPr lang="hu-HU" sz="4000" dirty="0">
                <a:solidFill>
                  <a:srgbClr val="0070C0"/>
                </a:solidFill>
              </a:rPr>
            </a:br>
            <a:endParaRPr lang="hu-HU" sz="4000" dirty="0">
              <a:solidFill>
                <a:srgbClr val="0070C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hu-HU" sz="2800" dirty="0" smtClean="0"/>
              <a:t>Mentesül </a:t>
            </a:r>
            <a:r>
              <a:rPr lang="hu-HU" sz="2800" dirty="0"/>
              <a:t>a </a:t>
            </a:r>
            <a:r>
              <a:rPr lang="hu-HU" sz="2800" dirty="0" err="1"/>
              <a:t>számlakibocsátási</a:t>
            </a:r>
            <a:r>
              <a:rPr lang="hu-HU" sz="2800" dirty="0"/>
              <a:t> kötelezettség alól az adóalany abban az esetben, </a:t>
            </a:r>
            <a:r>
              <a:rPr lang="hu-HU" sz="2800" dirty="0" smtClean="0"/>
              <a:t>ha termék </a:t>
            </a:r>
            <a:r>
              <a:rPr lang="hu-HU" sz="2800" dirty="0"/>
              <a:t>értékesítése, szolgáltatás nyújtása a </a:t>
            </a:r>
            <a:r>
              <a:rPr lang="hu-HU" sz="2800" dirty="0">
                <a:solidFill>
                  <a:srgbClr val="0070C0"/>
                </a:solidFill>
              </a:rPr>
              <a:t>85. § (1) bekezdés </a:t>
            </a:r>
            <a:r>
              <a:rPr lang="hu-HU" sz="2800" i="1" dirty="0">
                <a:solidFill>
                  <a:srgbClr val="0070C0"/>
                </a:solidFill>
              </a:rPr>
              <a:t>a)</a:t>
            </a:r>
            <a:r>
              <a:rPr lang="hu-HU" sz="2800" dirty="0">
                <a:solidFill>
                  <a:srgbClr val="0070C0"/>
                </a:solidFill>
              </a:rPr>
              <a:t>, </a:t>
            </a:r>
            <a:r>
              <a:rPr lang="hu-HU" sz="2800" i="1" dirty="0">
                <a:solidFill>
                  <a:srgbClr val="0070C0"/>
                </a:solidFill>
              </a:rPr>
              <a:t>b)</a:t>
            </a:r>
            <a:r>
              <a:rPr lang="hu-HU" sz="2800" dirty="0">
                <a:solidFill>
                  <a:srgbClr val="0070C0"/>
                </a:solidFill>
              </a:rPr>
              <a:t>, </a:t>
            </a:r>
            <a:r>
              <a:rPr lang="hu-HU" sz="2800" i="1" dirty="0">
                <a:solidFill>
                  <a:srgbClr val="0070C0"/>
                </a:solidFill>
              </a:rPr>
              <a:t>d)</a:t>
            </a:r>
            <a:r>
              <a:rPr lang="hu-HU" sz="2800" dirty="0">
                <a:solidFill>
                  <a:srgbClr val="0070C0"/>
                </a:solidFill>
              </a:rPr>
              <a:t>, </a:t>
            </a:r>
            <a:r>
              <a:rPr lang="hu-HU" sz="2800" i="1" dirty="0">
                <a:solidFill>
                  <a:srgbClr val="0070C0"/>
                </a:solidFill>
              </a:rPr>
              <a:t>f)</a:t>
            </a:r>
            <a:r>
              <a:rPr lang="hu-HU" sz="2800" i="1" dirty="0" err="1">
                <a:solidFill>
                  <a:srgbClr val="0070C0"/>
                </a:solidFill>
              </a:rPr>
              <a:t>-o</a:t>
            </a:r>
            <a:r>
              <a:rPr lang="hu-HU" sz="2800" i="1" dirty="0">
                <a:solidFill>
                  <a:srgbClr val="0070C0"/>
                </a:solidFill>
              </a:rPr>
              <a:t>) </a:t>
            </a:r>
            <a:r>
              <a:rPr lang="hu-HU" sz="2800" dirty="0">
                <a:solidFill>
                  <a:srgbClr val="0070C0"/>
                </a:solidFill>
              </a:rPr>
              <a:t>pontja és a 86. § (1) bekezdés </a:t>
            </a:r>
            <a:r>
              <a:rPr lang="hu-HU" sz="2800" i="1" dirty="0">
                <a:solidFill>
                  <a:srgbClr val="0070C0"/>
                </a:solidFill>
              </a:rPr>
              <a:t>a)</a:t>
            </a:r>
            <a:r>
              <a:rPr lang="hu-HU" sz="2800" i="1" dirty="0" err="1">
                <a:solidFill>
                  <a:srgbClr val="0070C0"/>
                </a:solidFill>
              </a:rPr>
              <a:t>-i</a:t>
            </a:r>
            <a:r>
              <a:rPr lang="hu-HU" sz="2800" i="1" dirty="0">
                <a:solidFill>
                  <a:srgbClr val="0070C0"/>
                </a:solidFill>
              </a:rPr>
              <a:t>)</a:t>
            </a:r>
            <a:r>
              <a:rPr lang="hu-HU" sz="2800" dirty="0">
                <a:solidFill>
                  <a:srgbClr val="0070C0"/>
                </a:solidFill>
              </a:rPr>
              <a:t>, </a:t>
            </a:r>
            <a:r>
              <a:rPr lang="hu-HU" sz="2800" i="1" dirty="0">
                <a:solidFill>
                  <a:srgbClr val="0070C0"/>
                </a:solidFill>
              </a:rPr>
              <a:t>l)</a:t>
            </a:r>
            <a:r>
              <a:rPr lang="hu-HU" sz="2800" dirty="0">
                <a:solidFill>
                  <a:srgbClr val="0070C0"/>
                </a:solidFill>
              </a:rPr>
              <a:t>, </a:t>
            </a:r>
            <a:r>
              <a:rPr lang="hu-HU" sz="2800" i="1" dirty="0">
                <a:solidFill>
                  <a:srgbClr val="0070C0"/>
                </a:solidFill>
              </a:rPr>
              <a:t>m) </a:t>
            </a:r>
            <a:r>
              <a:rPr lang="hu-HU" sz="2800" dirty="0">
                <a:solidFill>
                  <a:srgbClr val="0070C0"/>
                </a:solidFill>
              </a:rPr>
              <a:t>pontja</a:t>
            </a:r>
            <a:r>
              <a:rPr lang="hu-HU" sz="2800" dirty="0"/>
              <a:t> szerint mentes az adó alól, </a:t>
            </a:r>
            <a:r>
              <a:rPr lang="hu-HU" sz="2800" dirty="0">
                <a:solidFill>
                  <a:srgbClr val="0070C0"/>
                </a:solidFill>
              </a:rPr>
              <a:t>feltéve</a:t>
            </a:r>
            <a:r>
              <a:rPr lang="hu-HU" sz="2800" dirty="0"/>
              <a:t>, hogy gondoskodik olyan, az ügylet teljesítését tanúsító </a:t>
            </a:r>
            <a:r>
              <a:rPr lang="hu-HU" sz="2800" dirty="0">
                <a:solidFill>
                  <a:srgbClr val="0070C0"/>
                </a:solidFill>
              </a:rPr>
              <a:t>okirat kibocsátásáról, amely </a:t>
            </a:r>
            <a:r>
              <a:rPr lang="hu-HU" sz="2800" dirty="0"/>
              <a:t>a számvitelről szóló törvény (a továbbiakban: </a:t>
            </a:r>
            <a:r>
              <a:rPr lang="hu-HU" sz="2800" dirty="0" err="1"/>
              <a:t>Számv</a:t>
            </a:r>
            <a:r>
              <a:rPr lang="hu-HU" sz="2800" dirty="0"/>
              <a:t>. tv.) rendelkezései szerint </a:t>
            </a:r>
            <a:r>
              <a:rPr lang="hu-HU" sz="2800" dirty="0">
                <a:solidFill>
                  <a:srgbClr val="0070C0"/>
                </a:solidFill>
              </a:rPr>
              <a:t>számviteli bizonylatnak </a:t>
            </a:r>
            <a:r>
              <a:rPr lang="hu-HU" sz="2800" dirty="0" smtClean="0">
                <a:solidFill>
                  <a:srgbClr val="0070C0"/>
                </a:solidFill>
              </a:rPr>
              <a:t>minősül</a:t>
            </a:r>
            <a:r>
              <a:rPr lang="hu-HU" sz="2800" dirty="0" smtClean="0"/>
              <a:t>.</a:t>
            </a:r>
            <a:endParaRPr lang="hu-HU" sz="2800" dirty="0"/>
          </a:p>
          <a:p>
            <a:pPr marL="0" indent="0" algn="just">
              <a:buNone/>
            </a:pPr>
            <a:r>
              <a:rPr lang="hu-HU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 </a:t>
            </a:r>
            <a:r>
              <a:rPr lang="hu-HU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alkalmazható </a:t>
            </a:r>
            <a:r>
              <a:rPr lang="hu-HU" sz="2800" dirty="0"/>
              <a:t>a 85. § (2) bekezdésében meghatározott </a:t>
            </a:r>
            <a:r>
              <a:rPr lang="hu-HU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egyéb oktatás nyújtása esetén</a:t>
            </a:r>
            <a:r>
              <a:rPr lang="hu-HU" sz="2800" dirty="0"/>
              <a:t>.</a:t>
            </a:r>
          </a:p>
          <a:p>
            <a:pPr marL="0" indent="0" algn="just">
              <a:buNone/>
            </a:pPr>
            <a:r>
              <a:rPr lang="hu-HU" sz="1800" dirty="0"/>
              <a:t>(Áfa tv. </a:t>
            </a:r>
            <a:r>
              <a:rPr lang="hu-HU" sz="1800" dirty="0" smtClean="0"/>
              <a:t>165. § (1) bekezdés a) pont, (5) bekezdés </a:t>
            </a:r>
            <a:r>
              <a:rPr lang="hu-HU" sz="1800" dirty="0"/>
              <a:t>- </a:t>
            </a:r>
            <a:r>
              <a:rPr lang="hu-HU" sz="1800" dirty="0">
                <a:solidFill>
                  <a:srgbClr val="C00000"/>
                </a:solidFill>
              </a:rPr>
              <a:t>Hatályos 2020. VII. 01-től</a:t>
            </a:r>
            <a:r>
              <a:rPr lang="hu-HU" sz="1800" dirty="0"/>
              <a:t>.)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9651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000" dirty="0">
                <a:solidFill>
                  <a:srgbClr val="0070C0"/>
                </a:solidFill>
              </a:rPr>
              <a:t>S</a:t>
            </a:r>
            <a:r>
              <a:rPr lang="hu-HU" sz="4000" dirty="0" smtClean="0">
                <a:solidFill>
                  <a:srgbClr val="0070C0"/>
                </a:solidFill>
              </a:rPr>
              <a:t>zámla </a:t>
            </a:r>
            <a:r>
              <a:rPr lang="hu-HU" sz="4000" dirty="0">
                <a:solidFill>
                  <a:srgbClr val="0070C0"/>
                </a:solidFill>
              </a:rPr>
              <a:t>kötelező adattartalma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857404"/>
          </a:xfrm>
        </p:spPr>
        <p:txBody>
          <a:bodyPr/>
          <a:lstStyle/>
          <a:p>
            <a:pPr marL="0" indent="0" algn="just">
              <a:buNone/>
            </a:pPr>
            <a:r>
              <a:rPr lang="hu-HU" sz="2800" dirty="0"/>
              <a:t>A</a:t>
            </a:r>
            <a:r>
              <a:rPr lang="hu-HU" sz="2800" dirty="0" smtClean="0"/>
              <a:t> </a:t>
            </a:r>
            <a:r>
              <a:rPr lang="hu-H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termék beszerzőjének, szolgáltatás igénybevevőjének</a:t>
            </a:r>
          </a:p>
          <a:p>
            <a:pPr marL="0" indent="0" algn="just">
              <a:buNone/>
            </a:pPr>
            <a:r>
              <a:rPr lang="hu-HU" sz="2800" dirty="0" smtClean="0">
                <a:solidFill>
                  <a:srgbClr val="C00000"/>
                </a:solidFill>
              </a:rPr>
              <a:t>adószámának </a:t>
            </a:r>
            <a:r>
              <a:rPr lang="hu-HU" sz="2800" dirty="0"/>
              <a:t>vagy csoportos általános forgalmiadó-alanyiság esetén </a:t>
            </a:r>
            <a:r>
              <a:rPr lang="hu-HU" sz="2800" dirty="0">
                <a:solidFill>
                  <a:srgbClr val="C00000"/>
                </a:solidFill>
              </a:rPr>
              <a:t>csoportazonosító számának első nyolc számjegye</a:t>
            </a:r>
            <a:r>
              <a:rPr lang="hu-HU" sz="2800" dirty="0"/>
              <a:t>, amely alatt, mint belföldön nyilvántartásba vett adóalany részére a termékértékesítést, szolgáltatásnyújtást teljesítették, feltéve, hogy </a:t>
            </a:r>
            <a:r>
              <a:rPr lang="hu-HU" sz="1600" strike="sngStrike" dirty="0">
                <a:solidFill>
                  <a:srgbClr val="C00000"/>
                </a:solidFill>
              </a:rPr>
              <a:t>(</a:t>
            </a:r>
            <a:r>
              <a:rPr lang="hu-HU" sz="1600" strike="sngStrike" dirty="0" smtClean="0">
                <a:solidFill>
                  <a:srgbClr val="C00000"/>
                </a:solidFill>
              </a:rPr>
              <a:t>a </a:t>
            </a:r>
            <a:r>
              <a:rPr lang="hu-HU" sz="1600" strike="sngStrike" dirty="0">
                <a:solidFill>
                  <a:srgbClr val="C00000"/>
                </a:solidFill>
              </a:rPr>
              <a:t>terméket beszerző, szolgáltatást igénybevevő adóalanyra a </a:t>
            </a:r>
            <a:r>
              <a:rPr lang="hu-HU" sz="1600" i="1" strike="sngStrike" dirty="0">
                <a:solidFill>
                  <a:srgbClr val="C00000"/>
                </a:solidFill>
              </a:rPr>
              <a:t>k) </a:t>
            </a:r>
            <a:r>
              <a:rPr lang="hu-HU" sz="1600" strike="sngStrike" dirty="0">
                <a:solidFill>
                  <a:srgbClr val="C00000"/>
                </a:solidFill>
              </a:rPr>
              <a:t>pont szerinti áthárított adó a 100 000 forintot eléri vagy meghaladja </a:t>
            </a:r>
            <a:r>
              <a:rPr lang="hu-HU" sz="1600" strike="sngStrike" dirty="0" smtClean="0">
                <a:solidFill>
                  <a:srgbClr val="C00000"/>
                </a:solidFill>
              </a:rPr>
              <a:t>és)</a:t>
            </a:r>
            <a:r>
              <a:rPr lang="hu-HU" sz="1600" dirty="0" smtClean="0">
                <a:solidFill>
                  <a:srgbClr val="C00000"/>
                </a:solidFill>
              </a:rPr>
              <a:t> </a:t>
            </a:r>
            <a:r>
              <a:rPr lang="hu-HU" sz="2800" dirty="0" smtClean="0"/>
              <a:t>a </a:t>
            </a:r>
            <a:r>
              <a:rPr lang="hu-HU" sz="2800" dirty="0"/>
              <a:t>termék értékesítője, szolgáltatás nyújtója gazdasági céllal belföldön telepedett le, gazdasági célú letelepedés hiányában pedig lakóhelye vagy szokásos tartózkodási helye van </a:t>
            </a:r>
            <a:r>
              <a:rPr lang="hu-HU" sz="2800" dirty="0" smtClean="0"/>
              <a:t>belföldön.</a:t>
            </a:r>
            <a:endParaRPr lang="hu-HU" sz="2800" dirty="0"/>
          </a:p>
          <a:p>
            <a:pPr marL="0" indent="0" algn="just">
              <a:buNone/>
            </a:pPr>
            <a:r>
              <a:rPr lang="hu-HU" sz="1600" dirty="0"/>
              <a:t>(Áfa tv. </a:t>
            </a:r>
            <a:r>
              <a:rPr lang="hu-HU" sz="1600" dirty="0" smtClean="0"/>
              <a:t>169. </a:t>
            </a:r>
            <a:r>
              <a:rPr lang="hu-HU" sz="1600" dirty="0"/>
              <a:t>§ </a:t>
            </a:r>
            <a:r>
              <a:rPr lang="hu-HU" sz="1600" dirty="0" smtClean="0"/>
              <a:t>d) pont </a:t>
            </a:r>
            <a:r>
              <a:rPr lang="hu-HU" sz="1600" dirty="0" err="1" smtClean="0"/>
              <a:t>dc</a:t>
            </a:r>
            <a:r>
              <a:rPr lang="hu-HU" sz="1600" dirty="0" smtClean="0"/>
              <a:t>) alpont </a:t>
            </a:r>
            <a:r>
              <a:rPr lang="hu-HU" sz="1600" dirty="0"/>
              <a:t>- </a:t>
            </a:r>
            <a:r>
              <a:rPr lang="hu-HU" sz="1600" dirty="0">
                <a:solidFill>
                  <a:srgbClr val="C00000"/>
                </a:solidFill>
              </a:rPr>
              <a:t>Hatályos 2020. VII. 01-től</a:t>
            </a:r>
            <a:r>
              <a:rPr lang="hu-HU" sz="1600" dirty="0"/>
              <a:t>.)</a:t>
            </a:r>
          </a:p>
          <a:p>
            <a:pPr marL="0" indent="0" algn="just">
              <a:buNone/>
            </a:pPr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781358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 smtClean="0">
                <a:solidFill>
                  <a:srgbClr val="0070C0"/>
                </a:solidFill>
              </a:rPr>
              <a:t>Adatszolgáltatás </a:t>
            </a:r>
            <a:r>
              <a:rPr lang="hu-HU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2020. VII. 01-től</a:t>
            </a:r>
            <a:r>
              <a:rPr lang="hu-HU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3600" dirty="0" smtClean="0">
                <a:solidFill>
                  <a:srgbClr val="0070C0"/>
                </a:solidFill>
              </a:rPr>
              <a:t>- </a:t>
            </a:r>
            <a:br>
              <a:rPr lang="hu-HU" sz="3600" dirty="0" smtClean="0">
                <a:solidFill>
                  <a:srgbClr val="0070C0"/>
                </a:solidFill>
              </a:rPr>
            </a:br>
            <a:r>
              <a:rPr lang="hu-HU" sz="3600" dirty="0" smtClean="0">
                <a:solidFill>
                  <a:srgbClr val="0070C0"/>
                </a:solidFill>
              </a:rPr>
              <a:t>Számla </a:t>
            </a:r>
            <a:r>
              <a:rPr lang="hu-HU" sz="3600" dirty="0">
                <a:solidFill>
                  <a:srgbClr val="0070C0"/>
                </a:solidFill>
              </a:rPr>
              <a:t>kiállítása, </a:t>
            </a:r>
            <a:r>
              <a:rPr lang="hu-HU" sz="3600" dirty="0" err="1">
                <a:solidFill>
                  <a:srgbClr val="0070C0"/>
                </a:solidFill>
              </a:rPr>
              <a:t>-</a:t>
            </a:r>
            <a:r>
              <a:rPr lang="hu-HU" sz="3600" dirty="0" err="1" smtClean="0">
                <a:solidFill>
                  <a:srgbClr val="0070C0"/>
                </a:solidFill>
              </a:rPr>
              <a:t>kibocsátása</a:t>
            </a:r>
            <a:r>
              <a:rPr lang="hu-HU" sz="3600" dirty="0" smtClean="0">
                <a:solidFill>
                  <a:srgbClr val="0070C0"/>
                </a:solidFill>
              </a:rPr>
              <a:t> esetén 1.</a:t>
            </a:r>
            <a:r>
              <a:rPr lang="hu-HU" sz="3600" b="1" i="1" dirty="0">
                <a:solidFill>
                  <a:srgbClr val="0070C0"/>
                </a:solidFill>
              </a:rPr>
              <a:t/>
            </a:r>
            <a:br>
              <a:rPr lang="hu-HU" sz="3600" b="1" i="1" dirty="0">
                <a:solidFill>
                  <a:srgbClr val="0070C0"/>
                </a:solidFill>
              </a:rPr>
            </a:b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hu-HU" sz="2000" b="1" dirty="0" smtClean="0">
                <a:solidFill>
                  <a:srgbClr val="C00000"/>
                </a:solidFill>
              </a:rPr>
              <a:t>Az </a:t>
            </a:r>
            <a:r>
              <a:rPr lang="hu-HU" sz="2000" b="1" dirty="0">
                <a:solidFill>
                  <a:srgbClr val="C00000"/>
                </a:solidFill>
              </a:rPr>
              <a:t>adóalany köteles </a:t>
            </a:r>
            <a:r>
              <a:rPr lang="hu-HU" sz="2000" dirty="0"/>
              <a:t>az állami adó- és vámhatóság részére adatot szolgáltatni </a:t>
            </a:r>
            <a:r>
              <a:rPr lang="hu-HU" sz="2000" b="1" dirty="0">
                <a:solidFill>
                  <a:srgbClr val="C00000"/>
                </a:solidFill>
              </a:rPr>
              <a:t>egy másik, belföldön nyilvántartásba vett adóalany részére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belföldön teljesített termékértékesítéséről</a:t>
            </a:r>
            <a:r>
              <a:rPr lang="hu-HU" sz="2000" dirty="0"/>
              <a:t> - </a:t>
            </a:r>
            <a:r>
              <a:rPr lang="hu-HU" sz="2000" dirty="0">
                <a:solidFill>
                  <a:srgbClr val="0070C0"/>
                </a:solidFill>
              </a:rPr>
              <a:t>ide nem értve a 89. § szerinti termékértékesítést </a:t>
            </a:r>
            <a:r>
              <a:rPr lang="hu-HU" sz="2000" dirty="0"/>
              <a:t>-,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szolgáltatásnyújtásáról</a:t>
            </a:r>
            <a:r>
              <a:rPr lang="hu-HU" sz="2000" dirty="0"/>
              <a:t> kibocsátott vagy kiállított számláról, számlával egy tekintet alá eső okiratról.</a:t>
            </a:r>
          </a:p>
          <a:p>
            <a:pPr marL="0" indent="0" algn="just">
              <a:buNone/>
            </a:pPr>
            <a:r>
              <a:rPr lang="hu-HU" sz="2000" dirty="0" smtClean="0"/>
              <a:t>A </a:t>
            </a:r>
            <a:r>
              <a:rPr lang="hu-HU" sz="2000" dirty="0"/>
              <a:t>nyomdai úton előállított nyomtatvány használatával kibocsátott számla 169. § szerinti, számlával egy tekintet alá eső okirat 170. § szerinti adattartalmáról köteles adatot szolgáltatni az adóalany.</a:t>
            </a:r>
          </a:p>
          <a:p>
            <a:pPr marL="0" indent="0" algn="just">
              <a:buNone/>
            </a:pPr>
            <a:r>
              <a:rPr lang="hu-HU" sz="2000" dirty="0" smtClean="0"/>
              <a:t>Amennyiben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nyomdai úton előállított nyomtatvány </a:t>
            </a:r>
            <a:r>
              <a:rPr lang="hu-HU" sz="2000" dirty="0"/>
              <a:t>használatával kibocsátott számlában vagy számlával egy tekintet alá eső okiratban az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áthárított adó összege az 500 000 forintot eléri vagy meghaladja</a:t>
            </a:r>
            <a:r>
              <a:rPr lang="hu-HU" sz="2000" dirty="0"/>
              <a:t>, az adóalany a számla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kibocsátását követő naptári napon belül</a:t>
            </a:r>
            <a:r>
              <a:rPr lang="hu-HU" sz="2000" dirty="0"/>
              <a:t>, </a:t>
            </a:r>
            <a:r>
              <a:rPr lang="hu-HU" sz="2000" b="1" dirty="0">
                <a:solidFill>
                  <a:srgbClr val="C00000"/>
                </a:solidFill>
              </a:rPr>
              <a:t>egyéb esetben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kibocsátást követő </a:t>
            </a:r>
            <a:r>
              <a:rPr lang="hu-HU" sz="2000" b="1" u="sng" dirty="0">
                <a:solidFill>
                  <a:srgbClr val="C00000"/>
                </a:solidFill>
              </a:rPr>
              <a:t>négy</a:t>
            </a:r>
            <a:r>
              <a:rPr lang="hu-HU" sz="2000" b="1" dirty="0">
                <a:solidFill>
                  <a:srgbClr val="C00000"/>
                </a:solidFill>
              </a:rPr>
              <a:t> naptári napon belül </a:t>
            </a:r>
            <a:r>
              <a:rPr lang="hu-HU" sz="2000" dirty="0"/>
              <a:t>köteles adatot </a:t>
            </a:r>
            <a:r>
              <a:rPr lang="hu-HU" sz="2000" dirty="0" smtClean="0"/>
              <a:t>szolgáltatni.</a:t>
            </a: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(Áfa tv. </a:t>
            </a:r>
            <a:r>
              <a:rPr lang="hu-HU" sz="1600" dirty="0" smtClean="0"/>
              <a:t>10. számú melléklet 1-3. pont - </a:t>
            </a:r>
            <a:r>
              <a:rPr lang="hu-HU" sz="1600" dirty="0">
                <a:solidFill>
                  <a:srgbClr val="C00000"/>
                </a:solidFill>
              </a:rPr>
              <a:t>Hatályos 2020. VII. 01-től</a:t>
            </a:r>
            <a:r>
              <a:rPr lang="hu-HU" sz="1600" dirty="0"/>
              <a:t>.)</a:t>
            </a:r>
          </a:p>
          <a:p>
            <a:pPr marL="0" indent="0" algn="just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6838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0070C0"/>
                </a:solidFill>
              </a:rPr>
              <a:t>Adatszolgáltatás </a:t>
            </a:r>
            <a:r>
              <a:rPr lang="hu-HU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2020. VII. </a:t>
            </a:r>
            <a:r>
              <a:rPr lang="hu-HU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01-től </a:t>
            </a:r>
            <a:r>
              <a:rPr lang="hu-HU" sz="3600" dirty="0" smtClean="0">
                <a:solidFill>
                  <a:srgbClr val="0070C0"/>
                </a:solidFill>
              </a:rPr>
              <a:t>- </a:t>
            </a:r>
            <a:r>
              <a:rPr lang="hu-HU" sz="3600" dirty="0">
                <a:solidFill>
                  <a:srgbClr val="0070C0"/>
                </a:solidFill>
              </a:rPr>
              <a:t/>
            </a:r>
            <a:br>
              <a:rPr lang="hu-HU" sz="3600" dirty="0">
                <a:solidFill>
                  <a:srgbClr val="0070C0"/>
                </a:solidFill>
              </a:rPr>
            </a:br>
            <a:r>
              <a:rPr lang="hu-HU" sz="3600" dirty="0">
                <a:solidFill>
                  <a:srgbClr val="0070C0"/>
                </a:solidFill>
              </a:rPr>
              <a:t>Számla kiállítása, </a:t>
            </a:r>
            <a:r>
              <a:rPr lang="hu-HU" sz="3600" dirty="0" err="1">
                <a:solidFill>
                  <a:srgbClr val="0070C0"/>
                </a:solidFill>
              </a:rPr>
              <a:t>-kibocsátása</a:t>
            </a:r>
            <a:r>
              <a:rPr lang="hu-HU" sz="3600" dirty="0">
                <a:solidFill>
                  <a:srgbClr val="0070C0"/>
                </a:solidFill>
              </a:rPr>
              <a:t> esetén </a:t>
            </a:r>
            <a:r>
              <a:rPr lang="hu-HU" sz="3600" dirty="0" smtClean="0">
                <a:solidFill>
                  <a:srgbClr val="0070C0"/>
                </a:solidFill>
              </a:rPr>
              <a:t>2.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6"/>
          </a:xfrm>
        </p:spPr>
        <p:txBody>
          <a:bodyPr/>
          <a:lstStyle/>
          <a:p>
            <a:pPr marL="0" indent="0" algn="just">
              <a:buNone/>
            </a:pPr>
            <a:r>
              <a:rPr lang="hu-HU" sz="2800" dirty="0" smtClean="0"/>
              <a:t>Amennyiben </a:t>
            </a:r>
            <a:r>
              <a:rPr lang="hu-HU" sz="2800" dirty="0">
                <a:solidFill>
                  <a:srgbClr val="0070C0"/>
                </a:solidFill>
              </a:rPr>
              <a:t>az adóalany </a:t>
            </a:r>
            <a:r>
              <a:rPr lang="hu-HU" sz="2800" dirty="0"/>
              <a:t>az általa teljesített termékértékesítéshez, szolgáltatáshoz 59. § szerinti </a:t>
            </a:r>
            <a:r>
              <a:rPr lang="hu-HU" sz="2800" dirty="0">
                <a:solidFill>
                  <a:srgbClr val="0070C0"/>
                </a:solidFill>
              </a:rPr>
              <a:t>előleget kapott</a:t>
            </a:r>
            <a:r>
              <a:rPr lang="hu-HU" sz="2800" dirty="0"/>
              <a:t>, </a:t>
            </a:r>
            <a:r>
              <a:rPr lang="hu-HU" sz="2800" dirty="0">
                <a:solidFill>
                  <a:srgbClr val="0070C0"/>
                </a:solidFill>
              </a:rPr>
              <a:t>a teljesítésről kibocsátott</a:t>
            </a:r>
            <a:r>
              <a:rPr lang="hu-HU" sz="2800" dirty="0"/>
              <a:t>, kiállított </a:t>
            </a:r>
            <a:r>
              <a:rPr lang="hu-HU" sz="2800" dirty="0">
                <a:solidFill>
                  <a:srgbClr val="0070C0"/>
                </a:solidFill>
              </a:rPr>
              <a:t>számla</a:t>
            </a:r>
            <a:r>
              <a:rPr lang="hu-HU" sz="2800" dirty="0"/>
              <a:t>, számlával egy tekintet alá eső okirat </a:t>
            </a:r>
            <a:r>
              <a:rPr lang="hu-HU" sz="2800" dirty="0">
                <a:solidFill>
                  <a:srgbClr val="0070C0"/>
                </a:solidFill>
              </a:rPr>
              <a:t>vonatkozásában</a:t>
            </a:r>
            <a:r>
              <a:rPr lang="hu-HU" sz="2800" dirty="0"/>
              <a:t> </a:t>
            </a:r>
            <a:r>
              <a:rPr lang="hu-HU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előleg figyelembevételével adódó különbözetről</a:t>
            </a:r>
            <a:r>
              <a:rPr lang="hu-HU" sz="2800" dirty="0"/>
              <a:t> szolgáltat adatot</a:t>
            </a:r>
            <a:r>
              <a:rPr lang="hu-HU" sz="2800" dirty="0" smtClean="0"/>
              <a:t>.</a:t>
            </a:r>
          </a:p>
          <a:p>
            <a:pPr marL="0" indent="0" algn="just">
              <a:buNone/>
            </a:pPr>
            <a:endParaRPr lang="hu-HU" sz="2800" dirty="0"/>
          </a:p>
          <a:p>
            <a:pPr marL="0" indent="0" algn="just">
              <a:buNone/>
            </a:pPr>
            <a:r>
              <a:rPr lang="hu-HU" sz="2000" dirty="0"/>
              <a:t>(Áfa tv. 10. számú </a:t>
            </a:r>
            <a:r>
              <a:rPr lang="hu-HU" sz="2000" dirty="0" smtClean="0"/>
              <a:t>melléklet 5. pont </a:t>
            </a:r>
            <a:r>
              <a:rPr lang="hu-HU" sz="2000" dirty="0"/>
              <a:t>- </a:t>
            </a:r>
            <a:r>
              <a:rPr lang="hu-HU" sz="2000" dirty="0">
                <a:solidFill>
                  <a:srgbClr val="C00000"/>
                </a:solidFill>
              </a:rPr>
              <a:t>Hatályos 2020. VII. 01-től</a:t>
            </a:r>
            <a:r>
              <a:rPr lang="hu-HU" sz="2000" dirty="0"/>
              <a:t>.)</a:t>
            </a:r>
          </a:p>
          <a:p>
            <a:endParaRPr lang="hu-HU" sz="2800" dirty="0"/>
          </a:p>
          <a:p>
            <a:pPr marL="0" indent="0" algn="just">
              <a:buNone/>
            </a:pP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6475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0070C0"/>
                </a:solidFill>
              </a:rPr>
              <a:t>Adatszolgáltatás </a:t>
            </a:r>
            <a:r>
              <a:rPr lang="hu-HU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2020. VII. </a:t>
            </a:r>
            <a:r>
              <a:rPr lang="hu-HU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01-től </a:t>
            </a:r>
            <a:r>
              <a:rPr lang="hu-HU" sz="3600" dirty="0" smtClean="0">
                <a:solidFill>
                  <a:srgbClr val="0070C0"/>
                </a:solidFill>
              </a:rPr>
              <a:t>- </a:t>
            </a:r>
            <a:r>
              <a:rPr lang="hu-HU" sz="3600" dirty="0">
                <a:solidFill>
                  <a:srgbClr val="0070C0"/>
                </a:solidFill>
              </a:rPr>
              <a:t/>
            </a:r>
            <a:br>
              <a:rPr lang="hu-HU" sz="3600" dirty="0">
                <a:solidFill>
                  <a:srgbClr val="0070C0"/>
                </a:solidFill>
              </a:rPr>
            </a:br>
            <a:r>
              <a:rPr lang="hu-HU" sz="3600" dirty="0">
                <a:solidFill>
                  <a:srgbClr val="0070C0"/>
                </a:solidFill>
              </a:rPr>
              <a:t>Számla </a:t>
            </a:r>
            <a:r>
              <a:rPr lang="hu-HU" sz="3600" dirty="0" smtClean="0">
                <a:solidFill>
                  <a:srgbClr val="0070C0"/>
                </a:solidFill>
              </a:rPr>
              <a:t>befogadása esetén </a:t>
            </a:r>
            <a:r>
              <a:rPr lang="hu-HU" sz="3600" dirty="0">
                <a:solidFill>
                  <a:srgbClr val="0070C0"/>
                </a:solidFill>
              </a:rPr>
              <a:t>1.</a:t>
            </a:r>
            <a:r>
              <a:rPr lang="hu-HU" sz="3600" b="1" i="1" dirty="0">
                <a:solidFill>
                  <a:srgbClr val="0070C0"/>
                </a:solidFill>
              </a:rPr>
              <a:t/>
            </a:r>
            <a:br>
              <a:rPr lang="hu-HU" sz="3600" b="1" i="1" dirty="0">
                <a:solidFill>
                  <a:srgbClr val="0070C0"/>
                </a:solidFill>
              </a:rPr>
            </a:br>
            <a:endParaRPr lang="hu-HU" sz="3600" dirty="0">
              <a:solidFill>
                <a:srgbClr val="0070C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hu-HU" sz="2200" dirty="0" smtClean="0"/>
              <a:t>Az </a:t>
            </a:r>
            <a:r>
              <a:rPr lang="hu-HU" sz="2200" dirty="0"/>
              <a:t>adóalany termék beszerzése, szolgáltatás igénybevétele esetén </a:t>
            </a:r>
            <a:r>
              <a:rPr lang="hu-HU" sz="2200" dirty="0">
                <a:solidFill>
                  <a:srgbClr val="0070C0"/>
                </a:solidFill>
              </a:rPr>
              <a:t>arról az </a:t>
            </a:r>
            <a:r>
              <a:rPr lang="hu-HU" sz="2200" dirty="0" err="1">
                <a:solidFill>
                  <a:srgbClr val="0070C0"/>
                </a:solidFill>
              </a:rPr>
              <a:t>adómegállapítási</a:t>
            </a:r>
            <a:r>
              <a:rPr lang="hu-HU" sz="2200" dirty="0">
                <a:solidFill>
                  <a:srgbClr val="0070C0"/>
                </a:solidFill>
              </a:rPr>
              <a:t> időszakról teljesítendő bevallásban</a:t>
            </a:r>
            <a:r>
              <a:rPr lang="hu-HU" sz="2200" dirty="0"/>
              <a:t>, </a:t>
            </a:r>
            <a:r>
              <a:rPr lang="hu-HU" sz="2200" dirty="0">
                <a:solidFill>
                  <a:srgbClr val="0070C0"/>
                </a:solidFill>
              </a:rPr>
              <a:t>amelyben</a:t>
            </a:r>
            <a:r>
              <a:rPr lang="hu-HU" sz="2200" dirty="0"/>
              <a:t> az ügylet teljesítését vagy az előleg megfizetését tanúsító </a:t>
            </a:r>
            <a:r>
              <a:rPr lang="hu-HU" sz="2200" dirty="0">
                <a:solidFill>
                  <a:srgbClr val="0070C0"/>
                </a:solidFill>
              </a:rPr>
              <a:t>számla alapján </a:t>
            </a:r>
            <a:r>
              <a:rPr lang="hu-H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adólevonási jogot gyakorol</a:t>
            </a:r>
            <a:r>
              <a:rPr lang="hu-HU" sz="2200" dirty="0"/>
              <a:t>,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számlánként</a:t>
            </a:r>
            <a:r>
              <a:rPr lang="hu-HU" sz="2200" dirty="0"/>
              <a:t> nyilatkozni köteles: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 </a:t>
            </a:r>
            <a:r>
              <a:rPr lang="hu-HU" sz="2400" dirty="0">
                <a:solidFill>
                  <a:srgbClr val="0070C0"/>
                </a:solidFill>
              </a:rPr>
              <a:t>terméket értékesítő, szolgáltatást nyújtó adóalany </a:t>
            </a:r>
            <a:r>
              <a:rPr lang="hu-HU" sz="2400" dirty="0"/>
              <a:t>- ideértve az Eva. hatálya alá tartozó személyt, szervezetet is -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adószámának</a:t>
            </a:r>
            <a:r>
              <a:rPr lang="hu-HU" sz="2400" dirty="0"/>
              <a:t>, csoportos adóalanyiság esetén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csoportazonosító számának első nyolc számjegyéről</a:t>
            </a:r>
            <a:r>
              <a:rPr lang="hu-HU" sz="2400" dirty="0"/>
              <a:t>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 </a:t>
            </a:r>
            <a:r>
              <a:rPr lang="hu-HU" sz="2400" dirty="0"/>
              <a:t>nevére szóló </a:t>
            </a:r>
            <a:r>
              <a:rPr lang="hu-HU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számlában feltüntetett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adóalapról és áthárított adó összegről</a:t>
            </a:r>
            <a:r>
              <a:rPr lang="hu-HU" sz="2400" dirty="0"/>
              <a:t>, a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számla sorszámáról</a:t>
            </a:r>
            <a:r>
              <a:rPr lang="hu-HU" sz="2400" dirty="0"/>
              <a:t>, valamint</a:t>
            </a:r>
          </a:p>
          <a:p>
            <a:pPr algn="just"/>
            <a:r>
              <a:rPr lang="hu-HU" sz="2400" i="1" dirty="0"/>
              <a:t>c) </a:t>
            </a:r>
            <a:r>
              <a:rPr lang="hu-HU" sz="2400" dirty="0"/>
              <a:t>a számlában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169. § </a:t>
            </a:r>
            <a:r>
              <a:rPr lang="hu-HU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g)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pontja szerint </a:t>
            </a:r>
            <a:r>
              <a:rPr lang="hu-HU" sz="2400" dirty="0"/>
              <a:t>feltüntetett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időpontról</a:t>
            </a:r>
            <a:r>
              <a:rPr lang="hu-HU" sz="2400" dirty="0"/>
              <a:t>, ennek hiányában 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számla kibocsátásának keltéről</a:t>
            </a:r>
            <a:r>
              <a:rPr lang="hu-HU" sz="2400" dirty="0" smtClean="0"/>
              <a:t>.</a:t>
            </a:r>
          </a:p>
          <a:p>
            <a:pPr marL="0" indent="0" algn="just">
              <a:buNone/>
            </a:pPr>
            <a:r>
              <a:rPr lang="hu-HU" sz="1600" dirty="0"/>
              <a:t>(Áfa tv. 10. számú melléklet </a:t>
            </a:r>
            <a:r>
              <a:rPr lang="hu-HU" sz="1600" dirty="0" smtClean="0"/>
              <a:t>9. </a:t>
            </a:r>
            <a:r>
              <a:rPr lang="hu-HU" sz="1600" dirty="0"/>
              <a:t>pont - </a:t>
            </a:r>
            <a:r>
              <a:rPr lang="hu-HU" sz="1600" dirty="0">
                <a:solidFill>
                  <a:srgbClr val="C00000"/>
                </a:solidFill>
              </a:rPr>
              <a:t>Hatályos 2020. VII. 01-től</a:t>
            </a:r>
            <a:r>
              <a:rPr lang="hu-HU" sz="1600" dirty="0"/>
              <a:t>.)</a:t>
            </a:r>
          </a:p>
          <a:p>
            <a:pPr algn="just"/>
            <a:endParaRPr lang="hu-HU" sz="1600" dirty="0"/>
          </a:p>
          <a:p>
            <a:pPr marL="0" indent="0">
              <a:buNone/>
            </a:pPr>
            <a:endParaRPr lang="hu-HU" sz="2800" dirty="0"/>
          </a:p>
          <a:p>
            <a:pPr marL="0" indent="0" algn="just">
              <a:buNone/>
            </a:pP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23050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0070C0"/>
                </a:solidFill>
              </a:rPr>
              <a:t>Adatszolgáltatás </a:t>
            </a:r>
            <a:r>
              <a:rPr lang="hu-HU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2020. VII. </a:t>
            </a:r>
            <a:r>
              <a:rPr lang="hu-HU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01-től </a:t>
            </a:r>
            <a:r>
              <a:rPr lang="hu-HU" sz="3600" dirty="0" smtClean="0">
                <a:solidFill>
                  <a:srgbClr val="0070C0"/>
                </a:solidFill>
              </a:rPr>
              <a:t>- </a:t>
            </a:r>
            <a:r>
              <a:rPr lang="hu-HU" sz="3600" dirty="0">
                <a:solidFill>
                  <a:srgbClr val="0070C0"/>
                </a:solidFill>
              </a:rPr>
              <a:t/>
            </a:r>
            <a:br>
              <a:rPr lang="hu-HU" sz="3600" dirty="0">
                <a:solidFill>
                  <a:srgbClr val="0070C0"/>
                </a:solidFill>
              </a:rPr>
            </a:br>
            <a:r>
              <a:rPr lang="hu-HU" sz="3600" dirty="0">
                <a:solidFill>
                  <a:srgbClr val="0070C0"/>
                </a:solidFill>
              </a:rPr>
              <a:t>Számla befogadása esetén </a:t>
            </a:r>
            <a:r>
              <a:rPr lang="hu-HU" sz="3600" dirty="0" smtClean="0">
                <a:solidFill>
                  <a:srgbClr val="0070C0"/>
                </a:solidFill>
              </a:rPr>
              <a:t>2.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hu-HU" sz="2200" dirty="0" smtClean="0"/>
              <a:t>A </a:t>
            </a:r>
            <a:r>
              <a:rPr lang="hu-HU" sz="2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számla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módosítása vagy érvénytelenítése esetén </a:t>
            </a:r>
            <a:r>
              <a:rPr lang="hu-HU" sz="2200" dirty="0"/>
              <a:t>a számlával egy tekintet alá eső okiratot befogadó adóalany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abban a bevallásban, amelyben a módosítás, érvénytelenítés hatását figyelembe veszi</a:t>
            </a:r>
            <a:r>
              <a:rPr lang="hu-HU" sz="2200" dirty="0"/>
              <a:t>, köteles a módosított, érvénytelenített számlát érintően a 9. pont szerint nyilatkozni. </a:t>
            </a:r>
            <a:r>
              <a:rPr lang="hu-HU" sz="2200" dirty="0">
                <a:solidFill>
                  <a:srgbClr val="0070C0"/>
                </a:solidFill>
              </a:rPr>
              <a:t>Ebben az esetben </a:t>
            </a:r>
            <a:r>
              <a:rPr lang="hu-HU" sz="2200" dirty="0"/>
              <a:t>az adóalany </a:t>
            </a:r>
            <a:r>
              <a:rPr lang="hu-HU" sz="2200" dirty="0">
                <a:solidFill>
                  <a:srgbClr val="0070C0"/>
                </a:solidFill>
              </a:rPr>
              <a:t>nyilatkozik</a:t>
            </a:r>
            <a:r>
              <a:rPr lang="hu-HU" sz="2200" dirty="0"/>
              <a:t> </a:t>
            </a:r>
            <a:r>
              <a:rPr lang="hu-HU" sz="2200" dirty="0">
                <a:solidFill>
                  <a:srgbClr val="0070C0"/>
                </a:solidFill>
              </a:rPr>
              <a:t>annak</a:t>
            </a:r>
            <a:r>
              <a:rPr lang="hu-HU" sz="2200" dirty="0"/>
              <a:t> </a:t>
            </a:r>
            <a:r>
              <a:rPr lang="hu-HU" sz="2200" dirty="0">
                <a:solidFill>
                  <a:srgbClr val="0070C0"/>
                </a:solidFill>
              </a:rPr>
              <a:t>a számlának</a:t>
            </a:r>
            <a:r>
              <a:rPr lang="hu-HU" sz="2200" dirty="0"/>
              <a:t> a 9. pontban meghatározott </a:t>
            </a:r>
            <a:r>
              <a:rPr lang="hu-HU" sz="2200" dirty="0">
                <a:solidFill>
                  <a:srgbClr val="0070C0"/>
                </a:solidFill>
              </a:rPr>
              <a:t>adatairól</a:t>
            </a:r>
            <a:r>
              <a:rPr lang="hu-HU" sz="2200" dirty="0"/>
              <a:t>, </a:t>
            </a:r>
            <a:r>
              <a:rPr lang="hu-HU" sz="2200" dirty="0">
                <a:solidFill>
                  <a:srgbClr val="0070C0"/>
                </a:solidFill>
              </a:rPr>
              <a:t>amelyet a módosítás, érvénytelenítés érint</a:t>
            </a:r>
            <a:r>
              <a:rPr lang="hu-HU" sz="2200" dirty="0"/>
              <a:t>, </a:t>
            </a:r>
            <a:r>
              <a:rPr lang="hu-H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módosítás számszaki hatásáról </a:t>
            </a:r>
            <a:r>
              <a:rPr lang="hu-HU" sz="2200" dirty="0"/>
              <a:t>az </a:t>
            </a:r>
            <a:r>
              <a:rPr lang="hu-HU" sz="2200" dirty="0">
                <a:solidFill>
                  <a:srgbClr val="0070C0"/>
                </a:solidFill>
              </a:rPr>
              <a:t>adóalap és áthárított adó tekintetében</a:t>
            </a:r>
            <a:r>
              <a:rPr lang="hu-HU" sz="2200" dirty="0"/>
              <a:t>, valamint a számlát </a:t>
            </a:r>
            <a:r>
              <a:rPr lang="hu-H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módosító, érvénytelenítő okirat sorszámáról</a:t>
            </a:r>
            <a:r>
              <a:rPr lang="hu-HU" sz="2200" dirty="0"/>
              <a:t>.</a:t>
            </a:r>
          </a:p>
          <a:p>
            <a:pPr marL="0" indent="0" algn="just">
              <a:buNone/>
            </a:pPr>
            <a:r>
              <a:rPr lang="hu-HU" sz="2200" dirty="0" smtClean="0"/>
              <a:t>Amennyiben </a:t>
            </a:r>
            <a:r>
              <a:rPr lang="hu-HU" sz="2200" dirty="0">
                <a:solidFill>
                  <a:srgbClr val="0070C0"/>
                </a:solidFill>
              </a:rPr>
              <a:t>az adóalany </a:t>
            </a:r>
            <a:r>
              <a:rPr lang="hu-HU" sz="2200" dirty="0"/>
              <a:t>59. § szerinti </a:t>
            </a:r>
            <a:r>
              <a:rPr lang="hu-HU" sz="2200" dirty="0">
                <a:solidFill>
                  <a:srgbClr val="0070C0"/>
                </a:solidFill>
              </a:rPr>
              <a:t>előleget fizetett</a:t>
            </a:r>
            <a:r>
              <a:rPr lang="hu-HU" sz="2200" dirty="0"/>
              <a:t>, a teljesítésről kibocsátott, kiállított számla, számlával egy tekintet alá eső okirat vonatkozásában az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előleg figyelembevételével adódó különbözetről </a:t>
            </a:r>
            <a:r>
              <a:rPr lang="hu-HU" sz="2200" dirty="0"/>
              <a:t>szolgáltat adatot</a:t>
            </a:r>
            <a:r>
              <a:rPr lang="hu-HU" sz="2200" dirty="0" smtClean="0"/>
              <a:t>. </a:t>
            </a:r>
            <a:r>
              <a:rPr lang="hu-HU" sz="1600" dirty="0"/>
              <a:t>(Áfa tv. 10. számú melléklet </a:t>
            </a:r>
            <a:r>
              <a:rPr lang="hu-HU" sz="1600" dirty="0" smtClean="0"/>
              <a:t>10-11. </a:t>
            </a:r>
            <a:r>
              <a:rPr lang="hu-HU" sz="1600" dirty="0"/>
              <a:t>pont - </a:t>
            </a:r>
            <a:r>
              <a:rPr lang="hu-HU" sz="1600" dirty="0">
                <a:solidFill>
                  <a:srgbClr val="C00000"/>
                </a:solidFill>
              </a:rPr>
              <a:t>Hatályos 2020. VII. 01-től</a:t>
            </a:r>
            <a:r>
              <a:rPr lang="hu-HU" sz="1600" dirty="0"/>
              <a:t>.)</a:t>
            </a:r>
          </a:p>
          <a:p>
            <a:pPr marL="0" indent="0" algn="just">
              <a:buNone/>
            </a:pPr>
            <a:endParaRPr lang="hu-HU" sz="2200" dirty="0"/>
          </a:p>
          <a:p>
            <a:endParaRPr lang="hu-HU" sz="2800" dirty="0"/>
          </a:p>
          <a:p>
            <a:pPr marL="0" indent="0" algn="just">
              <a:buNone/>
            </a:pP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386453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 smtClean="0">
                <a:solidFill>
                  <a:srgbClr val="0070C0"/>
                </a:solidFill>
              </a:rPr>
              <a:t>Adatszolgáltatás </a:t>
            </a:r>
            <a:r>
              <a:rPr lang="hu-HU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2020. VII. 01-től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96751"/>
            <a:ext cx="8229600" cy="4929413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dirty="0"/>
              <a:t>A</a:t>
            </a:r>
            <a:r>
              <a:rPr lang="hu-HU" sz="2400" dirty="0" smtClean="0"/>
              <a:t> </a:t>
            </a:r>
            <a:r>
              <a:rPr lang="hu-HU" sz="2400" dirty="0"/>
              <a:t>10. számú melléklete </a:t>
            </a:r>
            <a:r>
              <a:rPr lang="hu-HU" sz="2400" dirty="0">
                <a:solidFill>
                  <a:srgbClr val="0070C0"/>
                </a:solidFill>
              </a:rPr>
              <a:t>2020. június 30. napján hatályos </a:t>
            </a:r>
            <a:r>
              <a:rPr lang="hu-HU" sz="2400" dirty="0"/>
              <a:t>1-4., 12-13. pontjait </a:t>
            </a:r>
            <a:r>
              <a:rPr lang="hu-HU" sz="2400" dirty="0">
                <a:solidFill>
                  <a:srgbClr val="0070C0"/>
                </a:solidFill>
              </a:rPr>
              <a:t>kell alkalmazni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azon számla</a:t>
            </a:r>
            <a:r>
              <a:rPr lang="hu-HU" sz="2400" dirty="0"/>
              <a:t>, számlával egy tekintet alá eső okirat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esetén, amely alapján </a:t>
            </a:r>
            <a:r>
              <a:rPr lang="hu-HU" sz="2400" dirty="0"/>
              <a:t>az adóalany </a:t>
            </a:r>
            <a:r>
              <a:rPr lang="hu-HU" sz="2400" dirty="0">
                <a:solidFill>
                  <a:srgbClr val="0070C0"/>
                </a:solidFill>
              </a:rPr>
              <a:t>2020. június 30. napját magában foglaló </a:t>
            </a:r>
            <a:r>
              <a:rPr lang="hu-HU" sz="2400" dirty="0" err="1">
                <a:solidFill>
                  <a:srgbClr val="0070C0"/>
                </a:solidFill>
              </a:rPr>
              <a:t>adómegállapítási</a:t>
            </a:r>
            <a:r>
              <a:rPr lang="hu-HU" sz="2400" dirty="0">
                <a:solidFill>
                  <a:srgbClr val="0070C0"/>
                </a:solidFill>
              </a:rPr>
              <a:t> időszakban gyakorol levonási jogot</a:t>
            </a:r>
            <a:r>
              <a:rPr lang="hu-HU" sz="2400" dirty="0"/>
              <a:t>, veszi figyelembe a módosítás vagy érvénytelenítés hatását.</a:t>
            </a:r>
          </a:p>
          <a:p>
            <a:pPr marL="0" indent="0" algn="just">
              <a:buNone/>
            </a:pPr>
            <a:r>
              <a:rPr lang="hu-HU" sz="2400" dirty="0" smtClean="0"/>
              <a:t>A 10</a:t>
            </a:r>
            <a:r>
              <a:rPr lang="hu-HU" sz="2400" dirty="0"/>
              <a:t>. számú melléklete 2020. június 30. napján hatályos 5. és 7-8. pontját kell alkalmazni </a:t>
            </a:r>
            <a:r>
              <a:rPr lang="hu-HU" sz="2400" dirty="0">
                <a:solidFill>
                  <a:srgbClr val="0070C0"/>
                </a:solidFill>
              </a:rPr>
              <a:t>a 2020. július 1. napja előtt kibocsátott </a:t>
            </a:r>
            <a:r>
              <a:rPr lang="hu-HU" sz="2400" dirty="0"/>
              <a:t>számla, számlával egy tekintet alá eső okirat </a:t>
            </a:r>
            <a:r>
              <a:rPr lang="hu-HU" sz="2400" dirty="0">
                <a:solidFill>
                  <a:srgbClr val="0070C0"/>
                </a:solidFill>
              </a:rPr>
              <a:t>esetén</a:t>
            </a:r>
            <a:r>
              <a:rPr lang="hu-HU" sz="2400" dirty="0"/>
              <a:t>. E törvény 10. számú melléklete 2020. június 30. napján hatályos 6. pontját kell alkalmazni a 2020. július 1. napja előtt </a:t>
            </a:r>
            <a:r>
              <a:rPr lang="hu-HU" sz="2400" dirty="0">
                <a:solidFill>
                  <a:srgbClr val="0070C0"/>
                </a:solidFill>
              </a:rPr>
              <a:t>kiállított számla, számlával egy tekintet alá eső okirat esetén</a:t>
            </a:r>
            <a:r>
              <a:rPr lang="hu-HU" sz="2400" dirty="0"/>
              <a:t>.</a:t>
            </a:r>
          </a:p>
          <a:p>
            <a:pPr marL="0" indent="0" algn="just">
              <a:buNone/>
            </a:pPr>
            <a:r>
              <a:rPr lang="hu-HU" sz="1600" dirty="0"/>
              <a:t>(Áfa tv. </a:t>
            </a:r>
            <a:r>
              <a:rPr lang="hu-HU" sz="1600" dirty="0" smtClean="0"/>
              <a:t>338. § - </a:t>
            </a:r>
            <a:r>
              <a:rPr lang="hu-HU" sz="1600" dirty="0">
                <a:solidFill>
                  <a:srgbClr val="C00000"/>
                </a:solidFill>
              </a:rPr>
              <a:t>Hatályos 2020. VII. 01-től</a:t>
            </a:r>
            <a:r>
              <a:rPr lang="hu-HU" sz="1600" dirty="0"/>
              <a:t>.)</a:t>
            </a:r>
          </a:p>
          <a:p>
            <a:pPr marL="0" indent="0" algn="just">
              <a:buNone/>
            </a:pPr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31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09600" y="2780928"/>
            <a:ext cx="7772400" cy="1584176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ct val="20000"/>
              </a:spcBef>
            </a:pP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>2021. I. 01-től hatályos rendelkezések</a:t>
            </a:r>
            <a:r>
              <a:rPr lang="hu-HU" altLang="hu-HU" sz="3200" b="1" dirty="0">
                <a:solidFill>
                  <a:srgbClr val="993300"/>
                </a:solidFill>
                <a:ea typeface="+mn-ea"/>
                <a:cs typeface="+mn-cs"/>
              </a:rPr>
              <a:t/>
            </a:r>
            <a:br>
              <a:rPr lang="hu-HU" altLang="hu-HU" sz="3200" b="1" dirty="0">
                <a:solidFill>
                  <a:srgbClr val="993300"/>
                </a:solidFill>
                <a:ea typeface="+mn-ea"/>
                <a:cs typeface="+mn-cs"/>
              </a:rPr>
            </a:br>
            <a:r>
              <a:rPr lang="hu-HU" sz="2400" dirty="0">
                <a:solidFill>
                  <a:srgbClr val="993300"/>
                </a:solidFill>
                <a:ea typeface="+mn-ea"/>
                <a:cs typeface="+mn-cs"/>
              </a:rPr>
              <a:t/>
            </a:r>
            <a:br>
              <a:rPr lang="hu-HU" sz="2400" dirty="0">
                <a:solidFill>
                  <a:srgbClr val="993300"/>
                </a:solidFill>
                <a:ea typeface="+mn-ea"/>
                <a:cs typeface="+mn-cs"/>
              </a:rPr>
            </a:br>
            <a:endParaRPr lang="hu-HU" altLang="hu-HU" sz="4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14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0070C0"/>
                </a:solidFill>
              </a:rPr>
              <a:t>Adatszolgáltatás </a:t>
            </a:r>
            <a:r>
              <a:rPr lang="hu-HU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2021. I. </a:t>
            </a:r>
            <a:r>
              <a:rPr lang="hu-HU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01-től </a:t>
            </a:r>
            <a:r>
              <a:rPr lang="hu-HU" sz="3600" dirty="0" smtClean="0">
                <a:solidFill>
                  <a:srgbClr val="0070C0"/>
                </a:solidFill>
              </a:rPr>
              <a:t>- </a:t>
            </a:r>
            <a:br>
              <a:rPr lang="hu-HU" sz="3600" dirty="0" smtClean="0">
                <a:solidFill>
                  <a:srgbClr val="0070C0"/>
                </a:solidFill>
              </a:rPr>
            </a:br>
            <a:r>
              <a:rPr lang="hu-HU" sz="3600" dirty="0" smtClean="0">
                <a:solidFill>
                  <a:srgbClr val="0070C0"/>
                </a:solidFill>
              </a:rPr>
              <a:t>Számla </a:t>
            </a:r>
            <a:r>
              <a:rPr lang="hu-HU" sz="3600" dirty="0">
                <a:solidFill>
                  <a:srgbClr val="0070C0"/>
                </a:solidFill>
              </a:rPr>
              <a:t>kiállítása, </a:t>
            </a:r>
            <a:r>
              <a:rPr lang="hu-HU" sz="3600" dirty="0" err="1">
                <a:solidFill>
                  <a:srgbClr val="0070C0"/>
                </a:solidFill>
              </a:rPr>
              <a:t>-</a:t>
            </a:r>
            <a:r>
              <a:rPr lang="hu-HU" sz="3600" dirty="0" err="1" smtClean="0">
                <a:solidFill>
                  <a:srgbClr val="0070C0"/>
                </a:solidFill>
              </a:rPr>
              <a:t>kibocsátása</a:t>
            </a:r>
            <a:r>
              <a:rPr lang="hu-HU" sz="3600" dirty="0" smtClean="0">
                <a:solidFill>
                  <a:srgbClr val="0070C0"/>
                </a:solidFill>
              </a:rPr>
              <a:t> esetén</a:t>
            </a:r>
            <a:r>
              <a:rPr lang="hu-HU" sz="3600" b="1" i="1" dirty="0">
                <a:solidFill>
                  <a:srgbClr val="0070C0"/>
                </a:solidFill>
              </a:rPr>
              <a:t/>
            </a:r>
            <a:br>
              <a:rPr lang="hu-HU" sz="3600" b="1" i="1" dirty="0">
                <a:solidFill>
                  <a:srgbClr val="0070C0"/>
                </a:solidFill>
              </a:rPr>
            </a:b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76481" y="1417638"/>
            <a:ext cx="8229600" cy="4737125"/>
          </a:xfrm>
        </p:spPr>
        <p:txBody>
          <a:bodyPr/>
          <a:lstStyle/>
          <a:p>
            <a:pPr marL="0" indent="0" algn="just">
              <a:buNone/>
            </a:pPr>
            <a:r>
              <a:rPr lang="hu-HU" sz="2000" dirty="0" smtClean="0"/>
              <a:t>Az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adóalany köteles adatot szolgáltatni </a:t>
            </a:r>
            <a:r>
              <a:rPr lang="hu-HU" sz="2000" dirty="0"/>
              <a:t>az adó- és vámhatóság részére azon általa teljesített termékértékesítésekről, szolgáltatásnyújtásokról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kibocsátott vagy kiállított számláról</a:t>
            </a:r>
            <a:r>
              <a:rPr lang="hu-HU" sz="2000" dirty="0"/>
              <a:t>, számlával egy tekintet alá eső okiratról, amelyre e törvény rendelkezéseit kell alkalmazni a 158/A. § értelmében,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kivéve</a:t>
            </a:r>
            <a:r>
              <a:rPr lang="hu-HU" sz="2000" dirty="0"/>
              <a:t> azon termékértékesítésről, szolgáltatásnyújtásról, melynek </a:t>
            </a:r>
            <a:r>
              <a:rPr lang="hu-HU" sz="2000" dirty="0">
                <a:solidFill>
                  <a:srgbClr val="0070C0"/>
                </a:solidFill>
              </a:rPr>
              <a:t>teljesítési helye a Közösség másik tagállama</a:t>
            </a:r>
            <a:r>
              <a:rPr lang="hu-HU" sz="2000" dirty="0"/>
              <a:t>,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és</a:t>
            </a:r>
            <a:r>
              <a:rPr lang="hu-HU" sz="2000" dirty="0"/>
              <a:t> amely termékértékesítés, szolgáltatásnyújtás tekintetében az adóalany adófizetési kötelezettségének az Art.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távolról is nyújtható szolgáltatásokat</a:t>
            </a:r>
            <a:r>
              <a:rPr lang="hu-HU" sz="2000" dirty="0"/>
              <a:t> nyújtó adózókra vonatkozó különös szabályai szerint tesz eleget.</a:t>
            </a:r>
          </a:p>
          <a:p>
            <a:pPr marL="0" indent="0" algn="just">
              <a:buNone/>
            </a:pPr>
            <a:r>
              <a:rPr lang="hu-HU" sz="2000" dirty="0" smtClean="0"/>
              <a:t>A </a:t>
            </a:r>
            <a:r>
              <a:rPr lang="hu-HU" sz="2000" dirty="0"/>
              <a:t>nyomdai úton előállított nyomtatvány használatával </a:t>
            </a:r>
            <a:r>
              <a:rPr lang="hu-HU" sz="2000" dirty="0">
                <a:solidFill>
                  <a:srgbClr val="0070C0"/>
                </a:solidFill>
              </a:rPr>
              <a:t>adóalany részére kibocsátott számla </a:t>
            </a:r>
            <a:r>
              <a:rPr lang="hu-HU" sz="2000" dirty="0"/>
              <a:t>169. § szerinti, számlával egy tekintet alá eső okirat 170. § szerinti adattartalmáról köteles adatot szolgáltatni az adóalany. </a:t>
            </a:r>
            <a:r>
              <a:rPr lang="hu-HU" sz="2000" dirty="0">
                <a:solidFill>
                  <a:srgbClr val="0070C0"/>
                </a:solidFill>
              </a:rPr>
              <a:t>Nem adóalany </a:t>
            </a:r>
            <a:r>
              <a:rPr lang="hu-HU" sz="2000" u="sng" dirty="0">
                <a:solidFill>
                  <a:srgbClr val="0070C0"/>
                </a:solidFill>
              </a:rPr>
              <a:t>természetes személy</a:t>
            </a:r>
            <a:r>
              <a:rPr lang="hu-HU" sz="2000" dirty="0">
                <a:solidFill>
                  <a:srgbClr val="0070C0"/>
                </a:solidFill>
              </a:rPr>
              <a:t> részére kibocsátott számla</a:t>
            </a:r>
            <a:r>
              <a:rPr lang="hu-HU" sz="2000" dirty="0"/>
              <a:t>, számlával egy tekintet alá eső okirat </a:t>
            </a:r>
            <a:r>
              <a:rPr lang="hu-HU" sz="2000" u="sng" dirty="0">
                <a:solidFill>
                  <a:srgbClr val="C00000"/>
                </a:solidFill>
              </a:rPr>
              <a:t>esetében</a:t>
            </a:r>
            <a:r>
              <a:rPr lang="hu-HU" sz="2000" u="sng" dirty="0"/>
              <a:t> </a:t>
            </a:r>
            <a:r>
              <a:rPr lang="hu-HU" sz="2000" u="sng" dirty="0">
                <a:solidFill>
                  <a:srgbClr val="C00000"/>
                </a:solidFill>
              </a:rPr>
              <a:t>az adatszolgáltatás nem terjed ki</a:t>
            </a:r>
            <a:r>
              <a:rPr lang="hu-HU" sz="2000" dirty="0">
                <a:solidFill>
                  <a:srgbClr val="C00000"/>
                </a:solidFill>
              </a:rPr>
              <a:t> </a:t>
            </a:r>
            <a:r>
              <a:rPr lang="hu-HU" sz="2000" dirty="0"/>
              <a:t>a termék beszerzőjének, szolgáltatás igénybevevőjének </a:t>
            </a:r>
            <a:r>
              <a:rPr lang="hu-HU" sz="2000" u="sng" dirty="0">
                <a:solidFill>
                  <a:srgbClr val="C00000"/>
                </a:solidFill>
              </a:rPr>
              <a:t>nevére és címére</a:t>
            </a:r>
            <a:r>
              <a:rPr lang="hu-HU" sz="2000" dirty="0" smtClean="0"/>
              <a:t>.</a:t>
            </a:r>
            <a:endParaRPr lang="hu-HU" sz="2000" dirty="0"/>
          </a:p>
          <a:p>
            <a:pPr marL="0" indent="0" algn="just">
              <a:buNone/>
            </a:pPr>
            <a:r>
              <a:rPr lang="hu-HU" sz="1600" dirty="0" smtClean="0"/>
              <a:t>(</a:t>
            </a:r>
            <a:r>
              <a:rPr lang="hu-HU" sz="1600" dirty="0"/>
              <a:t>Áfa tv. </a:t>
            </a:r>
            <a:r>
              <a:rPr lang="hu-HU" sz="1600" dirty="0" smtClean="0"/>
              <a:t>10. számú melléklet 1-2. pont - </a:t>
            </a:r>
            <a:r>
              <a:rPr lang="hu-HU" sz="1600" dirty="0">
                <a:solidFill>
                  <a:srgbClr val="C00000"/>
                </a:solidFill>
              </a:rPr>
              <a:t>Hatályos </a:t>
            </a:r>
            <a:r>
              <a:rPr lang="hu-HU" sz="1600" dirty="0" smtClean="0">
                <a:solidFill>
                  <a:srgbClr val="C00000"/>
                </a:solidFill>
              </a:rPr>
              <a:t>2021. I</a:t>
            </a:r>
            <a:r>
              <a:rPr lang="hu-HU" sz="1600" dirty="0">
                <a:solidFill>
                  <a:srgbClr val="C00000"/>
                </a:solidFill>
              </a:rPr>
              <a:t>. 01-től</a:t>
            </a:r>
            <a:r>
              <a:rPr lang="hu-HU" sz="1600" dirty="0"/>
              <a:t>.)</a:t>
            </a:r>
          </a:p>
          <a:p>
            <a:pPr marL="0" indent="0" algn="just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50054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 smtClean="0">
                <a:solidFill>
                  <a:srgbClr val="0070C0"/>
                </a:solidFill>
              </a:rPr>
              <a:t>Adatszolgáltatás </a:t>
            </a:r>
            <a:r>
              <a:rPr lang="hu-HU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2021. I. 01-től 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6"/>
          </a:xfrm>
        </p:spPr>
        <p:txBody>
          <a:bodyPr/>
          <a:lstStyle/>
          <a:p>
            <a:pPr marL="0" indent="0" algn="just">
              <a:buNone/>
            </a:pPr>
            <a:r>
              <a:rPr lang="hu-HU" dirty="0" smtClean="0"/>
              <a:t>A 10</a:t>
            </a:r>
            <a:r>
              <a:rPr lang="hu-HU" dirty="0"/>
              <a:t>. számú melléklete </a:t>
            </a:r>
            <a:r>
              <a:rPr lang="hu-HU" dirty="0">
                <a:solidFill>
                  <a:srgbClr val="0070C0"/>
                </a:solidFill>
              </a:rPr>
              <a:t>2020. december 31. napján hatályos</a:t>
            </a:r>
            <a:r>
              <a:rPr lang="hu-HU" dirty="0"/>
              <a:t> 1. és 2. pontját kell </a:t>
            </a:r>
            <a:r>
              <a:rPr lang="hu-HU" dirty="0">
                <a:solidFill>
                  <a:srgbClr val="0070C0"/>
                </a:solidFill>
              </a:rPr>
              <a:t>alkalmazn</a:t>
            </a:r>
            <a:r>
              <a:rPr lang="hu-HU" dirty="0"/>
              <a:t>i a </a:t>
            </a:r>
            <a:r>
              <a:rPr lang="hu-H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2020. június 30-át követően, de 2021. január 1. napja előtt kibocsátott vagy kiállított számla</a:t>
            </a:r>
            <a:r>
              <a:rPr lang="hu-HU" dirty="0"/>
              <a:t>, számlával egy tekintet alá eső okirat </a:t>
            </a:r>
            <a:r>
              <a:rPr lang="hu-H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esetén</a:t>
            </a:r>
            <a:r>
              <a:rPr lang="hu-HU" dirty="0"/>
              <a:t>.</a:t>
            </a:r>
          </a:p>
          <a:p>
            <a:endParaRPr lang="hu-HU" sz="2400" dirty="0"/>
          </a:p>
          <a:p>
            <a:pPr marL="0" indent="0" algn="just">
              <a:buNone/>
            </a:pPr>
            <a:r>
              <a:rPr lang="hu-HU" sz="1600" dirty="0" smtClean="0"/>
              <a:t>(</a:t>
            </a:r>
            <a:r>
              <a:rPr lang="hu-HU" sz="1600" dirty="0"/>
              <a:t>Áfa tv. </a:t>
            </a:r>
            <a:r>
              <a:rPr lang="hu-HU" sz="1600" dirty="0" smtClean="0"/>
              <a:t>339. § - </a:t>
            </a:r>
            <a:r>
              <a:rPr lang="hu-HU" sz="1600" dirty="0">
                <a:solidFill>
                  <a:srgbClr val="C00000"/>
                </a:solidFill>
              </a:rPr>
              <a:t>Hatályos </a:t>
            </a:r>
            <a:r>
              <a:rPr lang="hu-HU" sz="1600" dirty="0" smtClean="0">
                <a:solidFill>
                  <a:srgbClr val="C00000"/>
                </a:solidFill>
              </a:rPr>
              <a:t>2021. I</a:t>
            </a:r>
            <a:r>
              <a:rPr lang="hu-HU" sz="1600" dirty="0">
                <a:solidFill>
                  <a:srgbClr val="C00000"/>
                </a:solidFill>
              </a:rPr>
              <a:t>. 01-től</a:t>
            </a:r>
            <a:r>
              <a:rPr lang="hu-HU" sz="1600" dirty="0"/>
              <a:t>.)</a:t>
            </a:r>
          </a:p>
          <a:p>
            <a:pPr marL="0" indent="0" algn="just">
              <a:buNone/>
            </a:pPr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36806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09600" y="2780928"/>
            <a:ext cx="7772400" cy="1584176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ct val="20000"/>
              </a:spcBef>
            </a:pP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>2020. I. 01-től hatályos rendelkezés</a:t>
            </a:r>
            <a:r>
              <a:rPr lang="hu-HU" altLang="hu-HU" sz="3200" b="1" dirty="0">
                <a:solidFill>
                  <a:srgbClr val="993300"/>
                </a:solidFill>
                <a:ea typeface="+mn-ea"/>
                <a:cs typeface="+mn-cs"/>
              </a:rPr>
              <a:t/>
            </a:r>
            <a:br>
              <a:rPr lang="hu-HU" altLang="hu-HU" sz="3200" b="1" dirty="0">
                <a:solidFill>
                  <a:srgbClr val="993300"/>
                </a:solidFill>
                <a:ea typeface="+mn-ea"/>
                <a:cs typeface="+mn-cs"/>
              </a:rPr>
            </a:br>
            <a:r>
              <a:rPr lang="hu-HU" sz="2400" dirty="0">
                <a:solidFill>
                  <a:srgbClr val="993300"/>
                </a:solidFill>
                <a:ea typeface="+mn-ea"/>
                <a:cs typeface="+mn-cs"/>
              </a:rPr>
              <a:t/>
            </a:r>
            <a:br>
              <a:rPr lang="hu-HU" sz="2400" dirty="0">
                <a:solidFill>
                  <a:srgbClr val="993300"/>
                </a:solidFill>
                <a:ea typeface="+mn-ea"/>
                <a:cs typeface="+mn-cs"/>
              </a:rPr>
            </a:br>
            <a:endParaRPr lang="hu-HU" altLang="hu-HU" sz="4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63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 smtClean="0">
                <a:solidFill>
                  <a:srgbClr val="0070C0"/>
                </a:solidFill>
              </a:rPr>
              <a:t>Kedvezményes Áfa. </a:t>
            </a:r>
            <a:r>
              <a:rPr lang="hu-HU" sz="3600" dirty="0">
                <a:solidFill>
                  <a:srgbClr val="0070C0"/>
                </a:solidFill>
              </a:rPr>
              <a:t>m</a:t>
            </a:r>
            <a:r>
              <a:rPr lang="hu-HU" sz="3600" dirty="0" smtClean="0">
                <a:solidFill>
                  <a:srgbClr val="0070C0"/>
                </a:solidFill>
              </a:rPr>
              <a:t>érték 1.</a:t>
            </a:r>
            <a:endParaRPr lang="hu-HU" sz="3600" dirty="0">
              <a:solidFill>
                <a:srgbClr val="0070C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hu-HU" dirty="0" smtClean="0"/>
              <a:t>A </a:t>
            </a:r>
            <a:r>
              <a:rPr lang="hu-HU" dirty="0"/>
              <a:t>3. számú mellékletben felsorolt termékek, szolgáltatások esetében az adó mértéke </a:t>
            </a:r>
            <a:r>
              <a:rPr lang="hu-HU" dirty="0">
                <a:solidFill>
                  <a:srgbClr val="002060"/>
                </a:solidFill>
              </a:rPr>
              <a:t>az adó alapjának 5 </a:t>
            </a:r>
            <a:r>
              <a:rPr lang="hu-HU" dirty="0" smtClean="0">
                <a:solidFill>
                  <a:srgbClr val="002060"/>
                </a:solidFill>
              </a:rPr>
              <a:t>százaléka</a:t>
            </a:r>
          </a:p>
          <a:p>
            <a:pPr marL="0" indent="0" algn="just">
              <a:buNone/>
            </a:pPr>
            <a:endParaRPr lang="hu-HU" dirty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endParaRPr lang="hu-HU" dirty="0" smtClean="0"/>
          </a:p>
          <a:p>
            <a:pPr marL="0" indent="0" algn="ctr">
              <a:buNone/>
            </a:pPr>
            <a:r>
              <a:rPr lang="hu-H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Kereskedelmi szálláshely-szolgáltatás</a:t>
            </a:r>
            <a:endParaRPr lang="hu-HU" dirty="0"/>
          </a:p>
          <a:p>
            <a:pPr marL="0" indent="0" algn="just">
              <a:buNone/>
            </a:pPr>
            <a:endParaRPr lang="hu-HU" sz="2000" dirty="0"/>
          </a:p>
          <a:p>
            <a:pPr marL="0" indent="0" algn="just">
              <a:buNone/>
            </a:pPr>
            <a:r>
              <a:rPr lang="hu-HU" sz="2000" dirty="0"/>
              <a:t>(</a:t>
            </a:r>
            <a:r>
              <a:rPr lang="hu-HU" sz="2000" dirty="0" smtClean="0"/>
              <a:t>Áfa</a:t>
            </a:r>
            <a:r>
              <a:rPr lang="hu-HU" sz="2000" dirty="0"/>
              <a:t> </a:t>
            </a:r>
            <a:r>
              <a:rPr lang="hu-HU" sz="2000" dirty="0" smtClean="0"/>
              <a:t>tv. 82.  § (2) bekezdés, 3. számú melléklet II. rész 5. pont - Hatályos 2020. </a:t>
            </a:r>
            <a:r>
              <a:rPr lang="hu-HU" sz="2000" dirty="0"/>
              <a:t>I</a:t>
            </a:r>
            <a:r>
              <a:rPr lang="hu-HU" sz="2000" dirty="0" smtClean="0"/>
              <a:t>. 01-től.)</a:t>
            </a:r>
            <a:endParaRPr lang="hu-HU" sz="2000" dirty="0"/>
          </a:p>
          <a:p>
            <a:pPr marL="0" indent="0" algn="just">
              <a:buNone/>
            </a:pPr>
            <a:endParaRPr lang="hu-HU" sz="2000" dirty="0"/>
          </a:p>
          <a:p>
            <a:endParaRPr lang="hu-HU" dirty="0"/>
          </a:p>
        </p:txBody>
      </p:sp>
      <p:sp>
        <p:nvSpPr>
          <p:cNvPr id="4" name="Felfelé nyíl 3"/>
          <p:cNvSpPr/>
          <p:nvPr/>
        </p:nvSpPr>
        <p:spPr bwMode="auto">
          <a:xfrm rot="10800000">
            <a:off x="4644008" y="2924944"/>
            <a:ext cx="484632" cy="1008112"/>
          </a:xfrm>
          <a:prstGeom prst="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10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0070C0"/>
                </a:solidFill>
              </a:rPr>
              <a:t>Kedvezményes Áfa. mérték </a:t>
            </a:r>
            <a:r>
              <a:rPr lang="hu-HU" sz="3600" dirty="0" smtClean="0">
                <a:solidFill>
                  <a:srgbClr val="0070C0"/>
                </a:solidFill>
              </a:rPr>
              <a:t>2.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5145436"/>
          </a:xfrm>
        </p:spPr>
        <p:txBody>
          <a:bodyPr/>
          <a:lstStyle/>
          <a:p>
            <a:pPr marL="0" indent="0">
              <a:buNone/>
            </a:pPr>
            <a:r>
              <a:rPr lang="hu-H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Kereskedelmi szálláshely-szolgáltatás</a:t>
            </a:r>
            <a:endParaRPr lang="hu-HU" dirty="0"/>
          </a:p>
          <a:p>
            <a:pPr marL="0" indent="0" algn="just">
              <a:buNone/>
            </a:pPr>
            <a:r>
              <a:rPr lang="hu-HU" sz="2000" dirty="0"/>
              <a:t>tartalmában igazodik a közös </a:t>
            </a:r>
            <a:r>
              <a:rPr lang="hu-HU" sz="2000" dirty="0" err="1"/>
              <a:t>hozzáadottértékadó-rendszerről</a:t>
            </a:r>
            <a:r>
              <a:rPr lang="hu-HU" sz="2000" dirty="0"/>
              <a:t> szóló 2006/112/EK tanácsi irányelv szerint kedvezményezhető szolgáltatások köréhez, így a kereskedelmi szálláshely-szolgáltatás alatt értendő minden olyan alapvetően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turisztikai jellegű szolgáltatás</a:t>
            </a:r>
            <a:r>
              <a:rPr lang="hu-HU" sz="2000" dirty="0"/>
              <a:t>, amely során ellenérték fejében az adott szálláshelyre vonatkozó jogszabályok szerinti követelményeknek megfelelő </a:t>
            </a:r>
            <a:r>
              <a:rPr lang="hu-H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szállás biztosítása </a:t>
            </a:r>
            <a:r>
              <a:rPr lang="hu-HU" sz="2000" dirty="0"/>
              <a:t>történik, így különösen: 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dirty="0"/>
              <a:t>a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szálloda, panzió, kemping, üdülőház, turistaszálló, ifjúsági szálló </a:t>
            </a:r>
            <a:r>
              <a:rPr lang="hu-HU" sz="2000" dirty="0"/>
              <a:t>által nyújtott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szálláshely-szolgáltatás</a:t>
            </a:r>
            <a:r>
              <a:rPr lang="hu-HU" sz="2000" dirty="0"/>
              <a:t>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üdülők szálláshely szolgáltatása </a:t>
            </a:r>
            <a:r>
              <a:rPr lang="hu-HU" sz="2000" dirty="0"/>
              <a:t>(függetlenül attól, hogy a szolgáltatást igényjogosultak és azok hozzátartozói, vagy más személy veszi igénybe);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dirty="0"/>
              <a:t>a kollégiumok, diákotthonoknak azon szálláshely-szolgáltatása, amely az </a:t>
            </a:r>
            <a:r>
              <a:rPr lang="hu-HU" sz="2000" dirty="0" smtClean="0"/>
              <a:t>Áfa tv. </a:t>
            </a:r>
            <a:r>
              <a:rPr lang="hu-HU" sz="2000" dirty="0"/>
              <a:t>85. § (1) bekezdés i) pontja alapján nem minősül adómentes tevékenységnek; valamint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000" dirty="0"/>
              <a:t>a </a:t>
            </a:r>
            <a:r>
              <a:rPr lang="hu-H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magánszálláshelyek idegenforgalmi célú hasznosítása</a:t>
            </a:r>
            <a:r>
              <a:rPr lang="hu-HU" sz="2000" dirty="0"/>
              <a:t>. </a:t>
            </a:r>
          </a:p>
          <a:p>
            <a:pPr algn="just"/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283470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0070C0"/>
                </a:solidFill>
              </a:rPr>
              <a:t>Kedvezményes Áfa. m</a:t>
            </a:r>
            <a:r>
              <a:rPr lang="hu-HU" sz="3200" dirty="0" smtClean="0">
                <a:solidFill>
                  <a:srgbClr val="0070C0"/>
                </a:solidFill>
              </a:rPr>
              <a:t>érték 3.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hu-HU" dirty="0"/>
              <a:t>A</a:t>
            </a:r>
            <a:r>
              <a:rPr lang="hu-HU" dirty="0" smtClean="0"/>
              <a:t>zokban </a:t>
            </a:r>
            <a:r>
              <a:rPr lang="hu-HU" dirty="0"/>
              <a:t>az esetekben kell alkalmazni először, amelyekben a </a:t>
            </a:r>
            <a:r>
              <a:rPr lang="hu-HU" dirty="0" smtClean="0">
                <a:solidFill>
                  <a:srgbClr val="002060"/>
                </a:solidFill>
              </a:rPr>
              <a:t>84</a:t>
            </a:r>
            <a:r>
              <a:rPr lang="hu-HU" dirty="0">
                <a:solidFill>
                  <a:srgbClr val="002060"/>
                </a:solidFill>
              </a:rPr>
              <a:t>. § szerint megállapított időpont </a:t>
            </a:r>
            <a:endParaRPr lang="hu-HU" dirty="0" smtClean="0">
              <a:solidFill>
                <a:srgbClr val="00206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hu-HU" dirty="0" smtClean="0"/>
          </a:p>
          <a:p>
            <a:pPr algn="just">
              <a:buFont typeface="Wingdings" panose="05000000000000000000" pitchFamily="2" charset="2"/>
              <a:buChar char="Ø"/>
            </a:pPr>
            <a:endParaRPr lang="hu-HU" dirty="0"/>
          </a:p>
          <a:p>
            <a:pPr algn="just">
              <a:buFont typeface="Wingdings" panose="05000000000000000000" pitchFamily="2" charset="2"/>
              <a:buChar char="Ø"/>
            </a:pPr>
            <a:endParaRPr lang="hu-HU" dirty="0"/>
          </a:p>
          <a:p>
            <a:pPr marL="0" indent="0" algn="ctr">
              <a:buNone/>
            </a:pPr>
            <a:r>
              <a:rPr lang="hu-HU" dirty="0" smtClean="0">
                <a:solidFill>
                  <a:srgbClr val="C00000"/>
                </a:solidFill>
              </a:rPr>
              <a:t>2020</a:t>
            </a:r>
            <a:r>
              <a:rPr lang="hu-HU" dirty="0">
                <a:solidFill>
                  <a:srgbClr val="C00000"/>
                </a:solidFill>
              </a:rPr>
              <a:t>. január 1-jére vagy azt követő időpontra esik.</a:t>
            </a:r>
          </a:p>
          <a:p>
            <a:pPr marL="0" indent="0">
              <a:buNone/>
            </a:pPr>
            <a:endParaRPr lang="hu-HU" sz="1800" dirty="0" smtClean="0"/>
          </a:p>
          <a:p>
            <a:pPr marL="0" indent="0">
              <a:buNone/>
            </a:pPr>
            <a:r>
              <a:rPr lang="hu-HU" sz="1800" dirty="0" smtClean="0"/>
              <a:t>(</a:t>
            </a:r>
            <a:r>
              <a:rPr lang="hu-HU" sz="1800" dirty="0"/>
              <a:t>Áfa tv. </a:t>
            </a:r>
            <a:r>
              <a:rPr lang="hu-HU" sz="1800" dirty="0" smtClean="0"/>
              <a:t>334. </a:t>
            </a:r>
            <a:r>
              <a:rPr lang="hu-HU" sz="1800" dirty="0"/>
              <a:t>§ - Hatályos: </a:t>
            </a:r>
            <a:r>
              <a:rPr lang="hu-HU" sz="1800" dirty="0" smtClean="0"/>
              <a:t>2020. </a:t>
            </a:r>
            <a:r>
              <a:rPr lang="hu-HU" sz="1800" dirty="0"/>
              <a:t>I</a:t>
            </a:r>
            <a:r>
              <a:rPr lang="hu-HU" sz="1800" dirty="0" smtClean="0"/>
              <a:t>. 01-től</a:t>
            </a:r>
            <a:r>
              <a:rPr lang="hu-HU" sz="1800" dirty="0"/>
              <a:t>.)</a:t>
            </a:r>
          </a:p>
          <a:p>
            <a:pPr marL="0" indent="0">
              <a:buNone/>
            </a:pPr>
            <a:endParaRPr lang="hu-HU" dirty="0"/>
          </a:p>
          <a:p>
            <a:endParaRPr lang="hu-HU" dirty="0"/>
          </a:p>
        </p:txBody>
      </p:sp>
      <p:sp>
        <p:nvSpPr>
          <p:cNvPr id="4" name="Felfelé nyíl 3"/>
          <p:cNvSpPr/>
          <p:nvPr/>
        </p:nvSpPr>
        <p:spPr bwMode="auto">
          <a:xfrm rot="10800000">
            <a:off x="4644008" y="2924944"/>
            <a:ext cx="484632" cy="1008112"/>
          </a:xfrm>
          <a:prstGeom prst="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149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4680520"/>
          </a:xfrm>
        </p:spPr>
        <p:txBody>
          <a:bodyPr/>
          <a:lstStyle/>
          <a:p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1520788" y="2211365"/>
            <a:ext cx="61024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5400" b="1" dirty="0">
                <a:solidFill>
                  <a:srgbClr val="004274"/>
                </a:solidFill>
              </a:rPr>
              <a:t>Turizmusfejlesztési hozzájárulás</a:t>
            </a:r>
            <a:r>
              <a:rPr lang="hu-HU" altLang="hu-HU" sz="54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hu-HU" altLang="hu-HU" sz="54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hu-HU" sz="5400" dirty="0"/>
          </a:p>
        </p:txBody>
      </p:sp>
    </p:spTree>
    <p:extLst>
      <p:ext uri="{BB962C8B-B14F-4D97-AF65-F5344CB8AC3E}">
        <p14:creationId xmlns:p14="http://schemas.microsoft.com/office/powerpoint/2010/main" val="355289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 smtClean="0">
                <a:solidFill>
                  <a:srgbClr val="0070C0"/>
                </a:solidFill>
              </a:rPr>
              <a:t>Turizmusfejlesztési hozzájárulás 1.</a:t>
            </a:r>
            <a:r>
              <a:rPr lang="hu-HU" sz="3200" dirty="0">
                <a:solidFill>
                  <a:srgbClr val="0070C0"/>
                </a:solidFill>
              </a:rPr>
              <a:t/>
            </a:r>
            <a:br>
              <a:rPr lang="hu-HU" sz="3200" dirty="0">
                <a:solidFill>
                  <a:srgbClr val="0070C0"/>
                </a:solidFill>
              </a:rPr>
            </a:b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5001420"/>
          </a:xfrm>
        </p:spPr>
        <p:txBody>
          <a:bodyPr/>
          <a:lstStyle/>
          <a:p>
            <a:pPr marL="0" indent="0" algn="just">
              <a:buNone/>
            </a:pPr>
            <a:r>
              <a:rPr lang="hu-HU" dirty="0" smtClean="0"/>
              <a:t>Hozzájárulás-köteles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Étkezőhelyi </a:t>
            </a:r>
            <a:r>
              <a:rPr lang="hu-HU" sz="2400" dirty="0"/>
              <a:t>vendéglátásban az étel- és a helyben készített, </a:t>
            </a:r>
            <a:r>
              <a:rPr lang="hu-HU" sz="2400" dirty="0" smtClean="0"/>
              <a:t>nem alkoholtartalmú italforgalom (TESZOR’15 56.10-ből) és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 Kereskedelmi szálláshely-szolgáltatás ellenérték fejében történő nyújtása.</a:t>
            </a:r>
            <a:r>
              <a:rPr lang="hu-HU" sz="2400" dirty="0"/>
              <a:t>	</a:t>
            </a: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 algn="ctr">
              <a:buNone/>
            </a:pPr>
            <a:endParaRPr lang="hu-HU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hu-HU" dirty="0" smtClean="0">
                <a:solidFill>
                  <a:srgbClr val="FF0000"/>
                </a:solidFill>
              </a:rPr>
              <a:t>Hatályos</a:t>
            </a:r>
            <a:r>
              <a:rPr lang="hu-HU" dirty="0">
                <a:solidFill>
                  <a:srgbClr val="FF0000"/>
                </a:solidFill>
              </a:rPr>
              <a:t>: 2020. I. </a:t>
            </a:r>
            <a:r>
              <a:rPr lang="hu-HU" dirty="0" smtClean="0">
                <a:solidFill>
                  <a:srgbClr val="FF0000"/>
                </a:solidFill>
              </a:rPr>
              <a:t>01-től.</a:t>
            </a:r>
          </a:p>
          <a:p>
            <a:pPr marL="0" indent="0" algn="just">
              <a:buNone/>
            </a:pPr>
            <a:endParaRPr lang="hu-HU" sz="1600" dirty="0" smtClean="0"/>
          </a:p>
          <a:p>
            <a:pPr marL="0" indent="0" algn="just">
              <a:buNone/>
            </a:pPr>
            <a:r>
              <a:rPr lang="hu-HU" sz="1600" dirty="0" smtClean="0"/>
              <a:t>(az </a:t>
            </a:r>
            <a:r>
              <a:rPr lang="hu-HU" sz="1600" dirty="0"/>
              <a:t>egyes adótörvények és más kapcsolódó törvények, valamint a Nemzeti Adó- és Vámhivatalról szóló 2010. évi CXXII. törvény módosításáról szóló 2016. évi LXVI. t</a:t>
            </a:r>
            <a:r>
              <a:rPr lang="hu-HU" sz="1600" dirty="0" smtClean="0"/>
              <a:t>örvény 261. § (1) bekezdés)</a:t>
            </a:r>
            <a:endParaRPr lang="hu-HU" sz="1600" dirty="0"/>
          </a:p>
          <a:p>
            <a:pPr marL="0" indent="0" algn="just">
              <a:buNone/>
            </a:pPr>
            <a:endParaRPr lang="hu-HU" sz="1600" dirty="0">
              <a:solidFill>
                <a:srgbClr val="FF0000"/>
              </a:solidFill>
            </a:endParaRPr>
          </a:p>
        </p:txBody>
      </p:sp>
      <p:sp>
        <p:nvSpPr>
          <p:cNvPr id="4" name="Felfelé nyíl 3"/>
          <p:cNvSpPr/>
          <p:nvPr/>
        </p:nvSpPr>
        <p:spPr bwMode="auto">
          <a:xfrm rot="10800000">
            <a:off x="4716016" y="3068960"/>
            <a:ext cx="484632" cy="1368152"/>
          </a:xfrm>
          <a:prstGeom prst="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03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0070C0"/>
                </a:solidFill>
              </a:rPr>
              <a:t>Turizmusfejlesztési </a:t>
            </a:r>
            <a:r>
              <a:rPr lang="hu-HU" sz="3600" dirty="0" smtClean="0">
                <a:solidFill>
                  <a:srgbClr val="0070C0"/>
                </a:solidFill>
              </a:rPr>
              <a:t>hozzájárulás 2.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3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dirty="0" smtClean="0"/>
              <a:t>A </a:t>
            </a:r>
            <a:r>
              <a:rPr lang="hu-HU" sz="2400" dirty="0"/>
              <a:t>hozzájárulás fizetésére </a:t>
            </a:r>
            <a:r>
              <a:rPr lang="hu-HU" sz="2400" dirty="0">
                <a:solidFill>
                  <a:srgbClr val="002060"/>
                </a:solidFill>
              </a:rPr>
              <a:t>kötelezett a bevallási kötelezettségét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 </a:t>
            </a:r>
            <a:r>
              <a:rPr lang="hu-HU" sz="2400" dirty="0">
                <a:solidFill>
                  <a:srgbClr val="002060"/>
                </a:solidFill>
              </a:rPr>
              <a:t>rá irányadó Áfa bevallási időszak szerint</a:t>
            </a:r>
            <a:r>
              <a:rPr lang="hu-HU" sz="2400" dirty="0"/>
              <a:t>, az Áfa bevallás benyújtására előírt határidőig,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hu-HU" sz="2400" dirty="0" smtClean="0"/>
              <a:t>azon </a:t>
            </a:r>
            <a:r>
              <a:rPr lang="hu-HU" sz="2400" dirty="0"/>
              <a:t>időszakról, amelyről </a:t>
            </a:r>
            <a:r>
              <a:rPr lang="hu-HU" sz="2400" dirty="0">
                <a:solidFill>
                  <a:srgbClr val="002060"/>
                </a:solidFill>
              </a:rPr>
              <a:t>Áfa bevallás benyújtására nem köteles</a:t>
            </a:r>
            <a:r>
              <a:rPr lang="hu-HU" sz="2400" dirty="0"/>
              <a:t>, a hozzájárulás-köteles szolgáltatásnyújtás Áfa törvény szerinti </a:t>
            </a:r>
            <a:r>
              <a:rPr lang="hu-HU" sz="2400" dirty="0">
                <a:solidFill>
                  <a:srgbClr val="002060"/>
                </a:solidFill>
              </a:rPr>
              <a:t>teljesítési időpontját követő év február 25. </a:t>
            </a:r>
            <a:r>
              <a:rPr lang="hu-HU" sz="2400" dirty="0" smtClean="0">
                <a:solidFill>
                  <a:srgbClr val="002060"/>
                </a:solidFill>
              </a:rPr>
              <a:t>napjáig </a:t>
            </a:r>
            <a:r>
              <a:rPr lang="hu-HU" sz="2400" dirty="0" smtClean="0"/>
              <a:t>az </a:t>
            </a:r>
            <a:r>
              <a:rPr lang="hu-HU" sz="2400" dirty="0"/>
              <a:t>e célra rendszeresített elektronikus nyomtatványon, az állami adó- és vámhatósághoz teljesíti</a:t>
            </a:r>
            <a:r>
              <a:rPr lang="hu-HU" sz="2400" dirty="0" smtClean="0"/>
              <a:t>.</a:t>
            </a:r>
            <a:endParaRPr lang="hu-HU" sz="2400" dirty="0"/>
          </a:p>
          <a:p>
            <a:pPr marL="0" indent="0" algn="just">
              <a:buNone/>
            </a:pPr>
            <a:r>
              <a:rPr lang="hu-HU" sz="2400" dirty="0" smtClean="0"/>
              <a:t>A </a:t>
            </a:r>
            <a:r>
              <a:rPr lang="hu-HU" sz="2400" dirty="0"/>
              <a:t>hozzájárulás fizetésére kötelezett a hozzájárulást a bevallás </a:t>
            </a:r>
            <a:r>
              <a:rPr lang="hu-HU" sz="2400" dirty="0">
                <a:solidFill>
                  <a:srgbClr val="002060"/>
                </a:solidFill>
              </a:rPr>
              <a:t>benyújtására előírt határnapig fizeti meg</a:t>
            </a:r>
            <a:r>
              <a:rPr lang="hu-HU" sz="2400" dirty="0" smtClean="0"/>
              <a:t>.</a:t>
            </a:r>
          </a:p>
          <a:p>
            <a:pPr marL="0" indent="0" algn="just">
              <a:buNone/>
            </a:pPr>
            <a:endParaRPr lang="hu-HU" sz="1200" dirty="0"/>
          </a:p>
          <a:p>
            <a:pPr marL="0" indent="0" algn="just">
              <a:buNone/>
            </a:pPr>
            <a:r>
              <a:rPr lang="hu-HU" sz="1600" dirty="0" smtClean="0"/>
              <a:t>(</a:t>
            </a:r>
            <a:r>
              <a:rPr lang="hu-HU" sz="1600" dirty="0"/>
              <a:t>az egyes adótörvények és más kapcsolódó törvények, valamint a Nemzeti Adó- és Vámhivatalról szóló 2010. évi CXXII. törvény módosításáról szóló 2016. évi LXVI. törvény 261. § </a:t>
            </a:r>
            <a:r>
              <a:rPr lang="hu-HU" sz="1600" dirty="0" smtClean="0"/>
              <a:t>(6)-(7) </a:t>
            </a:r>
            <a:r>
              <a:rPr lang="hu-HU" sz="1600" dirty="0"/>
              <a:t>bekezdés)</a:t>
            </a:r>
          </a:p>
          <a:p>
            <a:pPr marL="0" indent="0" algn="just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130268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4680520"/>
          </a:xfrm>
        </p:spPr>
        <p:txBody>
          <a:bodyPr/>
          <a:lstStyle/>
          <a:p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1520788" y="2211365"/>
            <a:ext cx="61024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4400" b="1" dirty="0" smtClean="0">
                <a:solidFill>
                  <a:srgbClr val="002060"/>
                </a:solidFill>
              </a:rPr>
              <a:t>Elektronikus </a:t>
            </a:r>
            <a:r>
              <a:rPr lang="hu-HU" sz="4400" b="1" dirty="0">
                <a:solidFill>
                  <a:srgbClr val="002060"/>
                </a:solidFill>
              </a:rPr>
              <a:t>Közúti Áruforgalom Ellenőrző </a:t>
            </a:r>
            <a:r>
              <a:rPr lang="hu-HU" sz="4400" b="1" dirty="0" smtClean="0">
                <a:solidFill>
                  <a:srgbClr val="002060"/>
                </a:solidFill>
              </a:rPr>
              <a:t>Rendszer</a:t>
            </a:r>
            <a:endParaRPr lang="hu-HU" sz="4400" b="1" dirty="0">
              <a:solidFill>
                <a:srgbClr val="002060"/>
              </a:solidFill>
            </a:endParaRPr>
          </a:p>
          <a:p>
            <a:pPr algn="ctr"/>
            <a:r>
              <a:rPr lang="hu-HU" altLang="hu-HU" sz="54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hu-HU" altLang="hu-HU" sz="54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hu-HU" sz="5400" dirty="0"/>
          </a:p>
        </p:txBody>
      </p:sp>
    </p:spTree>
    <p:extLst>
      <p:ext uri="{BB962C8B-B14F-4D97-AF65-F5344CB8AC3E}">
        <p14:creationId xmlns:p14="http://schemas.microsoft.com/office/powerpoint/2010/main" val="367504800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 smtClean="0">
                <a:solidFill>
                  <a:srgbClr val="002060"/>
                </a:solidFill>
              </a:rPr>
              <a:t>A </a:t>
            </a:r>
            <a:r>
              <a:rPr lang="hu-HU" sz="3600" dirty="0">
                <a:solidFill>
                  <a:srgbClr val="002060"/>
                </a:solidFill>
              </a:rPr>
              <a:t>bejelentés módosítása az EKAER szám lezárását </a:t>
            </a:r>
            <a:r>
              <a:rPr lang="hu-HU" sz="3600" dirty="0" smtClean="0">
                <a:solidFill>
                  <a:srgbClr val="002060"/>
                </a:solidFill>
              </a:rPr>
              <a:t>követően 1.</a:t>
            </a:r>
            <a:r>
              <a:rPr lang="hu-HU" sz="3600" dirty="0">
                <a:solidFill>
                  <a:srgbClr val="002060"/>
                </a:solidFill>
              </a:rPr>
              <a:t/>
            </a:r>
            <a:br>
              <a:rPr lang="hu-HU" sz="3600" dirty="0">
                <a:solidFill>
                  <a:srgbClr val="002060"/>
                </a:solidFill>
              </a:rPr>
            </a:br>
            <a:endParaRPr lang="hu-HU" sz="3600" dirty="0">
              <a:solidFill>
                <a:srgbClr val="00206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4"/>
          </a:xfrm>
        </p:spPr>
        <p:txBody>
          <a:bodyPr/>
          <a:lstStyle/>
          <a:p>
            <a:pPr marL="0" indent="0" algn="just">
              <a:buNone/>
            </a:pPr>
            <a:r>
              <a:rPr lang="hu-HU" sz="2200" dirty="0" smtClean="0"/>
              <a:t>Ha </a:t>
            </a:r>
            <a:r>
              <a:rPr lang="hu-HU" sz="2200" dirty="0">
                <a:solidFill>
                  <a:srgbClr val="0070C0"/>
                </a:solidFill>
              </a:rPr>
              <a:t>az adózó </a:t>
            </a:r>
            <a:r>
              <a:rPr lang="hu-HU" sz="2200" dirty="0"/>
              <a:t>a 113. § (5)-(6) bekezdése szerinti </a:t>
            </a:r>
            <a:r>
              <a:rPr lang="hu-HU" sz="2200" dirty="0">
                <a:solidFill>
                  <a:srgbClr val="0070C0"/>
                </a:solidFill>
              </a:rPr>
              <a:t>bejelentésben</a:t>
            </a:r>
            <a:r>
              <a:rPr lang="hu-HU" sz="2200" dirty="0"/>
              <a:t> az e törvény végrehajtására kiadott miniszteri rendeletben meghatározott </a:t>
            </a:r>
            <a:r>
              <a:rPr lang="hu-HU" sz="2200" dirty="0">
                <a:solidFill>
                  <a:srgbClr val="0070C0"/>
                </a:solidFill>
              </a:rPr>
              <a:t>módosítható adatot hibásan adta meg</a:t>
            </a:r>
            <a:r>
              <a:rPr lang="hu-HU" sz="2200" dirty="0"/>
              <a:t>, az e törvény végrehajtására kiadott miniszteri rendelet szerinti </a:t>
            </a:r>
            <a:r>
              <a:rPr lang="hu-HU" sz="2200" dirty="0">
                <a:solidFill>
                  <a:srgbClr val="0070C0"/>
                </a:solidFill>
              </a:rPr>
              <a:t>lezárt bejelentést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 alkalommal</a:t>
            </a:r>
            <a:r>
              <a:rPr lang="hu-HU" sz="2200" dirty="0">
                <a:solidFill>
                  <a:srgbClr val="0070C0"/>
                </a:solidFill>
              </a:rPr>
              <a:t>,</a:t>
            </a:r>
            <a:r>
              <a:rPr lang="hu-HU" sz="2200" dirty="0"/>
              <a:t> az EKAER szám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lezárást követő 3 munkanapon belül</a:t>
            </a:r>
            <a:r>
              <a:rPr lang="hu-HU" sz="2200" dirty="0"/>
              <a:t>, </a:t>
            </a:r>
            <a:r>
              <a:rPr lang="hu-HU" sz="2200" u="sng" dirty="0">
                <a:solidFill>
                  <a:srgbClr val="C00000"/>
                </a:solidFill>
              </a:rPr>
              <a:t>legkésőbb</a:t>
            </a:r>
            <a:r>
              <a:rPr lang="hu-HU" sz="2200" dirty="0"/>
              <a:t>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</a:t>
            </a:r>
            <a:r>
              <a:rPr lang="hu-HU" sz="2200" dirty="0"/>
              <a:t>állami adó- és vámhatóság </a:t>
            </a:r>
            <a:r>
              <a:rPr lang="hu-HU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adott szállítmánnyal közvetlenül összefüggő ellenőrzésének megkezdéséig </a:t>
            </a:r>
            <a:r>
              <a:rPr lang="hu-HU" sz="2200" dirty="0">
                <a:solidFill>
                  <a:srgbClr val="0070C0"/>
                </a:solidFill>
              </a:rPr>
              <a:t>módosíthatja</a:t>
            </a:r>
            <a:r>
              <a:rPr lang="hu-HU" sz="2200" dirty="0"/>
              <a:t>. A határidő elmulasztása esetén igazolási kérelem benyújtásának helye nincs.</a:t>
            </a:r>
          </a:p>
          <a:p>
            <a:pPr marL="0" indent="0" algn="just">
              <a:buNone/>
            </a:pPr>
            <a:r>
              <a:rPr lang="hu-HU" sz="2200" dirty="0"/>
              <a:t>A</a:t>
            </a:r>
            <a:r>
              <a:rPr lang="hu-HU" sz="2200" dirty="0" smtClean="0"/>
              <a:t>z </a:t>
            </a:r>
            <a:r>
              <a:rPr lang="hu-HU" sz="2200" dirty="0" err="1"/>
              <a:t>EKAER-ben</a:t>
            </a:r>
            <a:r>
              <a:rPr lang="hu-HU" sz="2200" dirty="0"/>
              <a:t> ezen célra rendszeresített felületen elektronikusan teljesíti.</a:t>
            </a:r>
          </a:p>
          <a:p>
            <a:pPr marL="0" indent="0" algn="just">
              <a:buNone/>
            </a:pPr>
            <a:endParaRPr lang="hu-HU" sz="1600" dirty="0" smtClean="0"/>
          </a:p>
          <a:p>
            <a:pPr marL="0" indent="0" algn="just">
              <a:buNone/>
            </a:pPr>
            <a:r>
              <a:rPr lang="hu-HU" sz="1600" dirty="0" smtClean="0"/>
              <a:t>(az </a:t>
            </a:r>
            <a:r>
              <a:rPr lang="hu-HU" sz="1600" dirty="0"/>
              <a:t>adózás </a:t>
            </a:r>
            <a:r>
              <a:rPr lang="hu-HU" sz="1600" dirty="0" smtClean="0"/>
              <a:t>rendjéről szóló </a:t>
            </a:r>
            <a:r>
              <a:rPr lang="hu-HU" sz="1600" dirty="0"/>
              <a:t>2017. évi CL. </a:t>
            </a:r>
            <a:r>
              <a:rPr lang="hu-HU" sz="1600" dirty="0" smtClean="0"/>
              <a:t>törvény </a:t>
            </a:r>
            <a:r>
              <a:rPr lang="hu-HU" sz="1600" dirty="0"/>
              <a:t>113/A. </a:t>
            </a:r>
            <a:r>
              <a:rPr lang="hu-HU" sz="1600" dirty="0" smtClean="0"/>
              <a:t>§ (1)-(2) bekezdése - Hatályos</a:t>
            </a:r>
            <a:r>
              <a:rPr lang="hu-HU" sz="1600" dirty="0"/>
              <a:t>: 2020. I. 1-től</a:t>
            </a:r>
            <a:r>
              <a:rPr lang="hu-HU" sz="1600" dirty="0" smtClean="0"/>
              <a:t>.)</a:t>
            </a: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459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 smtClean="0">
                <a:solidFill>
                  <a:srgbClr val="002060"/>
                </a:solidFill>
              </a:rPr>
              <a:t>A </a:t>
            </a:r>
            <a:r>
              <a:rPr lang="hu-HU" sz="3600" dirty="0">
                <a:solidFill>
                  <a:srgbClr val="002060"/>
                </a:solidFill>
              </a:rPr>
              <a:t>bejelentés módosítása az EKAER szám lezárását </a:t>
            </a:r>
            <a:r>
              <a:rPr lang="hu-HU" sz="3600" dirty="0" smtClean="0">
                <a:solidFill>
                  <a:srgbClr val="002060"/>
                </a:solidFill>
              </a:rPr>
              <a:t>követően 2. </a:t>
            </a:r>
            <a:r>
              <a:rPr lang="hu-HU" sz="3600" dirty="0">
                <a:solidFill>
                  <a:srgbClr val="002060"/>
                </a:solidFill>
              </a:rPr>
              <a:t/>
            </a:r>
            <a:br>
              <a:rPr lang="hu-HU" sz="3600" dirty="0">
                <a:solidFill>
                  <a:srgbClr val="002060"/>
                </a:solidFill>
              </a:rPr>
            </a:br>
            <a:endParaRPr lang="hu-HU" sz="3600" dirty="0">
              <a:solidFill>
                <a:srgbClr val="00206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6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dirty="0" smtClean="0"/>
              <a:t>A </a:t>
            </a:r>
            <a:r>
              <a:rPr lang="hu-HU" sz="2400" dirty="0">
                <a:solidFill>
                  <a:srgbClr val="0070C0"/>
                </a:solidFill>
              </a:rPr>
              <a:t>bejelentés módosítása</a:t>
            </a:r>
            <a:r>
              <a:rPr lang="hu-HU" sz="2400" dirty="0"/>
              <a:t> esetében a bejelentő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pótlék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2400" dirty="0"/>
              <a:t>megfizetésére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köteles</a:t>
            </a:r>
            <a:r>
              <a:rPr lang="hu-HU" sz="2400" dirty="0"/>
              <a:t>.</a:t>
            </a:r>
          </a:p>
          <a:p>
            <a:pPr marL="0" indent="0" algn="just">
              <a:buNone/>
            </a:pPr>
            <a:r>
              <a:rPr lang="hu-HU" sz="2400" dirty="0" smtClean="0"/>
              <a:t>A pótlék </a:t>
            </a:r>
            <a:r>
              <a:rPr lang="hu-HU" sz="2400" dirty="0"/>
              <a:t>összege</a:t>
            </a:r>
            <a:r>
              <a:rPr lang="hu-HU" sz="2400" dirty="0">
                <a:solidFill>
                  <a:srgbClr val="0070C0"/>
                </a:solidFill>
              </a:rPr>
              <a:t> </a:t>
            </a:r>
            <a:r>
              <a:rPr lang="hu-HU" sz="2400" dirty="0"/>
              <a:t>az e törvény végrehajtására kiadott miniszteri rendelet által meghatározott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módosítható adatonként ötezer forint</a:t>
            </a:r>
            <a:r>
              <a:rPr lang="hu-H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2400" dirty="0"/>
              <a:t>az érintett tételsorok számától függetlenül.</a:t>
            </a:r>
          </a:p>
          <a:p>
            <a:pPr marL="0" indent="0" algn="just">
              <a:buNone/>
            </a:pPr>
            <a:r>
              <a:rPr lang="hu-HU" sz="2400" dirty="0" smtClean="0"/>
              <a:t>A pótlék </a:t>
            </a:r>
            <a:r>
              <a:rPr lang="hu-H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bejelentést követő munkanapon esedékes</a:t>
            </a:r>
            <a:r>
              <a:rPr lang="hu-HU" sz="2400" dirty="0"/>
              <a:t>, annak elengedésére, mérséklésére nincs lehetőség, megfizetésére részletfizetés nem engedélyezhető.</a:t>
            </a:r>
          </a:p>
          <a:p>
            <a:pPr marL="0" indent="0">
              <a:buNone/>
            </a:pPr>
            <a:endParaRPr lang="hu-HU" sz="2400" dirty="0"/>
          </a:p>
          <a:p>
            <a:pPr marL="0" indent="0" algn="just">
              <a:buNone/>
            </a:pPr>
            <a:r>
              <a:rPr lang="hu-HU" sz="1600" dirty="0" smtClean="0"/>
              <a:t>(az </a:t>
            </a:r>
            <a:r>
              <a:rPr lang="hu-HU" sz="1600" dirty="0"/>
              <a:t>adózás </a:t>
            </a:r>
            <a:r>
              <a:rPr lang="hu-HU" sz="1600" dirty="0" smtClean="0"/>
              <a:t>rendjéről szóló </a:t>
            </a:r>
            <a:r>
              <a:rPr lang="hu-HU" sz="1600" dirty="0"/>
              <a:t>2017. évi CL. </a:t>
            </a:r>
            <a:r>
              <a:rPr lang="hu-HU" sz="1600" dirty="0" smtClean="0"/>
              <a:t>törvény </a:t>
            </a:r>
            <a:r>
              <a:rPr lang="hu-HU" sz="1600" dirty="0"/>
              <a:t>113/A. </a:t>
            </a:r>
            <a:r>
              <a:rPr lang="hu-HU" sz="1600" dirty="0" smtClean="0"/>
              <a:t>§ (4) bekezdés, 113/B. </a:t>
            </a:r>
            <a:r>
              <a:rPr lang="hu-HU" sz="1600" dirty="0"/>
              <a:t>§ </a:t>
            </a:r>
            <a:r>
              <a:rPr lang="hu-HU" sz="1600" dirty="0" smtClean="0"/>
              <a:t>- Hatályos</a:t>
            </a:r>
            <a:r>
              <a:rPr lang="hu-HU" sz="1600" dirty="0"/>
              <a:t>: 2020. I. 1-től</a:t>
            </a:r>
            <a:r>
              <a:rPr lang="hu-HU" sz="1600" dirty="0" smtClean="0"/>
              <a:t>.)</a:t>
            </a: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5377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dirty="0" smtClean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4000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Köszönöm a megtisztelő figyelmet!</a:t>
            </a:r>
            <a:endParaRPr lang="hu-HU" sz="4000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7826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Alapértelmezett terv">
  <a:themeElements>
    <a:clrScheme name="">
      <a:dk1>
        <a:srgbClr val="993300"/>
      </a:dk1>
      <a:lt1>
        <a:srgbClr val="FFFFFF"/>
      </a:lt1>
      <a:dk2>
        <a:srgbClr val="336600"/>
      </a:dk2>
      <a:lt2>
        <a:srgbClr val="808080"/>
      </a:lt2>
      <a:accent1>
        <a:srgbClr val="FFFF99"/>
      </a:accent1>
      <a:accent2>
        <a:srgbClr val="3333CC"/>
      </a:accent2>
      <a:accent3>
        <a:srgbClr val="FFFFFF"/>
      </a:accent3>
      <a:accent4>
        <a:srgbClr val="822A00"/>
      </a:accent4>
      <a:accent5>
        <a:srgbClr val="FFFFCA"/>
      </a:accent5>
      <a:accent6>
        <a:srgbClr val="2D2DB9"/>
      </a:accent6>
      <a:hlink>
        <a:srgbClr val="CCCCFF"/>
      </a:hlink>
      <a:folHlink>
        <a:srgbClr val="B2B2B2"/>
      </a:folHlink>
    </a:clrScheme>
    <a:fontScheme name="Alapértelmezett terv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993300"/>
    </a:dk1>
    <a:lt1>
      <a:srgbClr val="FFFFFF"/>
    </a:lt1>
    <a:dk2>
      <a:srgbClr val="336600"/>
    </a:dk2>
    <a:lt2>
      <a:srgbClr val="808080"/>
    </a:lt2>
    <a:accent1>
      <a:srgbClr val="FFFF99"/>
    </a:accent1>
    <a:accent2>
      <a:srgbClr val="3333CC"/>
    </a:accent2>
    <a:accent3>
      <a:srgbClr val="FFFFFF"/>
    </a:accent3>
    <a:accent4>
      <a:srgbClr val="822A00"/>
    </a:accent4>
    <a:accent5>
      <a:srgbClr val="FFFF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6062</TotalTime>
  <Words>5175</Words>
  <Application>Microsoft Office PowerPoint</Application>
  <PresentationFormat>Diavetítés a képernyőre (4:3 oldalarány)</PresentationFormat>
  <Paragraphs>292</Paragraphs>
  <Slides>55</Slides>
  <Notes>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55</vt:i4>
      </vt:variant>
    </vt:vector>
  </HeadingPairs>
  <TitlesOfParts>
    <vt:vector size="61" baseType="lpstr">
      <vt:lpstr>Arial</vt:lpstr>
      <vt:lpstr>Calibri</vt:lpstr>
      <vt:lpstr>Courier New</vt:lpstr>
      <vt:lpstr>Times New Roman</vt:lpstr>
      <vt:lpstr>Wingdings</vt:lpstr>
      <vt:lpstr>1_Alapértelmezett terv</vt:lpstr>
      <vt:lpstr>Társasági adó Kisvállalati adó Általános forgalmi adó, Turizmusfejlesztési hozzájárulás,  Elektronikus Közúti Áruforgalom Ellenőrző Rendszer      Készítette: dr. Honosi Krisztina Elvira </vt:lpstr>
      <vt:lpstr>Jogszabály</vt:lpstr>
      <vt:lpstr>PowerPoint bemutató</vt:lpstr>
      <vt:lpstr>Adózás előtti eredményt csökkentő tétel 1. </vt:lpstr>
      <vt:lpstr>Adózás előtti eredményt csökkentő tétel 2. </vt:lpstr>
      <vt:lpstr>Fejlesztési adókedvezmény 1. </vt:lpstr>
      <vt:lpstr>Fejlesztési adókedvezmény 2. </vt:lpstr>
      <vt:lpstr>Látvány-csapatsportok támogatása </vt:lpstr>
      <vt:lpstr>Rendelkező nyilatkozat 1.</vt:lpstr>
      <vt:lpstr>Rendelkező nyilatkozat 2.</vt:lpstr>
      <vt:lpstr>PowerPoint bemutató</vt:lpstr>
      <vt:lpstr>Adó mértéke</vt:lpstr>
      <vt:lpstr>Általános forgalmi adó  </vt:lpstr>
      <vt:lpstr>Jogutódlással történő megszűnés 1.</vt:lpstr>
      <vt:lpstr>Jogutódlással történő megszűnés 2.</vt:lpstr>
      <vt:lpstr>Mentes szolgáltatásnyújtás 1.</vt:lpstr>
      <vt:lpstr>2020. I. 01-től hatályos rendelkezések  </vt:lpstr>
      <vt:lpstr>Mentes szolgáltatásnyújtás 2.</vt:lpstr>
      <vt:lpstr>Mentes szolgáltatásnyújtás 3.</vt:lpstr>
      <vt:lpstr>Mentes szolgáltatásnyújtás 4.</vt:lpstr>
      <vt:lpstr>Mentes szolgáltatásnyújtás 5.</vt:lpstr>
      <vt:lpstr>Mentes szolgáltatásnyújtás 6.</vt:lpstr>
      <vt:lpstr>Mentes szolgáltatásnyújtás 7.</vt:lpstr>
      <vt:lpstr>Adó alapjának utólagos csökkenése - behajthatatlan követelés 1.</vt:lpstr>
      <vt:lpstr>Adó alapjának utólagos csökkenése - behajthatatlan követelés 2. </vt:lpstr>
      <vt:lpstr>Adó alapjának utólagos csökkenése - behajthatatlan követelés 3.</vt:lpstr>
      <vt:lpstr>Adó alapjának utólagos csökkenése - behajthatatlan követelés 4. </vt:lpstr>
      <vt:lpstr>Adó alapjának utólagos csökkenése - behajthatatlan követelés 5. </vt:lpstr>
      <vt:lpstr>Adó alapjának utólagos csökkenése - behajthatatlan követelés 6.</vt:lpstr>
      <vt:lpstr>Adó alapjának utólagos csökkenése - behajthatatlan követelés 7.</vt:lpstr>
      <vt:lpstr>Különös adóvisszatérítés 1. </vt:lpstr>
      <vt:lpstr>Különös adóvisszatérítés 2.</vt:lpstr>
      <vt:lpstr>2020. VII. 01-től hatályos rendelkezések  </vt:lpstr>
      <vt:lpstr>Számla kibocsátás </vt:lpstr>
      <vt:lpstr>Számlakibocsátási kötelezettség alóli mentesülés </vt:lpstr>
      <vt:lpstr>Számla kötelező adattartalma</vt:lpstr>
      <vt:lpstr>Adatszolgáltatás 2020. VII. 01-től -  Számla kiállítása, -kibocsátása esetén 1.   </vt:lpstr>
      <vt:lpstr>Adatszolgáltatás 2020. VII. 01-től -  Számla kiállítása, -kibocsátása esetén 2.</vt:lpstr>
      <vt:lpstr>Adatszolgáltatás 2020. VII. 01-től -  Számla befogadása esetén 1. </vt:lpstr>
      <vt:lpstr>Adatszolgáltatás 2020. VII. 01-től -  Számla befogadása esetén 2.</vt:lpstr>
      <vt:lpstr>Adatszolgáltatás 2020. VII. 01-től</vt:lpstr>
      <vt:lpstr>2021. I. 01-től hatályos rendelkezések  </vt:lpstr>
      <vt:lpstr>Adatszolgáltatás 2021. I. 01-től -  Számla kiállítása, -kibocsátása esetén   </vt:lpstr>
      <vt:lpstr>Adatszolgáltatás 2021. I. 01-től </vt:lpstr>
      <vt:lpstr>2020. I. 01-től hatályos rendelkezés  </vt:lpstr>
      <vt:lpstr>Kedvezményes Áfa. mérték 1.</vt:lpstr>
      <vt:lpstr>Kedvezményes Áfa. mérték 2.</vt:lpstr>
      <vt:lpstr>Kedvezményes Áfa. mérték 3.</vt:lpstr>
      <vt:lpstr>PowerPoint bemutató</vt:lpstr>
      <vt:lpstr>Turizmusfejlesztési hozzájárulás 1.  </vt:lpstr>
      <vt:lpstr>Turizmusfejlesztési hozzájárulás 2.</vt:lpstr>
      <vt:lpstr>PowerPoint bemutató</vt:lpstr>
      <vt:lpstr>A bejelentés módosítása az EKAER szám lezárását követően 1. </vt:lpstr>
      <vt:lpstr>A bejelentés módosítása az EKAER szám lezárását követően 2.  </vt:lpstr>
      <vt:lpstr>PowerPoint bemutató</vt:lpstr>
    </vt:vector>
  </TitlesOfParts>
  <Company>Nemzeti Adó- és Vámhivatal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Számlázás</dc:title>
  <dc:creator>Honosi Krisztina</dc:creator>
  <cp:lastModifiedBy>Honosi Krisztina</cp:lastModifiedBy>
  <cp:revision>472</cp:revision>
  <cp:lastPrinted>2019-09-26T10:48:25Z</cp:lastPrinted>
  <dcterms:created xsi:type="dcterms:W3CDTF">2017-09-14T07:46:58Z</dcterms:created>
  <dcterms:modified xsi:type="dcterms:W3CDTF">2020-01-20T09:38:32Z</dcterms:modified>
</cp:coreProperties>
</file>