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73" r:id="rId3"/>
    <p:sldMasterId id="2147483690" r:id="rId4"/>
  </p:sldMasterIdLst>
  <p:notesMasterIdLst>
    <p:notesMasterId r:id="rId121"/>
  </p:notesMasterIdLst>
  <p:handoutMasterIdLst>
    <p:handoutMasterId r:id="rId122"/>
  </p:handoutMasterIdLst>
  <p:sldIdLst>
    <p:sldId id="277" r:id="rId5"/>
    <p:sldId id="320" r:id="rId6"/>
    <p:sldId id="356" r:id="rId7"/>
    <p:sldId id="365" r:id="rId8"/>
    <p:sldId id="385" r:id="rId9"/>
    <p:sldId id="386" r:id="rId10"/>
    <p:sldId id="387" r:id="rId11"/>
    <p:sldId id="589" r:id="rId12"/>
    <p:sldId id="388" r:id="rId13"/>
    <p:sldId id="295" r:id="rId14"/>
    <p:sldId id="590" r:id="rId15"/>
    <p:sldId id="389" r:id="rId16"/>
    <p:sldId id="257" r:id="rId17"/>
    <p:sldId id="755" r:id="rId18"/>
    <p:sldId id="757" r:id="rId19"/>
    <p:sldId id="760" r:id="rId20"/>
    <p:sldId id="761" r:id="rId21"/>
    <p:sldId id="762" r:id="rId22"/>
    <p:sldId id="796" r:id="rId23"/>
    <p:sldId id="797" r:id="rId24"/>
    <p:sldId id="756" r:id="rId25"/>
    <p:sldId id="763" r:id="rId26"/>
    <p:sldId id="758" r:id="rId27"/>
    <p:sldId id="759" r:id="rId28"/>
    <p:sldId id="767" r:id="rId29"/>
    <p:sldId id="766" r:id="rId30"/>
    <p:sldId id="768" r:id="rId31"/>
    <p:sldId id="795" r:id="rId32"/>
    <p:sldId id="771" r:id="rId33"/>
    <p:sldId id="770" r:id="rId34"/>
    <p:sldId id="764" r:id="rId35"/>
    <p:sldId id="773" r:id="rId36"/>
    <p:sldId id="772" r:id="rId37"/>
    <p:sldId id="779" r:id="rId38"/>
    <p:sldId id="778" r:id="rId39"/>
    <p:sldId id="783" r:id="rId40"/>
    <p:sldId id="782" r:id="rId41"/>
    <p:sldId id="788" r:id="rId42"/>
    <p:sldId id="785" r:id="rId43"/>
    <p:sldId id="786" r:id="rId44"/>
    <p:sldId id="789" r:id="rId45"/>
    <p:sldId id="780" r:id="rId46"/>
    <p:sldId id="794" r:id="rId47"/>
    <p:sldId id="784" r:id="rId48"/>
    <p:sldId id="790" r:id="rId49"/>
    <p:sldId id="791" r:id="rId50"/>
    <p:sldId id="787" r:id="rId51"/>
    <p:sldId id="332" r:id="rId52"/>
    <p:sldId id="591" r:id="rId53"/>
    <p:sldId id="435" r:id="rId54"/>
    <p:sldId id="436" r:id="rId55"/>
    <p:sldId id="437" r:id="rId56"/>
    <p:sldId id="438" r:id="rId57"/>
    <p:sldId id="440" r:id="rId58"/>
    <p:sldId id="439" r:id="rId59"/>
    <p:sldId id="441" r:id="rId60"/>
    <p:sldId id="442" r:id="rId61"/>
    <p:sldId id="587" r:id="rId62"/>
    <p:sldId id="434" r:id="rId63"/>
    <p:sldId id="463" r:id="rId64"/>
    <p:sldId id="489" r:id="rId65"/>
    <p:sldId id="422" r:id="rId66"/>
    <p:sldId id="548" r:id="rId67"/>
    <p:sldId id="549" r:id="rId68"/>
    <p:sldId id="550" r:id="rId69"/>
    <p:sldId id="552" r:id="rId70"/>
    <p:sldId id="553" r:id="rId71"/>
    <p:sldId id="551" r:id="rId72"/>
    <p:sldId id="554" r:id="rId73"/>
    <p:sldId id="555" r:id="rId74"/>
    <p:sldId id="558" r:id="rId75"/>
    <p:sldId id="557" r:id="rId76"/>
    <p:sldId id="559" r:id="rId77"/>
    <p:sldId id="560" r:id="rId78"/>
    <p:sldId id="561" r:id="rId79"/>
    <p:sldId id="562" r:id="rId80"/>
    <p:sldId id="563" r:id="rId81"/>
    <p:sldId id="491" r:id="rId82"/>
    <p:sldId id="565" r:id="rId83"/>
    <p:sldId id="564" r:id="rId84"/>
    <p:sldId id="509" r:id="rId85"/>
    <p:sldId id="566" r:id="rId86"/>
    <p:sldId id="498" r:id="rId87"/>
    <p:sldId id="567" r:id="rId88"/>
    <p:sldId id="504" r:id="rId89"/>
    <p:sldId id="568" r:id="rId90"/>
    <p:sldId id="569" r:id="rId91"/>
    <p:sldId id="570" r:id="rId92"/>
    <p:sldId id="511" r:id="rId93"/>
    <p:sldId id="571" r:id="rId94"/>
    <p:sldId id="572" r:id="rId95"/>
    <p:sldId id="521" r:id="rId96"/>
    <p:sldId id="527" r:id="rId97"/>
    <p:sldId id="535" r:id="rId98"/>
    <p:sldId id="573" r:id="rId99"/>
    <p:sldId id="536" r:id="rId100"/>
    <p:sldId id="579" r:id="rId101"/>
    <p:sldId id="580" r:id="rId102"/>
    <p:sldId id="581" r:id="rId103"/>
    <p:sldId id="584" r:id="rId104"/>
    <p:sldId id="578" r:id="rId105"/>
    <p:sldId id="575" r:id="rId106"/>
    <p:sldId id="582" r:id="rId107"/>
    <p:sldId id="583" r:id="rId108"/>
    <p:sldId id="585" r:id="rId109"/>
    <p:sldId id="574" r:id="rId110"/>
    <p:sldId id="576" r:id="rId111"/>
    <p:sldId id="468" r:id="rId112"/>
    <p:sldId id="502" r:id="rId113"/>
    <p:sldId id="465" r:id="rId114"/>
    <p:sldId id="486" r:id="rId115"/>
    <p:sldId id="539" r:id="rId116"/>
    <p:sldId id="577" r:id="rId117"/>
    <p:sldId id="540" r:id="rId118"/>
    <p:sldId id="543" r:id="rId119"/>
    <p:sldId id="420" r:id="rId120"/>
  </p:sldIdLst>
  <p:sldSz cx="9144000" cy="6858000" type="screen4x3"/>
  <p:notesSz cx="7010400" cy="92964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rtusné Dorogi Katalin" initials="BDK" lastIdx="1" clrIdx="0">
    <p:extLst>
      <p:ext uri="{19B8F6BF-5375-455C-9EA6-DF929625EA0E}">
        <p15:presenceInfo xmlns:p15="http://schemas.microsoft.com/office/powerpoint/2012/main" userId="Bartusné Dorogi Katalin" providerId="None"/>
      </p:ext>
    </p:extLst>
  </p:cmAuthor>
  <p:cmAuthor id="2" name="Czapkó Tiborné" initials="CT" lastIdx="1" clrIdx="1">
    <p:extLst>
      <p:ext uri="{19B8F6BF-5375-455C-9EA6-DF929625EA0E}">
        <p15:presenceInfo xmlns:p15="http://schemas.microsoft.com/office/powerpoint/2012/main" userId="Czapkó Tiborné"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F497D"/>
    <a:srgbClr val="0000FF"/>
    <a:srgbClr val="4785D1"/>
    <a:srgbClr val="3278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Téma alapján készült stílus 2 – 6. jelölőszín">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Világos stílus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Stílus és rács nélkül">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Világos stílus 3 – 5. jelölőszín">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Közepesen sötét stílus 2 – 5.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Közepesen sötét stílus 2 – 6.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Közepesen sötét stílus 2 – 2.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3932" autoAdjust="0"/>
  </p:normalViewPr>
  <p:slideViewPr>
    <p:cSldViewPr>
      <p:cViewPr varScale="1">
        <p:scale>
          <a:sx n="149" d="100"/>
          <a:sy n="149" d="100"/>
        </p:scale>
        <p:origin x="2124" y="126"/>
      </p:cViewPr>
      <p:guideLst>
        <p:guide orient="horz" pos="2160"/>
        <p:guide pos="2880"/>
      </p:guideLst>
    </p:cSldViewPr>
  </p:slideViewPr>
  <p:outlineViewPr>
    <p:cViewPr>
      <p:scale>
        <a:sx n="33" d="100"/>
        <a:sy n="33" d="100"/>
      </p:scale>
      <p:origin x="0" y="-231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113" d="100"/>
          <a:sy n="113" d="100"/>
        </p:scale>
        <p:origin x="5148"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commentAuthors" Target="commentAuthor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presProps" Target="pres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notesMaster" Target="notesMasters/notesMaster1.xml"/><Relationship Id="rId3" Type="http://schemas.openxmlformats.org/officeDocument/2006/relationships/slideMaster" Target="slideMasters/slideMaster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a:extLst>
              <a:ext uri="{FF2B5EF4-FFF2-40B4-BE49-F238E27FC236}">
                <a16:creationId xmlns:a16="http://schemas.microsoft.com/office/drawing/2014/main" id="{BD2D8BC6-38BD-BF7A-040D-6A8CB0CD16EA}"/>
              </a:ext>
            </a:extLst>
          </p:cNvPr>
          <p:cNvSpPr>
            <a:spLocks noGrp="1"/>
          </p:cNvSpPr>
          <p:nvPr>
            <p:ph type="hdr" sz="quarter"/>
          </p:nvPr>
        </p:nvSpPr>
        <p:spPr>
          <a:xfrm>
            <a:off x="0" y="2"/>
            <a:ext cx="3038604" cy="466752"/>
          </a:xfrm>
          <a:prstGeom prst="rect">
            <a:avLst/>
          </a:prstGeom>
        </p:spPr>
        <p:txBody>
          <a:bodyPr vert="horz" lIns="91440" tIns="45720" rIns="91440" bIns="45720" rtlCol="0"/>
          <a:lstStyle>
            <a:lvl1pPr algn="l">
              <a:defRPr sz="1200"/>
            </a:lvl1pPr>
          </a:lstStyle>
          <a:p>
            <a:endParaRPr lang="hu-HU"/>
          </a:p>
        </p:txBody>
      </p:sp>
      <p:sp>
        <p:nvSpPr>
          <p:cNvPr id="3" name="Dátum helye 2">
            <a:extLst>
              <a:ext uri="{FF2B5EF4-FFF2-40B4-BE49-F238E27FC236}">
                <a16:creationId xmlns:a16="http://schemas.microsoft.com/office/drawing/2014/main" id="{4999223B-31DD-FA8E-6827-D7CF0BABF7CB}"/>
              </a:ext>
            </a:extLst>
          </p:cNvPr>
          <p:cNvSpPr>
            <a:spLocks noGrp="1"/>
          </p:cNvSpPr>
          <p:nvPr>
            <p:ph type="dt" sz="quarter" idx="1"/>
          </p:nvPr>
        </p:nvSpPr>
        <p:spPr>
          <a:xfrm>
            <a:off x="3970159" y="2"/>
            <a:ext cx="3038604" cy="466752"/>
          </a:xfrm>
          <a:prstGeom prst="rect">
            <a:avLst/>
          </a:prstGeom>
        </p:spPr>
        <p:txBody>
          <a:bodyPr vert="horz" lIns="91440" tIns="45720" rIns="91440" bIns="45720" rtlCol="0"/>
          <a:lstStyle>
            <a:lvl1pPr algn="r">
              <a:defRPr sz="1200"/>
            </a:lvl1pPr>
          </a:lstStyle>
          <a:p>
            <a:fld id="{DD791D10-221B-4D73-AF82-7A550AFAD7F6}" type="datetime1">
              <a:rPr lang="hu-HU" smtClean="0"/>
              <a:t>2026.01.21.</a:t>
            </a:fld>
            <a:endParaRPr lang="hu-HU"/>
          </a:p>
        </p:txBody>
      </p:sp>
      <p:sp>
        <p:nvSpPr>
          <p:cNvPr id="4" name="Élőláb helye 3">
            <a:extLst>
              <a:ext uri="{FF2B5EF4-FFF2-40B4-BE49-F238E27FC236}">
                <a16:creationId xmlns:a16="http://schemas.microsoft.com/office/drawing/2014/main" id="{65CBAA5D-83E9-FE39-023A-9F1FF497FFD5}"/>
              </a:ext>
            </a:extLst>
          </p:cNvPr>
          <p:cNvSpPr>
            <a:spLocks noGrp="1"/>
          </p:cNvSpPr>
          <p:nvPr>
            <p:ph type="ftr" sz="quarter" idx="2"/>
          </p:nvPr>
        </p:nvSpPr>
        <p:spPr>
          <a:xfrm>
            <a:off x="0" y="8829649"/>
            <a:ext cx="3038604" cy="466752"/>
          </a:xfrm>
          <a:prstGeom prst="rect">
            <a:avLst/>
          </a:prstGeom>
        </p:spPr>
        <p:txBody>
          <a:bodyPr vert="horz" lIns="91440" tIns="45720" rIns="91440" bIns="45720" rtlCol="0" anchor="b"/>
          <a:lstStyle>
            <a:lvl1pPr algn="l">
              <a:defRPr sz="1200"/>
            </a:lvl1pPr>
          </a:lstStyle>
          <a:p>
            <a:r>
              <a:rPr lang="hu-HU"/>
              <a:t>Készítette: Tóth-Martonosi Ágnes NAV KI Észak-alföldi Tájékoztatási Osztály Szolnok </a:t>
            </a:r>
          </a:p>
        </p:txBody>
      </p:sp>
      <p:sp>
        <p:nvSpPr>
          <p:cNvPr id="5" name="Dia számának helye 4">
            <a:extLst>
              <a:ext uri="{FF2B5EF4-FFF2-40B4-BE49-F238E27FC236}">
                <a16:creationId xmlns:a16="http://schemas.microsoft.com/office/drawing/2014/main" id="{F563DA06-E1B9-04C4-C377-A6634CA7C977}"/>
              </a:ext>
            </a:extLst>
          </p:cNvPr>
          <p:cNvSpPr>
            <a:spLocks noGrp="1"/>
          </p:cNvSpPr>
          <p:nvPr>
            <p:ph type="sldNum" sz="quarter" idx="3"/>
          </p:nvPr>
        </p:nvSpPr>
        <p:spPr>
          <a:xfrm>
            <a:off x="3970159" y="8829649"/>
            <a:ext cx="3038604" cy="466752"/>
          </a:xfrm>
          <a:prstGeom prst="rect">
            <a:avLst/>
          </a:prstGeom>
        </p:spPr>
        <p:txBody>
          <a:bodyPr vert="horz" lIns="91440" tIns="45720" rIns="91440" bIns="45720" rtlCol="0" anchor="b"/>
          <a:lstStyle>
            <a:lvl1pPr algn="r">
              <a:defRPr sz="1200"/>
            </a:lvl1pPr>
          </a:lstStyle>
          <a:p>
            <a:fld id="{CA70982F-B0DC-4A03-88B5-6922C1336E26}" type="slidenum">
              <a:rPr lang="hu-HU" smtClean="0"/>
              <a:t>‹#›</a:t>
            </a:fld>
            <a:endParaRPr lang="hu-HU"/>
          </a:p>
        </p:txBody>
      </p:sp>
    </p:spTree>
    <p:extLst>
      <p:ext uri="{BB962C8B-B14F-4D97-AF65-F5344CB8AC3E}">
        <p14:creationId xmlns:p14="http://schemas.microsoft.com/office/powerpoint/2010/main" val="369832767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2" y="0"/>
            <a:ext cx="3037840" cy="464820"/>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970940" y="0"/>
            <a:ext cx="3037840" cy="464820"/>
          </a:xfrm>
          <a:prstGeom prst="rect">
            <a:avLst/>
          </a:prstGeom>
        </p:spPr>
        <p:txBody>
          <a:bodyPr vert="horz" lIns="91440" tIns="45720" rIns="91440" bIns="45720" rtlCol="0"/>
          <a:lstStyle>
            <a:lvl1pPr algn="r">
              <a:defRPr sz="1200"/>
            </a:lvl1pPr>
          </a:lstStyle>
          <a:p>
            <a:fld id="{A741B590-33C4-44B8-B788-1FBFD5649658}" type="datetime1">
              <a:rPr lang="hu-HU" smtClean="0"/>
              <a:t>2026.01.21.</a:t>
            </a:fld>
            <a:endParaRPr lang="hu-HU"/>
          </a:p>
        </p:txBody>
      </p:sp>
      <p:sp>
        <p:nvSpPr>
          <p:cNvPr id="4" name="Diakép helye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701041" y="4415791"/>
            <a:ext cx="5608320" cy="418338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2" y="8829968"/>
            <a:ext cx="3037840" cy="464820"/>
          </a:xfrm>
          <a:prstGeom prst="rect">
            <a:avLst/>
          </a:prstGeom>
        </p:spPr>
        <p:txBody>
          <a:bodyPr vert="horz" lIns="91440" tIns="45720" rIns="91440" bIns="45720" rtlCol="0" anchor="b"/>
          <a:lstStyle>
            <a:lvl1pPr algn="l">
              <a:defRPr sz="1200"/>
            </a:lvl1pPr>
          </a:lstStyle>
          <a:p>
            <a:r>
              <a:rPr lang="hu-HU"/>
              <a:t>Készítette: Tóth-Martonosi Ágnes NAV KI Észak-alföldi Tájékoztatási Osztály Szolnok </a:t>
            </a:r>
          </a:p>
        </p:txBody>
      </p:sp>
      <p:sp>
        <p:nvSpPr>
          <p:cNvPr id="7" name="Dia számának helye 6"/>
          <p:cNvSpPr>
            <a:spLocks noGrp="1"/>
          </p:cNvSpPr>
          <p:nvPr>
            <p:ph type="sldNum" sz="quarter" idx="5"/>
          </p:nvPr>
        </p:nvSpPr>
        <p:spPr>
          <a:xfrm>
            <a:off x="3970940" y="8829968"/>
            <a:ext cx="3037840" cy="464820"/>
          </a:xfrm>
          <a:prstGeom prst="rect">
            <a:avLst/>
          </a:prstGeom>
        </p:spPr>
        <p:txBody>
          <a:bodyPr vert="horz" lIns="91440" tIns="45720" rIns="91440" bIns="45720" rtlCol="0" anchor="b"/>
          <a:lstStyle>
            <a:lvl1pPr algn="r">
              <a:defRPr sz="1200"/>
            </a:lvl1pPr>
          </a:lstStyle>
          <a:p>
            <a:fld id="{83A632A8-D5AE-4360-8CB5-C0C04EA1E504}" type="slidenum">
              <a:rPr lang="hu-HU" smtClean="0"/>
              <a:t>‹#›</a:t>
            </a:fld>
            <a:endParaRPr lang="hu-HU"/>
          </a:p>
        </p:txBody>
      </p:sp>
    </p:spTree>
    <p:extLst>
      <p:ext uri="{BB962C8B-B14F-4D97-AF65-F5344CB8AC3E}">
        <p14:creationId xmlns:p14="http://schemas.microsoft.com/office/powerpoint/2010/main" val="1233190930"/>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C2553E-C052-473E-A9B2-7431B8BF1C3B}" type="slidenum">
              <a:rPr kumimoji="0" lang="hu-H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hu-H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286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hu-HU" altLang="hu-HU" dirty="0"/>
          </a:p>
        </p:txBody>
      </p:sp>
      <p:sp>
        <p:nvSpPr>
          <p:cNvPr id="2" name="Dátum helye 1"/>
          <p:cNvSpPr>
            <a:spLocks noGrp="1"/>
          </p:cNvSpPr>
          <p:nvPr>
            <p:ph type="dt" idx="10"/>
          </p:nvPr>
        </p:nvSpPr>
        <p:spPr/>
        <p:txBody>
          <a:bodyPr/>
          <a:lstStyle/>
          <a:p>
            <a:pPr defTabSz="905805">
              <a:defRPr/>
            </a:pPr>
            <a:fld id="{A3E46DBD-511D-4F2F-A53C-C8405BDA7EFF}"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3" name="Dia számának helye 2">
            <a:extLst>
              <a:ext uri="{FF2B5EF4-FFF2-40B4-BE49-F238E27FC236}">
                <a16:creationId xmlns:a16="http://schemas.microsoft.com/office/drawing/2014/main" id="{491C6E93-DA83-1B61-CC53-DB5E862C07D8}"/>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48</a:t>
            </a:fld>
            <a:endParaRPr lang="hu-HU">
              <a:solidFill>
                <a:prstClr val="black"/>
              </a:solidFill>
              <a:latin typeface="Calibri"/>
            </a:endParaRPr>
          </a:p>
        </p:txBody>
      </p:sp>
      <p:sp>
        <p:nvSpPr>
          <p:cNvPr id="4" name="Élőláb helye 3">
            <a:extLst>
              <a:ext uri="{FF2B5EF4-FFF2-40B4-BE49-F238E27FC236}">
                <a16:creationId xmlns:a16="http://schemas.microsoft.com/office/drawing/2014/main" id="{9C967D07-C95B-ED4F-588D-9E84A3449F62}"/>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1565135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49</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AD7C7F35-F652-E606-F1F0-8303CB68DDED}"/>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291721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2E2C5-9742-1795-EA4F-CF92E5C4640B}"/>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EEEDEAFD-B596-3D89-B48E-296F3889278E}"/>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F21D84A4-5ABA-3AC4-983F-DAF413B16C4E}"/>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04F0ACEA-BC45-45B4-79B9-C4109A4DBE60}"/>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6A348AD7-22E8-F0D7-04D8-669F0A95775D}"/>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50</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3AB23809-5D25-F53C-6786-3DA6430F54AC}"/>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26211547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1E6A9-AB3D-A708-024B-4BA0901A75B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CC184DD3-D031-B17C-3BA7-369CEE5E45C9}"/>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ADD9D1A5-F280-C09E-D69A-CC6F95E68458}"/>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70714540-93FE-981F-03F9-F932749D5393}"/>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4B6104DF-4C89-D808-5938-742ABB378423}"/>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51</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B89BBC3F-325C-6A92-D1D8-30B6A33FB8AE}"/>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3799829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F822F-8D9C-9024-4D9B-460A8B32084C}"/>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29579322-CBEF-FBFB-6A4F-0AEEC9ED305F}"/>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B0E878F0-40B1-1AA4-277E-7E8020F07427}"/>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9BC18354-94F1-2C6E-DFA5-6EB1F6F7CB01}"/>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184F78CA-2A74-76D4-48FB-5C3987860318}"/>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52</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7345F806-95F2-E0D9-A884-A5DBC6FC9801}"/>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4171677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F4E2D-7240-13BC-9482-25CE1B17929E}"/>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EED07F39-2CB7-033B-9120-CC097EFC19C1}"/>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9A41D3F9-D8FE-6079-2066-71C367C9E79A}"/>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C17346A6-FB4F-B7A6-8713-7A03C2D3EA9C}"/>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9AEACEBE-288C-C614-050D-673B06E58DC3}"/>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53</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0D5C0099-43D4-6C67-3CCB-68365FCE68FA}"/>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4245386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9FA2D-54DD-0030-563B-E6B1CEA339E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695488FF-9AD7-55E9-BF88-DDB17E7FF6C5}"/>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A3A1FEC-1952-6E82-D82F-5567D00451F8}"/>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2E96F04F-C0D8-D600-12AC-0C7D3430C120}"/>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D95D08ED-9AE1-1313-0C52-9A167EE9770D}"/>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54</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D002DCD9-57CA-4F90-31C8-DD1DC8076BCD}"/>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3623237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BC6D1-AAC2-396E-64E3-734EBA178B98}"/>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93B884BC-58C6-E7BF-C3E2-DD41E2894D77}"/>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434F2913-2358-4F7E-6819-1155000D9BC8}"/>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810F4A2A-43F2-3D63-73AE-EDB90E05C397}"/>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13EFAAA9-BB33-637C-B8E6-5E67A099518E}"/>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55</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C7F598B5-80A2-577C-06F7-C2BC997A3D8C}"/>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696046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A77AA-17A8-40E4-2246-13497713A6A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6F56D30-2AA4-3CFC-BECB-9AEF1B4DC67B}"/>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256789E6-9B52-A4C1-0C2A-218A1EF7237F}"/>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C92DBF49-27BB-1684-78C8-40E43E1ED483}"/>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80E66463-0960-AF3E-2EDD-D2A70B6656A9}"/>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56</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D3C8AE9C-A629-5A69-88E6-368CFF082470}"/>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6976500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17BF3-805E-8606-7C61-EBDC3C1F8B8A}"/>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67B2782-BC71-20D0-3703-94FC56FBB31D}"/>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FE616DF-D127-6212-FB1A-787E48CD7B74}"/>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FBA7816A-42F9-602A-27D9-D567BA234118}"/>
              </a:ext>
            </a:extLst>
          </p:cNvPr>
          <p:cNvSpPr>
            <a:spLocks noGrp="1"/>
          </p:cNvSpPr>
          <p:nvPr>
            <p:ph type="dt" idx="10"/>
          </p:nvPr>
        </p:nvSpPr>
        <p:spPr/>
        <p:txBody>
          <a:bodyPr/>
          <a:lstStyle/>
          <a:p>
            <a:pPr defTabSz="905805">
              <a:defRPr/>
            </a:pPr>
            <a:fld id="{E2BA21C7-64C6-46A0-8EC6-0D6FBD214C44}" type="datetime1">
              <a:rPr lang="hu-HU" altLang="hu-HU">
                <a:solidFill>
                  <a:prstClr val="black"/>
                </a:solidFill>
                <a:latin typeface="Calibri"/>
              </a:rPr>
              <a:pPr defTabSz="905805">
                <a:defRPr/>
              </a:pPr>
              <a:t>2026.01.21.</a:t>
            </a:fld>
            <a:endParaRPr lang="hu-HU" altLang="hu-HU" dirty="0">
              <a:solidFill>
                <a:prstClr val="black"/>
              </a:solidFill>
              <a:latin typeface="Calibri"/>
            </a:endParaRPr>
          </a:p>
        </p:txBody>
      </p:sp>
      <p:sp>
        <p:nvSpPr>
          <p:cNvPr id="5" name="Dia számának helye 4">
            <a:extLst>
              <a:ext uri="{FF2B5EF4-FFF2-40B4-BE49-F238E27FC236}">
                <a16:creationId xmlns:a16="http://schemas.microsoft.com/office/drawing/2014/main" id="{8F6AEF42-FD72-0308-D3BE-1082B7A4AB05}"/>
              </a:ext>
            </a:extLst>
          </p:cNvPr>
          <p:cNvSpPr>
            <a:spLocks noGrp="1"/>
          </p:cNvSpPr>
          <p:nvPr>
            <p:ph type="sldNum" sz="quarter" idx="5"/>
          </p:nvPr>
        </p:nvSpPr>
        <p:spPr/>
        <p:txBody>
          <a:bodyPr/>
          <a:lstStyle/>
          <a:p>
            <a:pPr defTabSz="905805">
              <a:defRPr/>
            </a:pPr>
            <a:fld id="{83A632A8-D5AE-4360-8CB5-C0C04EA1E504}" type="slidenum">
              <a:rPr lang="hu-HU">
                <a:solidFill>
                  <a:prstClr val="black"/>
                </a:solidFill>
                <a:latin typeface="Calibri"/>
              </a:rPr>
              <a:pPr defTabSz="905805">
                <a:defRPr/>
              </a:pPr>
              <a:t>57</a:t>
            </a:fld>
            <a:endParaRPr lang="hu-HU">
              <a:solidFill>
                <a:prstClr val="black"/>
              </a:solidFill>
              <a:latin typeface="Calibri"/>
            </a:endParaRPr>
          </a:p>
        </p:txBody>
      </p:sp>
      <p:sp>
        <p:nvSpPr>
          <p:cNvPr id="6" name="Élőláb helye 5">
            <a:extLst>
              <a:ext uri="{FF2B5EF4-FFF2-40B4-BE49-F238E27FC236}">
                <a16:creationId xmlns:a16="http://schemas.microsoft.com/office/drawing/2014/main" id="{E5156089-06F5-D40A-15A9-EBE7007D0600}"/>
              </a:ext>
            </a:extLst>
          </p:cNvPr>
          <p:cNvSpPr>
            <a:spLocks noGrp="1"/>
          </p:cNvSpPr>
          <p:nvPr>
            <p:ph type="ftr" sz="quarter" idx="4"/>
          </p:nvPr>
        </p:nvSpPr>
        <p:spPr/>
        <p:txBody>
          <a:bodyPr/>
          <a:lstStyle/>
          <a:p>
            <a:pPr defTabSz="905805">
              <a:defRPr/>
            </a:pPr>
            <a:r>
              <a:rPr lang="hu-HU">
                <a:solidFill>
                  <a:prstClr val="black"/>
                </a:solidFill>
                <a:latin typeface="Calibri"/>
              </a:rPr>
              <a:t>Készítette: Tóth-Martonosi Ágnes NAV KI Észak-alföldi Tájékoztatási Osztály Szolnok </a:t>
            </a:r>
          </a:p>
        </p:txBody>
      </p:sp>
    </p:spTree>
    <p:extLst>
      <p:ext uri="{BB962C8B-B14F-4D97-AF65-F5344CB8AC3E}">
        <p14:creationId xmlns:p14="http://schemas.microsoft.com/office/powerpoint/2010/main" val="3013644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hu-HU" altLang="hu-HU" dirty="0"/>
          </a:p>
        </p:txBody>
      </p:sp>
      <p:sp>
        <p:nvSpPr>
          <p:cNvPr id="2" name="Dátum helye 1"/>
          <p:cNvSpPr>
            <a:spLocks noGrp="1"/>
          </p:cNvSpPr>
          <p:nvPr>
            <p:ph type="dt" idx="10"/>
          </p:nvPr>
        </p:nvSpPr>
        <p:spPr/>
        <p:txBody>
          <a:bodyPr/>
          <a:lstStyle/>
          <a:p>
            <a:fld id="{A3E46DBD-511D-4F2F-A53C-C8405BDA7EFF}" type="datetime1">
              <a:rPr lang="hu-HU" altLang="hu-HU" smtClean="0"/>
              <a:t>2026.01.21.</a:t>
            </a:fld>
            <a:endParaRPr lang="hu-HU" altLang="hu-HU" dirty="0"/>
          </a:p>
        </p:txBody>
      </p:sp>
      <p:sp>
        <p:nvSpPr>
          <p:cNvPr id="3" name="Dia számának helye 2">
            <a:extLst>
              <a:ext uri="{FF2B5EF4-FFF2-40B4-BE49-F238E27FC236}">
                <a16:creationId xmlns:a16="http://schemas.microsoft.com/office/drawing/2014/main" id="{491C6E93-DA83-1B61-CC53-DB5E862C07D8}"/>
              </a:ext>
            </a:extLst>
          </p:cNvPr>
          <p:cNvSpPr>
            <a:spLocks noGrp="1"/>
          </p:cNvSpPr>
          <p:nvPr>
            <p:ph type="sldNum" sz="quarter" idx="5"/>
          </p:nvPr>
        </p:nvSpPr>
        <p:spPr/>
        <p:txBody>
          <a:bodyPr/>
          <a:lstStyle/>
          <a:p>
            <a:fld id="{83A632A8-D5AE-4360-8CB5-C0C04EA1E504}" type="slidenum">
              <a:rPr lang="hu-HU" smtClean="0"/>
              <a:t>58</a:t>
            </a:fld>
            <a:endParaRPr lang="hu-HU"/>
          </a:p>
        </p:txBody>
      </p:sp>
      <p:sp>
        <p:nvSpPr>
          <p:cNvPr id="6" name="Szövegdoboz 5">
            <a:extLst>
              <a:ext uri="{FF2B5EF4-FFF2-40B4-BE49-F238E27FC236}">
                <a16:creationId xmlns:a16="http://schemas.microsoft.com/office/drawing/2014/main" id="{79C4330A-3C5E-7DF7-7AC0-AAA256E83A2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266710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a:extLst>
              <a:ext uri="{FF2B5EF4-FFF2-40B4-BE49-F238E27FC236}">
                <a16:creationId xmlns:a16="http://schemas.microsoft.com/office/drawing/2014/main" id="{5EEC6897-E2E9-1448-0098-92D34F36BE21}"/>
              </a:ext>
            </a:extLst>
          </p:cNvPr>
          <p:cNvSpPr>
            <a:spLocks noGrp="1"/>
          </p:cNvSpPr>
          <p:nvPr>
            <p:ph type="sldNum" sz="quarter" idx="5"/>
          </p:nvPr>
        </p:nvSpPr>
        <p:spPr/>
        <p:txBody>
          <a:bodyPr/>
          <a:lstStyle/>
          <a:p>
            <a:fld id="{83A632A8-D5AE-4360-8CB5-C0C04EA1E504}" type="slidenum">
              <a:rPr lang="hu-HU" smtClean="0"/>
              <a:t>59</a:t>
            </a:fld>
            <a:endParaRPr lang="hu-HU"/>
          </a:p>
        </p:txBody>
      </p:sp>
      <p:sp>
        <p:nvSpPr>
          <p:cNvPr id="7" name="Szövegdoboz 6">
            <a:extLst>
              <a:ext uri="{FF2B5EF4-FFF2-40B4-BE49-F238E27FC236}">
                <a16:creationId xmlns:a16="http://schemas.microsoft.com/office/drawing/2014/main" id="{3EB8C10D-FC02-74C6-6054-9DA61FF04959}"/>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441489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60</a:t>
            </a:fld>
            <a:endParaRPr lang="hu-HU"/>
          </a:p>
        </p:txBody>
      </p:sp>
      <p:sp>
        <p:nvSpPr>
          <p:cNvPr id="7" name="Szövegdoboz 6">
            <a:extLst>
              <a:ext uri="{FF2B5EF4-FFF2-40B4-BE49-F238E27FC236}">
                <a16:creationId xmlns:a16="http://schemas.microsoft.com/office/drawing/2014/main" id="{07DD6278-E17D-1BCE-ACEF-BA15A6B5FE32}"/>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01050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61</a:t>
            </a:fld>
            <a:endParaRPr lang="hu-HU"/>
          </a:p>
        </p:txBody>
      </p:sp>
      <p:sp>
        <p:nvSpPr>
          <p:cNvPr id="7" name="Szövegdoboz 6">
            <a:extLst>
              <a:ext uri="{FF2B5EF4-FFF2-40B4-BE49-F238E27FC236}">
                <a16:creationId xmlns:a16="http://schemas.microsoft.com/office/drawing/2014/main" id="{F33CCC47-A733-6545-8713-D84A817A708B}"/>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5981500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62</a:t>
            </a:fld>
            <a:endParaRPr lang="hu-HU"/>
          </a:p>
        </p:txBody>
      </p:sp>
      <p:sp>
        <p:nvSpPr>
          <p:cNvPr id="7" name="Szövegdoboz 6">
            <a:extLst>
              <a:ext uri="{FF2B5EF4-FFF2-40B4-BE49-F238E27FC236}">
                <a16:creationId xmlns:a16="http://schemas.microsoft.com/office/drawing/2014/main" id="{601897E0-6392-86CA-DD22-9B20FDD9EC2F}"/>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917216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96828-8C27-3ECA-ACB0-B2472B738A42}"/>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19139888-93AD-858F-95BF-A6729A549BE1}"/>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1176A3B4-60AC-4BA4-982D-1F4F254A83AC}"/>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01D66DAA-8714-49FC-0083-71966020B280}"/>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28B58F0B-BB5D-9B74-C868-8C51CA490165}"/>
              </a:ext>
            </a:extLst>
          </p:cNvPr>
          <p:cNvSpPr>
            <a:spLocks noGrp="1"/>
          </p:cNvSpPr>
          <p:nvPr>
            <p:ph type="sldNum" sz="quarter" idx="5"/>
          </p:nvPr>
        </p:nvSpPr>
        <p:spPr/>
        <p:txBody>
          <a:bodyPr/>
          <a:lstStyle/>
          <a:p>
            <a:fld id="{83A632A8-D5AE-4360-8CB5-C0C04EA1E504}" type="slidenum">
              <a:rPr lang="hu-HU" smtClean="0"/>
              <a:t>63</a:t>
            </a:fld>
            <a:endParaRPr lang="hu-HU"/>
          </a:p>
        </p:txBody>
      </p:sp>
      <p:sp>
        <p:nvSpPr>
          <p:cNvPr id="7" name="Szövegdoboz 6">
            <a:extLst>
              <a:ext uri="{FF2B5EF4-FFF2-40B4-BE49-F238E27FC236}">
                <a16:creationId xmlns:a16="http://schemas.microsoft.com/office/drawing/2014/main" id="{51F2BE33-0CAC-9F99-BBF2-1BB1805EAC8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499399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B07CD-5077-F21B-C87C-12E97F94DFE3}"/>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2BCACD4-B341-5A3B-4A25-948AB8CDC799}"/>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BCB1754A-E9BD-3986-2479-85F6A98F301E}"/>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60CCEB4A-31EF-6560-D7D0-5E30EF2101DB}"/>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EE03531E-CE64-AA19-425B-670953C8AB76}"/>
              </a:ext>
            </a:extLst>
          </p:cNvPr>
          <p:cNvSpPr>
            <a:spLocks noGrp="1"/>
          </p:cNvSpPr>
          <p:nvPr>
            <p:ph type="sldNum" sz="quarter" idx="5"/>
          </p:nvPr>
        </p:nvSpPr>
        <p:spPr/>
        <p:txBody>
          <a:bodyPr/>
          <a:lstStyle/>
          <a:p>
            <a:fld id="{83A632A8-D5AE-4360-8CB5-C0C04EA1E504}" type="slidenum">
              <a:rPr lang="hu-HU" smtClean="0"/>
              <a:t>64</a:t>
            </a:fld>
            <a:endParaRPr lang="hu-HU"/>
          </a:p>
        </p:txBody>
      </p:sp>
      <p:sp>
        <p:nvSpPr>
          <p:cNvPr id="7" name="Szövegdoboz 6">
            <a:extLst>
              <a:ext uri="{FF2B5EF4-FFF2-40B4-BE49-F238E27FC236}">
                <a16:creationId xmlns:a16="http://schemas.microsoft.com/office/drawing/2014/main" id="{A4485C0B-32F0-0BBE-9E2A-BFD4F11A0B2F}"/>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51077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5A460-2A19-F5CD-7A2B-6368B4FC8DB9}"/>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B6F1BD26-3429-9C5D-2E62-69FA74248006}"/>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0DA2877-99E2-F8B1-8391-72A5FA42F4AE}"/>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E6685B29-ACF1-7A89-554C-9715DE0C6E9D}"/>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7F2FAD2F-5B10-4C4A-6DF3-D88F091669DC}"/>
              </a:ext>
            </a:extLst>
          </p:cNvPr>
          <p:cNvSpPr>
            <a:spLocks noGrp="1"/>
          </p:cNvSpPr>
          <p:nvPr>
            <p:ph type="sldNum" sz="quarter" idx="5"/>
          </p:nvPr>
        </p:nvSpPr>
        <p:spPr/>
        <p:txBody>
          <a:bodyPr/>
          <a:lstStyle/>
          <a:p>
            <a:fld id="{83A632A8-D5AE-4360-8CB5-C0C04EA1E504}" type="slidenum">
              <a:rPr lang="hu-HU" smtClean="0"/>
              <a:t>65</a:t>
            </a:fld>
            <a:endParaRPr lang="hu-HU"/>
          </a:p>
        </p:txBody>
      </p:sp>
      <p:sp>
        <p:nvSpPr>
          <p:cNvPr id="7" name="Szövegdoboz 6">
            <a:extLst>
              <a:ext uri="{FF2B5EF4-FFF2-40B4-BE49-F238E27FC236}">
                <a16:creationId xmlns:a16="http://schemas.microsoft.com/office/drawing/2014/main" id="{1CB4AB52-DC81-C774-827B-CB8EF2180BCA}"/>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278728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CD1CD-C9C9-BF39-3D3A-6676BE2536E7}"/>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CEF6D829-90CF-9F6B-10E7-1095EA4D7E2E}"/>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534EF8E5-DCAC-3AD4-5A02-1B3175C83CAE}"/>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2736DEC5-3B14-A304-0C9C-D4225AFCE208}"/>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3BCA305F-F2FB-B8D9-0584-0D283D81C5CA}"/>
              </a:ext>
            </a:extLst>
          </p:cNvPr>
          <p:cNvSpPr>
            <a:spLocks noGrp="1"/>
          </p:cNvSpPr>
          <p:nvPr>
            <p:ph type="sldNum" sz="quarter" idx="5"/>
          </p:nvPr>
        </p:nvSpPr>
        <p:spPr/>
        <p:txBody>
          <a:bodyPr/>
          <a:lstStyle/>
          <a:p>
            <a:fld id="{83A632A8-D5AE-4360-8CB5-C0C04EA1E504}" type="slidenum">
              <a:rPr lang="hu-HU" smtClean="0"/>
              <a:t>66</a:t>
            </a:fld>
            <a:endParaRPr lang="hu-HU"/>
          </a:p>
        </p:txBody>
      </p:sp>
      <p:sp>
        <p:nvSpPr>
          <p:cNvPr id="7" name="Szövegdoboz 6">
            <a:extLst>
              <a:ext uri="{FF2B5EF4-FFF2-40B4-BE49-F238E27FC236}">
                <a16:creationId xmlns:a16="http://schemas.microsoft.com/office/drawing/2014/main" id="{DB303970-6B25-B5D2-7E26-A67787735A0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966880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96D48-2B6C-961B-4908-18E9B5C3C086}"/>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3090DF9-E89C-20EE-743F-EDED982F4AF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5345CBCF-AA52-8F8B-9D10-2F7A40FE96B6}"/>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25105785-7669-5485-0044-12411B303276}"/>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E7E1843E-9159-C3D0-C1D7-0C661E76EC78}"/>
              </a:ext>
            </a:extLst>
          </p:cNvPr>
          <p:cNvSpPr>
            <a:spLocks noGrp="1"/>
          </p:cNvSpPr>
          <p:nvPr>
            <p:ph type="sldNum" sz="quarter" idx="5"/>
          </p:nvPr>
        </p:nvSpPr>
        <p:spPr/>
        <p:txBody>
          <a:bodyPr/>
          <a:lstStyle/>
          <a:p>
            <a:fld id="{83A632A8-D5AE-4360-8CB5-C0C04EA1E504}" type="slidenum">
              <a:rPr lang="hu-HU" smtClean="0"/>
              <a:t>67</a:t>
            </a:fld>
            <a:endParaRPr lang="hu-HU"/>
          </a:p>
        </p:txBody>
      </p:sp>
      <p:sp>
        <p:nvSpPr>
          <p:cNvPr id="7" name="Szövegdoboz 6">
            <a:extLst>
              <a:ext uri="{FF2B5EF4-FFF2-40B4-BE49-F238E27FC236}">
                <a16:creationId xmlns:a16="http://schemas.microsoft.com/office/drawing/2014/main" id="{DDE4BC16-ED9A-95A9-F721-ACC426571042}"/>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7044488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0C9E4-9DAA-5F10-DFF0-CB25D519D607}"/>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2DC24CB6-48C7-0451-6D17-99BA40A07A35}"/>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42201022-EACE-6ED4-65DF-3DD90338083D}"/>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AE9F4A78-526E-13E7-4908-D66D050C776F}"/>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8C11DC3F-E842-A3EC-EC60-146EA09761F9}"/>
              </a:ext>
            </a:extLst>
          </p:cNvPr>
          <p:cNvSpPr>
            <a:spLocks noGrp="1"/>
          </p:cNvSpPr>
          <p:nvPr>
            <p:ph type="sldNum" sz="quarter" idx="5"/>
          </p:nvPr>
        </p:nvSpPr>
        <p:spPr/>
        <p:txBody>
          <a:bodyPr/>
          <a:lstStyle/>
          <a:p>
            <a:fld id="{83A632A8-D5AE-4360-8CB5-C0C04EA1E504}" type="slidenum">
              <a:rPr lang="hu-HU" smtClean="0"/>
              <a:t>68</a:t>
            </a:fld>
            <a:endParaRPr lang="hu-HU"/>
          </a:p>
        </p:txBody>
      </p:sp>
      <p:sp>
        <p:nvSpPr>
          <p:cNvPr id="7" name="Szövegdoboz 6">
            <a:extLst>
              <a:ext uri="{FF2B5EF4-FFF2-40B4-BE49-F238E27FC236}">
                <a16:creationId xmlns:a16="http://schemas.microsoft.com/office/drawing/2014/main" id="{4BEC07A4-2A42-3D53-9C30-615128B5A758}"/>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903812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686EF-403E-409F-2B92-823AA14F7BA8}"/>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DD62765F-D557-AC50-A85A-6FB58BE40689}"/>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CF698AF-FCBD-0C9A-D5E6-04A951C5E030}"/>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FFDD68F0-9D67-C5AE-C95F-6992663A3F6C}"/>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C2BF066-7CCC-9049-7D72-C5A0D0AF94BA}"/>
              </a:ext>
            </a:extLst>
          </p:cNvPr>
          <p:cNvSpPr>
            <a:spLocks noGrp="1"/>
          </p:cNvSpPr>
          <p:nvPr>
            <p:ph type="sldNum" sz="quarter" idx="5"/>
          </p:nvPr>
        </p:nvSpPr>
        <p:spPr/>
        <p:txBody>
          <a:bodyPr/>
          <a:lstStyle/>
          <a:p>
            <a:fld id="{83A632A8-D5AE-4360-8CB5-C0C04EA1E504}" type="slidenum">
              <a:rPr lang="hu-HU" smtClean="0"/>
              <a:t>69</a:t>
            </a:fld>
            <a:endParaRPr lang="hu-HU"/>
          </a:p>
        </p:txBody>
      </p:sp>
      <p:sp>
        <p:nvSpPr>
          <p:cNvPr id="7" name="Szövegdoboz 6">
            <a:extLst>
              <a:ext uri="{FF2B5EF4-FFF2-40B4-BE49-F238E27FC236}">
                <a16:creationId xmlns:a16="http://schemas.microsoft.com/office/drawing/2014/main" id="{EA6751B6-769C-2797-8E8D-20B0ED6F6F3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5399741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37C24-E25B-DA63-33BB-A8D8A8B21E2E}"/>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150328FB-F135-2453-C986-D6AA85BE70B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26ABED0A-B0B7-234F-D681-8047496284D5}"/>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CCB4C22B-15E5-C90E-D25C-649EBE43C7B8}"/>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6FAAC9CE-47D3-0076-5E5B-C5E55ED21C36}"/>
              </a:ext>
            </a:extLst>
          </p:cNvPr>
          <p:cNvSpPr>
            <a:spLocks noGrp="1"/>
          </p:cNvSpPr>
          <p:nvPr>
            <p:ph type="sldNum" sz="quarter" idx="5"/>
          </p:nvPr>
        </p:nvSpPr>
        <p:spPr/>
        <p:txBody>
          <a:bodyPr/>
          <a:lstStyle/>
          <a:p>
            <a:fld id="{83A632A8-D5AE-4360-8CB5-C0C04EA1E504}" type="slidenum">
              <a:rPr lang="hu-HU" smtClean="0"/>
              <a:t>70</a:t>
            </a:fld>
            <a:endParaRPr lang="hu-HU"/>
          </a:p>
        </p:txBody>
      </p:sp>
      <p:sp>
        <p:nvSpPr>
          <p:cNvPr id="7" name="Szövegdoboz 6">
            <a:extLst>
              <a:ext uri="{FF2B5EF4-FFF2-40B4-BE49-F238E27FC236}">
                <a16:creationId xmlns:a16="http://schemas.microsoft.com/office/drawing/2014/main" id="{F6EA0735-F1A6-8C55-76E0-91D5EE77B750}"/>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292258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49DE8-CB65-F2CE-BB83-FD5422BB0935}"/>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90A44BED-353C-EF9D-F53C-3CC8F3B1E8EE}"/>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FE940FD-240A-F47C-AF4B-54C45BB36548}"/>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B2A2DAB9-E70A-6025-66D0-FE4313260F67}"/>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D9B03875-5268-32AF-9A4B-F08BF679392C}"/>
              </a:ext>
            </a:extLst>
          </p:cNvPr>
          <p:cNvSpPr>
            <a:spLocks noGrp="1"/>
          </p:cNvSpPr>
          <p:nvPr>
            <p:ph type="sldNum" sz="quarter" idx="5"/>
          </p:nvPr>
        </p:nvSpPr>
        <p:spPr/>
        <p:txBody>
          <a:bodyPr/>
          <a:lstStyle/>
          <a:p>
            <a:fld id="{83A632A8-D5AE-4360-8CB5-C0C04EA1E504}" type="slidenum">
              <a:rPr lang="hu-HU" smtClean="0"/>
              <a:t>71</a:t>
            </a:fld>
            <a:endParaRPr lang="hu-HU"/>
          </a:p>
        </p:txBody>
      </p:sp>
      <p:sp>
        <p:nvSpPr>
          <p:cNvPr id="7" name="Szövegdoboz 6">
            <a:extLst>
              <a:ext uri="{FF2B5EF4-FFF2-40B4-BE49-F238E27FC236}">
                <a16:creationId xmlns:a16="http://schemas.microsoft.com/office/drawing/2014/main" id="{E8C7FEEB-A658-EE8D-E66F-6392411A89E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5185408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65232-73D2-0973-B9A9-6BF79B970E95}"/>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612F99B-F4DB-CE95-2828-52EBDC13AE5F}"/>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4C1C8CDB-6A16-1670-4BD4-6AB23B0A5121}"/>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87BC26C4-B3E7-6EA7-A1FF-1551101EBF3E}"/>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EEBCBC6A-2E7E-F46B-9768-440AA1E846C5}"/>
              </a:ext>
            </a:extLst>
          </p:cNvPr>
          <p:cNvSpPr>
            <a:spLocks noGrp="1"/>
          </p:cNvSpPr>
          <p:nvPr>
            <p:ph type="sldNum" sz="quarter" idx="5"/>
          </p:nvPr>
        </p:nvSpPr>
        <p:spPr/>
        <p:txBody>
          <a:bodyPr/>
          <a:lstStyle/>
          <a:p>
            <a:fld id="{83A632A8-D5AE-4360-8CB5-C0C04EA1E504}" type="slidenum">
              <a:rPr lang="hu-HU" smtClean="0"/>
              <a:t>72</a:t>
            </a:fld>
            <a:endParaRPr lang="hu-HU"/>
          </a:p>
        </p:txBody>
      </p:sp>
      <p:sp>
        <p:nvSpPr>
          <p:cNvPr id="7" name="Szövegdoboz 6">
            <a:extLst>
              <a:ext uri="{FF2B5EF4-FFF2-40B4-BE49-F238E27FC236}">
                <a16:creationId xmlns:a16="http://schemas.microsoft.com/office/drawing/2014/main" id="{C8273601-E001-E628-9CCA-D8BD969E53DC}"/>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7102522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26402-4DFD-5795-8879-98142520A760}"/>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3A9C94C9-509D-08E0-0BF6-F08547C05A7B}"/>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182EA97-EBEE-2E0A-55A8-92AD74321CA4}"/>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96966418-97CD-C65B-C967-3A598FAFFFB2}"/>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54492DD6-F09F-2C4D-190F-7C50C3C91D8F}"/>
              </a:ext>
            </a:extLst>
          </p:cNvPr>
          <p:cNvSpPr>
            <a:spLocks noGrp="1"/>
          </p:cNvSpPr>
          <p:nvPr>
            <p:ph type="sldNum" sz="quarter" idx="5"/>
          </p:nvPr>
        </p:nvSpPr>
        <p:spPr/>
        <p:txBody>
          <a:bodyPr/>
          <a:lstStyle/>
          <a:p>
            <a:fld id="{83A632A8-D5AE-4360-8CB5-C0C04EA1E504}" type="slidenum">
              <a:rPr lang="hu-HU" smtClean="0"/>
              <a:t>73</a:t>
            </a:fld>
            <a:endParaRPr lang="hu-HU"/>
          </a:p>
        </p:txBody>
      </p:sp>
      <p:sp>
        <p:nvSpPr>
          <p:cNvPr id="7" name="Szövegdoboz 6">
            <a:extLst>
              <a:ext uri="{FF2B5EF4-FFF2-40B4-BE49-F238E27FC236}">
                <a16:creationId xmlns:a16="http://schemas.microsoft.com/office/drawing/2014/main" id="{0207635D-2670-6111-9900-292C3FF4D283}"/>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41261969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D99AE-42D7-1485-5C41-6D337847058A}"/>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24EE9A81-7414-646B-EFC2-DB9F6B4F7A2A}"/>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35345491-6732-EFA9-5D70-AE1070FD58EF}"/>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0E2A5462-F426-A563-91B7-06BC79A98B3E}"/>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551592B1-271A-ED88-3DD3-3CF1ECF39E30}"/>
              </a:ext>
            </a:extLst>
          </p:cNvPr>
          <p:cNvSpPr>
            <a:spLocks noGrp="1"/>
          </p:cNvSpPr>
          <p:nvPr>
            <p:ph type="sldNum" sz="quarter" idx="5"/>
          </p:nvPr>
        </p:nvSpPr>
        <p:spPr/>
        <p:txBody>
          <a:bodyPr/>
          <a:lstStyle/>
          <a:p>
            <a:fld id="{83A632A8-D5AE-4360-8CB5-C0C04EA1E504}" type="slidenum">
              <a:rPr lang="hu-HU" smtClean="0"/>
              <a:t>74</a:t>
            </a:fld>
            <a:endParaRPr lang="hu-HU"/>
          </a:p>
        </p:txBody>
      </p:sp>
      <p:sp>
        <p:nvSpPr>
          <p:cNvPr id="7" name="Szövegdoboz 6">
            <a:extLst>
              <a:ext uri="{FF2B5EF4-FFF2-40B4-BE49-F238E27FC236}">
                <a16:creationId xmlns:a16="http://schemas.microsoft.com/office/drawing/2014/main" id="{E685DC94-F73A-55C9-3326-B08507702E13}"/>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2314556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B91EA-9F61-BA4E-0F7D-A50F24598C46}"/>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58818551-1FAC-A291-70DB-A0934D86A06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28162298-ABC9-D5CA-4424-7979A2603B0F}"/>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F171E698-2DBE-62EF-27EC-25D36C6A5167}"/>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12DC5284-2179-76AA-CA49-5099ABFB0C30}"/>
              </a:ext>
            </a:extLst>
          </p:cNvPr>
          <p:cNvSpPr>
            <a:spLocks noGrp="1"/>
          </p:cNvSpPr>
          <p:nvPr>
            <p:ph type="sldNum" sz="quarter" idx="5"/>
          </p:nvPr>
        </p:nvSpPr>
        <p:spPr/>
        <p:txBody>
          <a:bodyPr/>
          <a:lstStyle/>
          <a:p>
            <a:fld id="{83A632A8-D5AE-4360-8CB5-C0C04EA1E504}" type="slidenum">
              <a:rPr lang="hu-HU" smtClean="0"/>
              <a:t>75</a:t>
            </a:fld>
            <a:endParaRPr lang="hu-HU"/>
          </a:p>
        </p:txBody>
      </p:sp>
      <p:sp>
        <p:nvSpPr>
          <p:cNvPr id="7" name="Szövegdoboz 6">
            <a:extLst>
              <a:ext uri="{FF2B5EF4-FFF2-40B4-BE49-F238E27FC236}">
                <a16:creationId xmlns:a16="http://schemas.microsoft.com/office/drawing/2014/main" id="{76A2F7CC-A3E3-05EB-93EF-996BF5390312}"/>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480521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ED6EC-CE05-DB34-CD64-D5DDC44D3CDC}"/>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ED2A405C-7BED-E461-F755-639A70E19BE5}"/>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92F7496A-AC2F-F5A0-A3BF-287943F5DA2E}"/>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3E4F8107-32B0-5FA9-C866-A429ADECC26E}"/>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1ED9633C-E5C7-AE2C-0D1C-FD2953B87585}"/>
              </a:ext>
            </a:extLst>
          </p:cNvPr>
          <p:cNvSpPr>
            <a:spLocks noGrp="1"/>
          </p:cNvSpPr>
          <p:nvPr>
            <p:ph type="sldNum" sz="quarter" idx="5"/>
          </p:nvPr>
        </p:nvSpPr>
        <p:spPr/>
        <p:txBody>
          <a:bodyPr/>
          <a:lstStyle/>
          <a:p>
            <a:fld id="{83A632A8-D5AE-4360-8CB5-C0C04EA1E504}" type="slidenum">
              <a:rPr lang="hu-HU" smtClean="0"/>
              <a:t>76</a:t>
            </a:fld>
            <a:endParaRPr lang="hu-HU"/>
          </a:p>
        </p:txBody>
      </p:sp>
      <p:sp>
        <p:nvSpPr>
          <p:cNvPr id="7" name="Szövegdoboz 6">
            <a:extLst>
              <a:ext uri="{FF2B5EF4-FFF2-40B4-BE49-F238E27FC236}">
                <a16:creationId xmlns:a16="http://schemas.microsoft.com/office/drawing/2014/main" id="{7F0BEA5C-4F2B-15D9-C8FF-E3E755D9CFFE}"/>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523377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EDE0E-87E3-10D1-17DB-EF0D1BBD3148}"/>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19668E28-B652-7546-AA10-9E519E1BFC23}"/>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CA4AFC4E-9253-0D26-852E-FEDE943B92C5}"/>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AAB8344B-BAD1-7DC9-18B4-CDE469765038}"/>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D94A8C7-4B33-242A-F1E3-DCBB1F0CCB05}"/>
              </a:ext>
            </a:extLst>
          </p:cNvPr>
          <p:cNvSpPr>
            <a:spLocks noGrp="1"/>
          </p:cNvSpPr>
          <p:nvPr>
            <p:ph type="sldNum" sz="quarter" idx="5"/>
          </p:nvPr>
        </p:nvSpPr>
        <p:spPr/>
        <p:txBody>
          <a:bodyPr/>
          <a:lstStyle/>
          <a:p>
            <a:fld id="{83A632A8-D5AE-4360-8CB5-C0C04EA1E504}" type="slidenum">
              <a:rPr lang="hu-HU" smtClean="0"/>
              <a:t>77</a:t>
            </a:fld>
            <a:endParaRPr lang="hu-HU"/>
          </a:p>
        </p:txBody>
      </p:sp>
      <p:sp>
        <p:nvSpPr>
          <p:cNvPr id="7" name="Szövegdoboz 6">
            <a:extLst>
              <a:ext uri="{FF2B5EF4-FFF2-40B4-BE49-F238E27FC236}">
                <a16:creationId xmlns:a16="http://schemas.microsoft.com/office/drawing/2014/main" id="{D497B85E-840E-17BD-8634-F48E153AE30D}"/>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9075916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78</a:t>
            </a:fld>
            <a:endParaRPr lang="hu-HU"/>
          </a:p>
        </p:txBody>
      </p:sp>
      <p:sp>
        <p:nvSpPr>
          <p:cNvPr id="7" name="Szövegdoboz 6">
            <a:extLst>
              <a:ext uri="{FF2B5EF4-FFF2-40B4-BE49-F238E27FC236}">
                <a16:creationId xmlns:a16="http://schemas.microsoft.com/office/drawing/2014/main" id="{E8F879FC-6968-5245-42B1-99287CBAB6AB}"/>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488531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B476E-C4D5-E0B4-A4E4-DF7930A06C0B}"/>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D4A9B430-2CD7-0EFF-67C0-2E8707F02CD2}"/>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613972F9-57C8-4EB6-B8B9-469F8E00B363}"/>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A6672B59-3AE0-7F0C-9545-738439D76095}"/>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EFCA032-2D52-8156-9206-29B8DF5C1A2A}"/>
              </a:ext>
            </a:extLst>
          </p:cNvPr>
          <p:cNvSpPr>
            <a:spLocks noGrp="1"/>
          </p:cNvSpPr>
          <p:nvPr>
            <p:ph type="sldNum" sz="quarter" idx="5"/>
          </p:nvPr>
        </p:nvSpPr>
        <p:spPr/>
        <p:txBody>
          <a:bodyPr/>
          <a:lstStyle/>
          <a:p>
            <a:fld id="{83A632A8-D5AE-4360-8CB5-C0C04EA1E504}" type="slidenum">
              <a:rPr lang="hu-HU" smtClean="0"/>
              <a:t>79</a:t>
            </a:fld>
            <a:endParaRPr lang="hu-HU"/>
          </a:p>
        </p:txBody>
      </p:sp>
      <p:sp>
        <p:nvSpPr>
          <p:cNvPr id="7" name="Szövegdoboz 6">
            <a:extLst>
              <a:ext uri="{FF2B5EF4-FFF2-40B4-BE49-F238E27FC236}">
                <a16:creationId xmlns:a16="http://schemas.microsoft.com/office/drawing/2014/main" id="{33EE03AC-3EA7-C9E7-9D9F-0DB1575CC013}"/>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989639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B58DE-1DC8-FB06-9E80-4D367F2F74E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69B3E63A-4FA1-C105-8FD8-1A1694C82613}"/>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5A4B493-1107-AB86-1C5E-D23C44F4D639}"/>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E23807AA-DE90-E939-0338-8E051CC10053}"/>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A9C8279C-9A8A-47E9-B29B-ABB9B944D390}"/>
              </a:ext>
            </a:extLst>
          </p:cNvPr>
          <p:cNvSpPr>
            <a:spLocks noGrp="1"/>
          </p:cNvSpPr>
          <p:nvPr>
            <p:ph type="sldNum" sz="quarter" idx="5"/>
          </p:nvPr>
        </p:nvSpPr>
        <p:spPr/>
        <p:txBody>
          <a:bodyPr/>
          <a:lstStyle/>
          <a:p>
            <a:fld id="{83A632A8-D5AE-4360-8CB5-C0C04EA1E504}" type="slidenum">
              <a:rPr lang="hu-HU" smtClean="0"/>
              <a:t>80</a:t>
            </a:fld>
            <a:endParaRPr lang="hu-HU"/>
          </a:p>
        </p:txBody>
      </p:sp>
      <p:sp>
        <p:nvSpPr>
          <p:cNvPr id="7" name="Szövegdoboz 6">
            <a:extLst>
              <a:ext uri="{FF2B5EF4-FFF2-40B4-BE49-F238E27FC236}">
                <a16:creationId xmlns:a16="http://schemas.microsoft.com/office/drawing/2014/main" id="{72DCA681-9CDF-91B4-A970-5167E381F8D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340361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81</a:t>
            </a:fld>
            <a:endParaRPr lang="hu-HU"/>
          </a:p>
        </p:txBody>
      </p:sp>
      <p:sp>
        <p:nvSpPr>
          <p:cNvPr id="7" name="Szövegdoboz 6">
            <a:extLst>
              <a:ext uri="{FF2B5EF4-FFF2-40B4-BE49-F238E27FC236}">
                <a16:creationId xmlns:a16="http://schemas.microsoft.com/office/drawing/2014/main" id="{F5E0B7A6-1080-9B12-80BF-CE258EA661EC}"/>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7636767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059DA-F218-7C33-B063-DBC061A4E6C5}"/>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53186BF3-7E56-54B2-3B11-58F0D23D366E}"/>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651E02C9-200B-6B42-8C11-C041EE9BF95B}"/>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B9900233-56D3-88BC-EDD5-1BB8EFF14CA6}"/>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B5CBEA2F-1A13-6380-6DB9-59E8ACFCC0F7}"/>
              </a:ext>
            </a:extLst>
          </p:cNvPr>
          <p:cNvSpPr>
            <a:spLocks noGrp="1"/>
          </p:cNvSpPr>
          <p:nvPr>
            <p:ph type="sldNum" sz="quarter" idx="5"/>
          </p:nvPr>
        </p:nvSpPr>
        <p:spPr/>
        <p:txBody>
          <a:bodyPr/>
          <a:lstStyle/>
          <a:p>
            <a:fld id="{83A632A8-D5AE-4360-8CB5-C0C04EA1E504}" type="slidenum">
              <a:rPr lang="hu-HU" smtClean="0"/>
              <a:t>82</a:t>
            </a:fld>
            <a:endParaRPr lang="hu-HU"/>
          </a:p>
        </p:txBody>
      </p:sp>
      <p:sp>
        <p:nvSpPr>
          <p:cNvPr id="7" name="Szövegdoboz 6">
            <a:extLst>
              <a:ext uri="{FF2B5EF4-FFF2-40B4-BE49-F238E27FC236}">
                <a16:creationId xmlns:a16="http://schemas.microsoft.com/office/drawing/2014/main" id="{F6AE9131-96E0-2C74-ED6A-7DFE7A3B9D00}"/>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5006234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83</a:t>
            </a:fld>
            <a:endParaRPr lang="hu-HU"/>
          </a:p>
        </p:txBody>
      </p:sp>
      <p:sp>
        <p:nvSpPr>
          <p:cNvPr id="7" name="Szövegdoboz 6">
            <a:extLst>
              <a:ext uri="{FF2B5EF4-FFF2-40B4-BE49-F238E27FC236}">
                <a16:creationId xmlns:a16="http://schemas.microsoft.com/office/drawing/2014/main" id="{4C5DA7BE-FB72-A71C-1104-B089802BA12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132926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EAF9C-0941-F399-3DE0-0BAD973C57C3}"/>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FB8C1D9B-8587-842D-10BC-A27B12E92D7B}"/>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5923357-FD40-35EB-B2BA-6D9AF91816C2}"/>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87F0C0FD-39ED-FFA0-89E5-5553B9892E52}"/>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21200AAE-6FD5-D162-52DB-C9E829DDEDEB}"/>
              </a:ext>
            </a:extLst>
          </p:cNvPr>
          <p:cNvSpPr>
            <a:spLocks noGrp="1"/>
          </p:cNvSpPr>
          <p:nvPr>
            <p:ph type="sldNum" sz="quarter" idx="5"/>
          </p:nvPr>
        </p:nvSpPr>
        <p:spPr/>
        <p:txBody>
          <a:bodyPr/>
          <a:lstStyle/>
          <a:p>
            <a:fld id="{83A632A8-D5AE-4360-8CB5-C0C04EA1E504}" type="slidenum">
              <a:rPr lang="hu-HU" smtClean="0"/>
              <a:t>84</a:t>
            </a:fld>
            <a:endParaRPr lang="hu-HU"/>
          </a:p>
        </p:txBody>
      </p:sp>
      <p:sp>
        <p:nvSpPr>
          <p:cNvPr id="7" name="Szövegdoboz 6">
            <a:extLst>
              <a:ext uri="{FF2B5EF4-FFF2-40B4-BE49-F238E27FC236}">
                <a16:creationId xmlns:a16="http://schemas.microsoft.com/office/drawing/2014/main" id="{7E26EDD1-5637-9AD8-D25E-A522DAB8FC4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6035624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85</a:t>
            </a:fld>
            <a:endParaRPr lang="hu-HU"/>
          </a:p>
        </p:txBody>
      </p:sp>
      <p:sp>
        <p:nvSpPr>
          <p:cNvPr id="7" name="Szövegdoboz 6">
            <a:extLst>
              <a:ext uri="{FF2B5EF4-FFF2-40B4-BE49-F238E27FC236}">
                <a16:creationId xmlns:a16="http://schemas.microsoft.com/office/drawing/2014/main" id="{37EC90DA-D502-BC25-735E-113DAB6D33F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2490731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EFE4F-A3FA-B3A0-DE71-0714314C4FBA}"/>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C57CD73C-26E4-C966-4E18-402E09A6987D}"/>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43863140-CF7E-BEFA-3091-619CD68B4B68}"/>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B9F84F09-62B9-4189-FB9D-CE3D6328F7E8}"/>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EBB3D965-DC01-A256-C27C-5C4A29FF91DA}"/>
              </a:ext>
            </a:extLst>
          </p:cNvPr>
          <p:cNvSpPr>
            <a:spLocks noGrp="1"/>
          </p:cNvSpPr>
          <p:nvPr>
            <p:ph type="sldNum" sz="quarter" idx="5"/>
          </p:nvPr>
        </p:nvSpPr>
        <p:spPr/>
        <p:txBody>
          <a:bodyPr/>
          <a:lstStyle/>
          <a:p>
            <a:fld id="{83A632A8-D5AE-4360-8CB5-C0C04EA1E504}" type="slidenum">
              <a:rPr lang="hu-HU" smtClean="0"/>
              <a:t>86</a:t>
            </a:fld>
            <a:endParaRPr lang="hu-HU"/>
          </a:p>
        </p:txBody>
      </p:sp>
      <p:sp>
        <p:nvSpPr>
          <p:cNvPr id="7" name="Szövegdoboz 6">
            <a:extLst>
              <a:ext uri="{FF2B5EF4-FFF2-40B4-BE49-F238E27FC236}">
                <a16:creationId xmlns:a16="http://schemas.microsoft.com/office/drawing/2014/main" id="{DC7CB8D8-5B2B-CAD3-3D5E-27948BD41F16}"/>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40635252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16342-2343-CE54-D536-6B243EBA5073}"/>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A7E431F8-82B4-F558-BBB9-08FFB79D5F0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F314060-DD5F-32E7-6F89-B95F1C9316D3}"/>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36D2CEA3-0451-CC33-129D-73667220E37B}"/>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F56C8410-BFED-AC20-E1B2-2B883A66385D}"/>
              </a:ext>
            </a:extLst>
          </p:cNvPr>
          <p:cNvSpPr>
            <a:spLocks noGrp="1"/>
          </p:cNvSpPr>
          <p:nvPr>
            <p:ph type="sldNum" sz="quarter" idx="5"/>
          </p:nvPr>
        </p:nvSpPr>
        <p:spPr/>
        <p:txBody>
          <a:bodyPr/>
          <a:lstStyle/>
          <a:p>
            <a:fld id="{83A632A8-D5AE-4360-8CB5-C0C04EA1E504}" type="slidenum">
              <a:rPr lang="hu-HU" smtClean="0"/>
              <a:t>87</a:t>
            </a:fld>
            <a:endParaRPr lang="hu-HU"/>
          </a:p>
        </p:txBody>
      </p:sp>
      <p:sp>
        <p:nvSpPr>
          <p:cNvPr id="7" name="Szövegdoboz 6">
            <a:extLst>
              <a:ext uri="{FF2B5EF4-FFF2-40B4-BE49-F238E27FC236}">
                <a16:creationId xmlns:a16="http://schemas.microsoft.com/office/drawing/2014/main" id="{4E1C5FED-0805-2D3D-F39E-B3AD8177BFC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4421743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0F0E0-F807-4220-FCAC-3C96A32004AA}"/>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992E2B34-0C78-29ED-F946-5B94A17295D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D4EFA853-BF53-ED5D-DB8D-0920650B4530}"/>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E218BDD5-91C7-A4E6-5013-7A23C32F3F2C}"/>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58E6215D-2CFE-F8D2-D674-E2CB267E70FD}"/>
              </a:ext>
            </a:extLst>
          </p:cNvPr>
          <p:cNvSpPr>
            <a:spLocks noGrp="1"/>
          </p:cNvSpPr>
          <p:nvPr>
            <p:ph type="sldNum" sz="quarter" idx="5"/>
          </p:nvPr>
        </p:nvSpPr>
        <p:spPr/>
        <p:txBody>
          <a:bodyPr/>
          <a:lstStyle/>
          <a:p>
            <a:fld id="{83A632A8-D5AE-4360-8CB5-C0C04EA1E504}" type="slidenum">
              <a:rPr lang="hu-HU" smtClean="0"/>
              <a:t>88</a:t>
            </a:fld>
            <a:endParaRPr lang="hu-HU"/>
          </a:p>
        </p:txBody>
      </p:sp>
      <p:sp>
        <p:nvSpPr>
          <p:cNvPr id="7" name="Szövegdoboz 6">
            <a:extLst>
              <a:ext uri="{FF2B5EF4-FFF2-40B4-BE49-F238E27FC236}">
                <a16:creationId xmlns:a16="http://schemas.microsoft.com/office/drawing/2014/main" id="{0F77808C-5EF6-D477-3602-2538A82952B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1321677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89</a:t>
            </a:fld>
            <a:endParaRPr lang="hu-HU"/>
          </a:p>
        </p:txBody>
      </p:sp>
      <p:sp>
        <p:nvSpPr>
          <p:cNvPr id="7" name="Szövegdoboz 6">
            <a:extLst>
              <a:ext uri="{FF2B5EF4-FFF2-40B4-BE49-F238E27FC236}">
                <a16:creationId xmlns:a16="http://schemas.microsoft.com/office/drawing/2014/main" id="{3B89A437-E076-EFFC-16CC-97C0D75F0210}"/>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42463038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8628D-1FCA-9359-75D5-9A2392C9973B}"/>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68C1BAD0-CF58-545A-4912-F0A3129C3850}"/>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79900F83-D462-69F7-F122-9CFA4F9325EA}"/>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FA41EA79-FDF4-ECA1-5CDC-86E2A03ADA5A}"/>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16E6EB34-37A9-C4C3-4E7B-D3598EC54B42}"/>
              </a:ext>
            </a:extLst>
          </p:cNvPr>
          <p:cNvSpPr>
            <a:spLocks noGrp="1"/>
          </p:cNvSpPr>
          <p:nvPr>
            <p:ph type="sldNum" sz="quarter" idx="5"/>
          </p:nvPr>
        </p:nvSpPr>
        <p:spPr/>
        <p:txBody>
          <a:bodyPr/>
          <a:lstStyle/>
          <a:p>
            <a:fld id="{83A632A8-D5AE-4360-8CB5-C0C04EA1E504}" type="slidenum">
              <a:rPr lang="hu-HU" smtClean="0"/>
              <a:t>90</a:t>
            </a:fld>
            <a:endParaRPr lang="hu-HU"/>
          </a:p>
        </p:txBody>
      </p:sp>
      <p:sp>
        <p:nvSpPr>
          <p:cNvPr id="7" name="Szövegdoboz 6">
            <a:extLst>
              <a:ext uri="{FF2B5EF4-FFF2-40B4-BE49-F238E27FC236}">
                <a16:creationId xmlns:a16="http://schemas.microsoft.com/office/drawing/2014/main" id="{3558EFBE-A1CA-9D6B-877B-A7D36C1DF30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0801464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B9EB5-48DC-7C64-BF44-FD1AF6CC07DF}"/>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B41E6A77-7DE2-2621-A5DB-74A1DF93289A}"/>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FB6E0178-0CD8-5D68-9481-2290FF057A12}"/>
              </a:ext>
            </a:extLst>
          </p:cNvPr>
          <p:cNvSpPr>
            <a:spLocks noGrp="1"/>
          </p:cNvSpPr>
          <p:nvPr>
            <p:ph type="body" idx="1"/>
          </p:nvPr>
        </p:nvSpPr>
        <p:spPr/>
        <p:txBody>
          <a:bodyPr/>
          <a:lstStyle/>
          <a:p>
            <a:endParaRPr lang="hu-HU" dirty="0"/>
          </a:p>
        </p:txBody>
      </p:sp>
      <p:sp>
        <p:nvSpPr>
          <p:cNvPr id="4" name="Dátum helye 3">
            <a:extLst>
              <a:ext uri="{FF2B5EF4-FFF2-40B4-BE49-F238E27FC236}">
                <a16:creationId xmlns:a16="http://schemas.microsoft.com/office/drawing/2014/main" id="{D2402977-87B6-201F-F78D-60D3B4562CE1}"/>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2D989D15-3B4E-41C5-FB7F-2C035ED4FF53}"/>
              </a:ext>
            </a:extLst>
          </p:cNvPr>
          <p:cNvSpPr>
            <a:spLocks noGrp="1"/>
          </p:cNvSpPr>
          <p:nvPr>
            <p:ph type="sldNum" sz="quarter" idx="5"/>
          </p:nvPr>
        </p:nvSpPr>
        <p:spPr/>
        <p:txBody>
          <a:bodyPr/>
          <a:lstStyle/>
          <a:p>
            <a:fld id="{83A632A8-D5AE-4360-8CB5-C0C04EA1E504}" type="slidenum">
              <a:rPr lang="hu-HU" smtClean="0"/>
              <a:t>91</a:t>
            </a:fld>
            <a:endParaRPr lang="hu-HU"/>
          </a:p>
        </p:txBody>
      </p:sp>
      <p:sp>
        <p:nvSpPr>
          <p:cNvPr id="7" name="Szövegdoboz 6">
            <a:extLst>
              <a:ext uri="{FF2B5EF4-FFF2-40B4-BE49-F238E27FC236}">
                <a16:creationId xmlns:a16="http://schemas.microsoft.com/office/drawing/2014/main" id="{BA4DF85F-2C34-630D-1A3A-F86CE3928A5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0630256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a:xfrm>
            <a:off x="701040" y="4415791"/>
            <a:ext cx="5774615" cy="4615064"/>
          </a:xfrm>
        </p:spPr>
        <p:txBody>
          <a:bodyPr/>
          <a:lstStyle/>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92</a:t>
            </a:fld>
            <a:endParaRPr lang="hu-HU"/>
          </a:p>
        </p:txBody>
      </p:sp>
    </p:spTree>
    <p:extLst>
      <p:ext uri="{BB962C8B-B14F-4D97-AF65-F5344CB8AC3E}">
        <p14:creationId xmlns:p14="http://schemas.microsoft.com/office/powerpoint/2010/main" val="9238343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93</a:t>
            </a:fld>
            <a:endParaRPr lang="hu-HU"/>
          </a:p>
        </p:txBody>
      </p:sp>
      <p:sp>
        <p:nvSpPr>
          <p:cNvPr id="7" name="Szövegdoboz 6">
            <a:extLst>
              <a:ext uri="{FF2B5EF4-FFF2-40B4-BE49-F238E27FC236}">
                <a16:creationId xmlns:a16="http://schemas.microsoft.com/office/drawing/2014/main" id="{908E9039-20D7-E5E7-AF82-00D3B2CC3E80}"/>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9771022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a:xfrm>
            <a:off x="701040" y="4415791"/>
            <a:ext cx="5700354" cy="4682489"/>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300"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94</a:t>
            </a:fld>
            <a:endParaRPr lang="hu-HU"/>
          </a:p>
        </p:txBody>
      </p:sp>
    </p:spTree>
    <p:extLst>
      <p:ext uri="{BB962C8B-B14F-4D97-AF65-F5344CB8AC3E}">
        <p14:creationId xmlns:p14="http://schemas.microsoft.com/office/powerpoint/2010/main" val="37245297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6E7A1-7FA5-EF44-A930-661056D9D786}"/>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ABE9977D-D251-74DB-F107-02B40600E883}"/>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AE8863E-1767-D3A6-6F46-A5F102D3E025}"/>
              </a:ext>
            </a:extLst>
          </p:cNvPr>
          <p:cNvSpPr>
            <a:spLocks noGrp="1"/>
          </p:cNvSpPr>
          <p:nvPr>
            <p:ph type="body" idx="1"/>
          </p:nvPr>
        </p:nvSpPr>
        <p:spPr/>
        <p:txBody>
          <a:bodyPr/>
          <a:lstStyle/>
          <a:p>
            <a:endParaRPr lang="hu-HU"/>
          </a:p>
        </p:txBody>
      </p:sp>
      <p:sp>
        <p:nvSpPr>
          <p:cNvPr id="4" name="Dátum helye 3">
            <a:extLst>
              <a:ext uri="{FF2B5EF4-FFF2-40B4-BE49-F238E27FC236}">
                <a16:creationId xmlns:a16="http://schemas.microsoft.com/office/drawing/2014/main" id="{AD412A8A-792A-06CE-DF3D-FC3791277DF9}"/>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97DBC7B2-F9D5-E112-08E6-11D20067795C}"/>
              </a:ext>
            </a:extLst>
          </p:cNvPr>
          <p:cNvSpPr>
            <a:spLocks noGrp="1"/>
          </p:cNvSpPr>
          <p:nvPr>
            <p:ph type="sldNum" sz="quarter" idx="5"/>
          </p:nvPr>
        </p:nvSpPr>
        <p:spPr/>
        <p:txBody>
          <a:bodyPr/>
          <a:lstStyle/>
          <a:p>
            <a:fld id="{83A632A8-D5AE-4360-8CB5-C0C04EA1E504}" type="slidenum">
              <a:rPr lang="hu-HU" smtClean="0"/>
              <a:t>95</a:t>
            </a:fld>
            <a:endParaRPr lang="hu-HU"/>
          </a:p>
        </p:txBody>
      </p:sp>
      <p:sp>
        <p:nvSpPr>
          <p:cNvPr id="7" name="Szövegdoboz 6">
            <a:extLst>
              <a:ext uri="{FF2B5EF4-FFF2-40B4-BE49-F238E27FC236}">
                <a16:creationId xmlns:a16="http://schemas.microsoft.com/office/drawing/2014/main" id="{A9C7060A-4BF7-D38B-675C-DC5244F6DDB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87845184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96</a:t>
            </a:fld>
            <a:endParaRPr lang="hu-HU"/>
          </a:p>
        </p:txBody>
      </p:sp>
      <p:sp>
        <p:nvSpPr>
          <p:cNvPr id="7" name="Szövegdoboz 6">
            <a:extLst>
              <a:ext uri="{FF2B5EF4-FFF2-40B4-BE49-F238E27FC236}">
                <a16:creationId xmlns:a16="http://schemas.microsoft.com/office/drawing/2014/main" id="{0D254DF4-B64B-1AE8-77BB-775731D8DA32}"/>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9762371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7BCF7-3E5D-A363-C159-21A476099E1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6E408827-2734-103F-27E2-041900C68605}"/>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2BFA61AF-606E-8113-C99B-0683906F083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F9ADD84B-1B0F-888F-97F2-7DC2F0EBED43}"/>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5375D4F8-3A49-BDD5-325F-B10C4CD1F5AE}"/>
              </a:ext>
            </a:extLst>
          </p:cNvPr>
          <p:cNvSpPr>
            <a:spLocks noGrp="1"/>
          </p:cNvSpPr>
          <p:nvPr>
            <p:ph type="sldNum" sz="quarter" idx="5"/>
          </p:nvPr>
        </p:nvSpPr>
        <p:spPr/>
        <p:txBody>
          <a:bodyPr/>
          <a:lstStyle/>
          <a:p>
            <a:fld id="{83A632A8-D5AE-4360-8CB5-C0C04EA1E504}" type="slidenum">
              <a:rPr lang="hu-HU" smtClean="0"/>
              <a:t>97</a:t>
            </a:fld>
            <a:endParaRPr lang="hu-HU"/>
          </a:p>
        </p:txBody>
      </p:sp>
      <p:sp>
        <p:nvSpPr>
          <p:cNvPr id="7" name="Szövegdoboz 6">
            <a:extLst>
              <a:ext uri="{FF2B5EF4-FFF2-40B4-BE49-F238E27FC236}">
                <a16:creationId xmlns:a16="http://schemas.microsoft.com/office/drawing/2014/main" id="{330DF109-317F-CE83-A03C-888B4B5AE465}"/>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9077379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B51E3-7553-B316-03A5-7D3280D3E8C6}"/>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EB8C0AEA-80CE-E0DA-4595-91A97A13C411}"/>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BC9E2983-AA1B-69BC-7012-82DE6DDE415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B40BD756-5DFF-211C-4BFB-891133FF02F2}"/>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91318D51-EB4C-ECB6-2541-C80066D3568D}"/>
              </a:ext>
            </a:extLst>
          </p:cNvPr>
          <p:cNvSpPr>
            <a:spLocks noGrp="1"/>
          </p:cNvSpPr>
          <p:nvPr>
            <p:ph type="sldNum" sz="quarter" idx="5"/>
          </p:nvPr>
        </p:nvSpPr>
        <p:spPr/>
        <p:txBody>
          <a:bodyPr/>
          <a:lstStyle/>
          <a:p>
            <a:fld id="{83A632A8-D5AE-4360-8CB5-C0C04EA1E504}" type="slidenum">
              <a:rPr lang="hu-HU" smtClean="0"/>
              <a:t>98</a:t>
            </a:fld>
            <a:endParaRPr lang="hu-HU"/>
          </a:p>
        </p:txBody>
      </p:sp>
      <p:sp>
        <p:nvSpPr>
          <p:cNvPr id="7" name="Szövegdoboz 6">
            <a:extLst>
              <a:ext uri="{FF2B5EF4-FFF2-40B4-BE49-F238E27FC236}">
                <a16:creationId xmlns:a16="http://schemas.microsoft.com/office/drawing/2014/main" id="{05D90818-B12E-537E-2913-4A7D67A75AF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71349368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77211-18B7-EEE2-21FF-930BE3652AB0}"/>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70AC9F0D-58D6-DAD7-BE67-ABF9DF91E997}"/>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644862AA-9BC8-A4C5-76BE-9067AB1352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DA0B1AC1-F19A-3793-6B97-042B44CE7977}"/>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C4E0E5D8-0B30-34B0-DAEE-2585DC42845C}"/>
              </a:ext>
            </a:extLst>
          </p:cNvPr>
          <p:cNvSpPr>
            <a:spLocks noGrp="1"/>
          </p:cNvSpPr>
          <p:nvPr>
            <p:ph type="sldNum" sz="quarter" idx="5"/>
          </p:nvPr>
        </p:nvSpPr>
        <p:spPr/>
        <p:txBody>
          <a:bodyPr/>
          <a:lstStyle/>
          <a:p>
            <a:fld id="{83A632A8-D5AE-4360-8CB5-C0C04EA1E504}" type="slidenum">
              <a:rPr lang="hu-HU" smtClean="0"/>
              <a:t>99</a:t>
            </a:fld>
            <a:endParaRPr lang="hu-HU"/>
          </a:p>
        </p:txBody>
      </p:sp>
      <p:sp>
        <p:nvSpPr>
          <p:cNvPr id="7" name="Szövegdoboz 6">
            <a:extLst>
              <a:ext uri="{FF2B5EF4-FFF2-40B4-BE49-F238E27FC236}">
                <a16:creationId xmlns:a16="http://schemas.microsoft.com/office/drawing/2014/main" id="{CE45817F-B3CF-6CB5-0629-F6A22062B49A}"/>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72766657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7B6C7-BE06-E355-D0EA-98735BDC14CF}"/>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84214EAF-0974-72AB-A98B-6FEC0F1121FF}"/>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E02CB5FE-F077-7ACE-AE4F-BE7E8213E7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335ECBBF-1AE4-C233-5F32-522D9C218BE9}"/>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FF472615-E28D-53A4-F140-20EA88AE4DC1}"/>
              </a:ext>
            </a:extLst>
          </p:cNvPr>
          <p:cNvSpPr>
            <a:spLocks noGrp="1"/>
          </p:cNvSpPr>
          <p:nvPr>
            <p:ph type="sldNum" sz="quarter" idx="5"/>
          </p:nvPr>
        </p:nvSpPr>
        <p:spPr/>
        <p:txBody>
          <a:bodyPr/>
          <a:lstStyle/>
          <a:p>
            <a:fld id="{83A632A8-D5AE-4360-8CB5-C0C04EA1E504}" type="slidenum">
              <a:rPr lang="hu-HU" smtClean="0"/>
              <a:t>100</a:t>
            </a:fld>
            <a:endParaRPr lang="hu-HU"/>
          </a:p>
        </p:txBody>
      </p:sp>
      <p:sp>
        <p:nvSpPr>
          <p:cNvPr id="7" name="Szövegdoboz 6">
            <a:extLst>
              <a:ext uri="{FF2B5EF4-FFF2-40B4-BE49-F238E27FC236}">
                <a16:creationId xmlns:a16="http://schemas.microsoft.com/office/drawing/2014/main" id="{97A8D3D6-6FC0-A04A-6697-D0B9224C143B}"/>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70648632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97E09-2056-4F81-C7B8-66CA7AF5F343}"/>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BAE4EEB5-34D2-ADD7-AFF2-9E724D7B2D17}"/>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752E4AFD-671B-8335-D53E-96036BD1BE3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29A936E9-5986-A35B-ED1C-E52739EFE426}"/>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E370D9D8-EA8A-ADED-E941-57A2D003BE21}"/>
              </a:ext>
            </a:extLst>
          </p:cNvPr>
          <p:cNvSpPr>
            <a:spLocks noGrp="1"/>
          </p:cNvSpPr>
          <p:nvPr>
            <p:ph type="sldNum" sz="quarter" idx="5"/>
          </p:nvPr>
        </p:nvSpPr>
        <p:spPr/>
        <p:txBody>
          <a:bodyPr/>
          <a:lstStyle/>
          <a:p>
            <a:fld id="{83A632A8-D5AE-4360-8CB5-C0C04EA1E504}" type="slidenum">
              <a:rPr lang="hu-HU" smtClean="0"/>
              <a:t>101</a:t>
            </a:fld>
            <a:endParaRPr lang="hu-HU"/>
          </a:p>
        </p:txBody>
      </p:sp>
      <p:sp>
        <p:nvSpPr>
          <p:cNvPr id="7" name="Szövegdoboz 6">
            <a:extLst>
              <a:ext uri="{FF2B5EF4-FFF2-40B4-BE49-F238E27FC236}">
                <a16:creationId xmlns:a16="http://schemas.microsoft.com/office/drawing/2014/main" id="{30EB1635-0FA4-8925-6C95-11B6D720599D}"/>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417485843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0D73A-3DFD-906B-1A60-EE6702F0E140}"/>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10324238-A3F0-9004-260A-1CC9988D1734}"/>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FA433E9B-6E40-216E-5D04-2057B80315B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F91FFD69-7200-BD56-E827-8E53F0D63D30}"/>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017D8F2D-D4DF-64F8-A6DC-F30F99E149EF}"/>
              </a:ext>
            </a:extLst>
          </p:cNvPr>
          <p:cNvSpPr>
            <a:spLocks noGrp="1"/>
          </p:cNvSpPr>
          <p:nvPr>
            <p:ph type="sldNum" sz="quarter" idx="5"/>
          </p:nvPr>
        </p:nvSpPr>
        <p:spPr/>
        <p:txBody>
          <a:bodyPr/>
          <a:lstStyle/>
          <a:p>
            <a:fld id="{83A632A8-D5AE-4360-8CB5-C0C04EA1E504}" type="slidenum">
              <a:rPr lang="hu-HU" smtClean="0"/>
              <a:t>102</a:t>
            </a:fld>
            <a:endParaRPr lang="hu-HU"/>
          </a:p>
        </p:txBody>
      </p:sp>
      <p:sp>
        <p:nvSpPr>
          <p:cNvPr id="7" name="Szövegdoboz 6">
            <a:extLst>
              <a:ext uri="{FF2B5EF4-FFF2-40B4-BE49-F238E27FC236}">
                <a16:creationId xmlns:a16="http://schemas.microsoft.com/office/drawing/2014/main" id="{F3F7F88A-1D0E-F7C0-05F1-C0BEFA8A1B03}"/>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690302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4FC4E-7B00-4E41-9795-F0CBA6626535}"/>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81E16C75-D14A-C96C-DDC8-1DE927842CAD}"/>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4EE7965C-ADDF-9A89-6E45-1846D3906DB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ABCF9BEE-D32E-2927-5589-5C1D50B87E62}"/>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845E6075-9CEE-F428-F8D7-EA7A1420083C}"/>
              </a:ext>
            </a:extLst>
          </p:cNvPr>
          <p:cNvSpPr>
            <a:spLocks noGrp="1"/>
          </p:cNvSpPr>
          <p:nvPr>
            <p:ph type="sldNum" sz="quarter" idx="5"/>
          </p:nvPr>
        </p:nvSpPr>
        <p:spPr/>
        <p:txBody>
          <a:bodyPr/>
          <a:lstStyle/>
          <a:p>
            <a:fld id="{83A632A8-D5AE-4360-8CB5-C0C04EA1E504}" type="slidenum">
              <a:rPr lang="hu-HU" smtClean="0"/>
              <a:t>103</a:t>
            </a:fld>
            <a:endParaRPr lang="hu-HU"/>
          </a:p>
        </p:txBody>
      </p:sp>
      <p:sp>
        <p:nvSpPr>
          <p:cNvPr id="7" name="Szövegdoboz 6">
            <a:extLst>
              <a:ext uri="{FF2B5EF4-FFF2-40B4-BE49-F238E27FC236}">
                <a16:creationId xmlns:a16="http://schemas.microsoft.com/office/drawing/2014/main" id="{5A278416-D618-535C-C7F4-3F12AC155C86}"/>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20317071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DE781-6DD7-9F98-3B66-200DFB257803}"/>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A101E70B-5F32-D172-A62B-4ABF0964F9B3}"/>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83D994FB-E379-0B92-CD9B-A460158DA61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F4F3C776-FFB8-8FCE-18DC-16A324E0C975}"/>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A0A18549-81F9-1559-6266-116BF6E52A90}"/>
              </a:ext>
            </a:extLst>
          </p:cNvPr>
          <p:cNvSpPr>
            <a:spLocks noGrp="1"/>
          </p:cNvSpPr>
          <p:nvPr>
            <p:ph type="sldNum" sz="quarter" idx="5"/>
          </p:nvPr>
        </p:nvSpPr>
        <p:spPr/>
        <p:txBody>
          <a:bodyPr/>
          <a:lstStyle/>
          <a:p>
            <a:fld id="{83A632A8-D5AE-4360-8CB5-C0C04EA1E504}" type="slidenum">
              <a:rPr lang="hu-HU" smtClean="0"/>
              <a:t>104</a:t>
            </a:fld>
            <a:endParaRPr lang="hu-HU"/>
          </a:p>
        </p:txBody>
      </p:sp>
      <p:sp>
        <p:nvSpPr>
          <p:cNvPr id="7" name="Szövegdoboz 6">
            <a:extLst>
              <a:ext uri="{FF2B5EF4-FFF2-40B4-BE49-F238E27FC236}">
                <a16:creationId xmlns:a16="http://schemas.microsoft.com/office/drawing/2014/main" id="{23D252BE-A49F-D716-8202-35684D072A2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40928354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89FF5-205E-EC78-2136-387451745C4B}"/>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4FBF6AF8-BE9E-221B-E445-35BCBA1A030C}"/>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7BD15CF9-F65F-4FA4-5358-25E4F881823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r>
              <a:rPr lang="hu-HU" dirty="0"/>
              <a:t>A DIMOP Plusz keretében megvalósuló Komplex Jogviszony – Nyilvántartás eredményeként – 2026. október 1-től a NAV a biztosítotti jogviszony nyilvántartással kapcsolatosan is nyújt bizonyos szolgáltatásokat a az adózók számára. Az új rendelkezés alapján a NAV által működtetett elektronikus felületen, valamint mobilalkalmazáson keresztül új szolgáltatásként a természetes személyek számára lehetővé teszi az aktuális egészségbiztosítási információk  lekérdezését, és az egészségbiztosítási státusszal kapcsolatosa egyes, az egészségbiztosítási szerv hatáskörébe tartozó eljárások kezdeményezését, valamint a társadalombiztosítási egyéni számla adatainak és az európai egészségbiztosítási kártyával kapcsolatos adatoknak a lekérdezését, továbbá a nyugdíjbiztosítási szerv hatáskörébe tartozó adategyeztetési eljárás online elérését. </a:t>
            </a:r>
          </a:p>
          <a:p>
            <a:endParaRPr lang="hu-HU" dirty="0"/>
          </a:p>
          <a:p>
            <a:r>
              <a:rPr lang="hu-HU" dirty="0"/>
              <a:t>Ez a gyakorlatban azt jelenti, hogy az adóhatóság a felületet működteti, a konkrét szolgáltatások pedig a társszervekkel együttműködésben közös adatkezelés keretében valósul meg.</a:t>
            </a:r>
          </a:p>
        </p:txBody>
      </p:sp>
      <p:sp>
        <p:nvSpPr>
          <p:cNvPr id="4" name="Dátum helye 3">
            <a:extLst>
              <a:ext uri="{FF2B5EF4-FFF2-40B4-BE49-F238E27FC236}">
                <a16:creationId xmlns:a16="http://schemas.microsoft.com/office/drawing/2014/main" id="{D7181FEB-82F3-116F-683E-4803D35CAAC0}"/>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D378576-5E14-82F9-FD1D-068474B7378D}"/>
              </a:ext>
            </a:extLst>
          </p:cNvPr>
          <p:cNvSpPr>
            <a:spLocks noGrp="1"/>
          </p:cNvSpPr>
          <p:nvPr>
            <p:ph type="sldNum" sz="quarter" idx="5"/>
          </p:nvPr>
        </p:nvSpPr>
        <p:spPr/>
        <p:txBody>
          <a:bodyPr/>
          <a:lstStyle/>
          <a:p>
            <a:fld id="{83A632A8-D5AE-4360-8CB5-C0C04EA1E504}" type="slidenum">
              <a:rPr lang="hu-HU" smtClean="0"/>
              <a:t>105</a:t>
            </a:fld>
            <a:endParaRPr lang="hu-HU"/>
          </a:p>
        </p:txBody>
      </p:sp>
      <p:sp>
        <p:nvSpPr>
          <p:cNvPr id="7" name="Szövegdoboz 6">
            <a:extLst>
              <a:ext uri="{FF2B5EF4-FFF2-40B4-BE49-F238E27FC236}">
                <a16:creationId xmlns:a16="http://schemas.microsoft.com/office/drawing/2014/main" id="{8AB272CF-2832-7B8C-2D3F-52BB24CBA4A9}"/>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5203746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BC84F-A746-12E1-7DE3-53853F0E8441}"/>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A8E4421E-7E38-F7EB-546B-85C3ABE9E722}"/>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01A2AD93-E549-BE95-9E4A-D549E7EA820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3DCBC410-C983-DAAC-C286-DC1CD4D9013D}"/>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6A7454F3-3622-3B8F-6826-F05A7A8A0E94}"/>
              </a:ext>
            </a:extLst>
          </p:cNvPr>
          <p:cNvSpPr>
            <a:spLocks noGrp="1"/>
          </p:cNvSpPr>
          <p:nvPr>
            <p:ph type="sldNum" sz="quarter" idx="5"/>
          </p:nvPr>
        </p:nvSpPr>
        <p:spPr/>
        <p:txBody>
          <a:bodyPr/>
          <a:lstStyle/>
          <a:p>
            <a:fld id="{83A632A8-D5AE-4360-8CB5-C0C04EA1E504}" type="slidenum">
              <a:rPr lang="hu-HU" smtClean="0"/>
              <a:t>106</a:t>
            </a:fld>
            <a:endParaRPr lang="hu-HU"/>
          </a:p>
        </p:txBody>
      </p:sp>
      <p:sp>
        <p:nvSpPr>
          <p:cNvPr id="7" name="Szövegdoboz 6">
            <a:extLst>
              <a:ext uri="{FF2B5EF4-FFF2-40B4-BE49-F238E27FC236}">
                <a16:creationId xmlns:a16="http://schemas.microsoft.com/office/drawing/2014/main" id="{7F384A9B-0E8C-16F2-6A09-AACD21587FC8}"/>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17131977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AA96B-2014-B68D-8709-0B47F262F60B}"/>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0EF967F8-5AA4-9100-1623-677F02DCE3DA}"/>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BE8C8DFF-03B0-CF15-4FC7-0622AB3AE61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sz="1800" kern="100" dirty="0">
              <a:effectLst/>
              <a:latin typeface="Times New Roman" panose="02020603050405020304" pitchFamily="18" charset="0"/>
              <a:ea typeface="Calibri" panose="020F0502020204030204" pitchFamily="34" charset="0"/>
              <a:cs typeface="Calibri" panose="020F0502020204030204" pitchFamily="34" charset="0"/>
            </a:endParaRPr>
          </a:p>
          <a:p>
            <a:endParaRPr lang="hu-HU" dirty="0"/>
          </a:p>
        </p:txBody>
      </p:sp>
      <p:sp>
        <p:nvSpPr>
          <p:cNvPr id="4" name="Dátum helye 3">
            <a:extLst>
              <a:ext uri="{FF2B5EF4-FFF2-40B4-BE49-F238E27FC236}">
                <a16:creationId xmlns:a16="http://schemas.microsoft.com/office/drawing/2014/main" id="{A02864CF-AA80-7A14-902C-91923DB2AC43}"/>
              </a:ext>
            </a:extLst>
          </p:cNvPr>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9A798398-14ED-A8BA-1745-B8FDD1A5D1EE}"/>
              </a:ext>
            </a:extLst>
          </p:cNvPr>
          <p:cNvSpPr>
            <a:spLocks noGrp="1"/>
          </p:cNvSpPr>
          <p:nvPr>
            <p:ph type="sldNum" sz="quarter" idx="5"/>
          </p:nvPr>
        </p:nvSpPr>
        <p:spPr/>
        <p:txBody>
          <a:bodyPr/>
          <a:lstStyle/>
          <a:p>
            <a:fld id="{83A632A8-D5AE-4360-8CB5-C0C04EA1E504}" type="slidenum">
              <a:rPr lang="hu-HU" smtClean="0"/>
              <a:t>107</a:t>
            </a:fld>
            <a:endParaRPr lang="hu-HU"/>
          </a:p>
        </p:txBody>
      </p:sp>
      <p:sp>
        <p:nvSpPr>
          <p:cNvPr id="7" name="Szövegdoboz 6">
            <a:extLst>
              <a:ext uri="{FF2B5EF4-FFF2-40B4-BE49-F238E27FC236}">
                <a16:creationId xmlns:a16="http://schemas.microsoft.com/office/drawing/2014/main" id="{67536F8B-D975-B685-6FCC-7193B4014666}"/>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92875325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108</a:t>
            </a:fld>
            <a:endParaRPr lang="hu-HU"/>
          </a:p>
        </p:txBody>
      </p:sp>
      <p:sp>
        <p:nvSpPr>
          <p:cNvPr id="7" name="Szövegdoboz 6">
            <a:extLst>
              <a:ext uri="{FF2B5EF4-FFF2-40B4-BE49-F238E27FC236}">
                <a16:creationId xmlns:a16="http://schemas.microsoft.com/office/drawing/2014/main" id="{9CA984ED-AC1B-D898-0731-F3389F4B12C1}"/>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60440380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109</a:t>
            </a:fld>
            <a:endParaRPr lang="hu-HU"/>
          </a:p>
        </p:txBody>
      </p:sp>
      <p:sp>
        <p:nvSpPr>
          <p:cNvPr id="7" name="Szövegdoboz 6">
            <a:extLst>
              <a:ext uri="{FF2B5EF4-FFF2-40B4-BE49-F238E27FC236}">
                <a16:creationId xmlns:a16="http://schemas.microsoft.com/office/drawing/2014/main" id="{C35A3AB8-79BA-8483-A4BD-2C16F54E168C}"/>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86263166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átum helye 3"/>
          <p:cNvSpPr>
            <a:spLocks noGrp="1"/>
          </p:cNvSpPr>
          <p:nvPr>
            <p:ph type="dt" idx="10"/>
          </p:nvPr>
        </p:nvSpPr>
        <p:spPr/>
        <p:txBody>
          <a:bodyPr/>
          <a:lstStyle/>
          <a:p>
            <a:fld id="{E2BA21C7-64C6-46A0-8EC6-0D6FBD214C44}"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44CB14F-C2BB-106D-519C-52FE64104EE8}"/>
              </a:ext>
            </a:extLst>
          </p:cNvPr>
          <p:cNvSpPr>
            <a:spLocks noGrp="1"/>
          </p:cNvSpPr>
          <p:nvPr>
            <p:ph type="sldNum" sz="quarter" idx="5"/>
          </p:nvPr>
        </p:nvSpPr>
        <p:spPr/>
        <p:txBody>
          <a:bodyPr/>
          <a:lstStyle/>
          <a:p>
            <a:fld id="{83A632A8-D5AE-4360-8CB5-C0C04EA1E504}" type="slidenum">
              <a:rPr lang="hu-HU" smtClean="0"/>
              <a:t>110</a:t>
            </a:fld>
            <a:endParaRPr lang="hu-HU"/>
          </a:p>
        </p:txBody>
      </p:sp>
      <p:sp>
        <p:nvSpPr>
          <p:cNvPr id="7" name="Szövegdoboz 6">
            <a:extLst>
              <a:ext uri="{FF2B5EF4-FFF2-40B4-BE49-F238E27FC236}">
                <a16:creationId xmlns:a16="http://schemas.microsoft.com/office/drawing/2014/main" id="{82F0F1BB-05F1-B30A-E62D-06F61C2FAC5F}"/>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8200922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111</a:t>
            </a:fld>
            <a:endParaRPr lang="hu-HU"/>
          </a:p>
        </p:txBody>
      </p:sp>
      <p:sp>
        <p:nvSpPr>
          <p:cNvPr id="7" name="Szövegdoboz 6">
            <a:extLst>
              <a:ext uri="{FF2B5EF4-FFF2-40B4-BE49-F238E27FC236}">
                <a16:creationId xmlns:a16="http://schemas.microsoft.com/office/drawing/2014/main" id="{BCDE5D13-30E1-83C2-17E9-1E9D388C6CB7}"/>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2999048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112</a:t>
            </a:fld>
            <a:endParaRPr lang="hu-HU"/>
          </a:p>
        </p:txBody>
      </p:sp>
      <p:sp>
        <p:nvSpPr>
          <p:cNvPr id="7" name="Szövegdoboz 6">
            <a:extLst>
              <a:ext uri="{FF2B5EF4-FFF2-40B4-BE49-F238E27FC236}">
                <a16:creationId xmlns:a16="http://schemas.microsoft.com/office/drawing/2014/main" id="{5C608CB7-903F-238B-C064-93D3A9F9307E}"/>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232839382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5B890-5E22-3451-D69A-EF2884BE750A}"/>
            </a:ext>
          </a:extLst>
        </p:cNvPr>
        <p:cNvGrpSpPr/>
        <p:nvPr/>
      </p:nvGrpSpPr>
      <p:grpSpPr>
        <a:xfrm>
          <a:off x="0" y="0"/>
          <a:ext cx="0" cy="0"/>
          <a:chOff x="0" y="0"/>
          <a:chExt cx="0" cy="0"/>
        </a:xfrm>
      </p:grpSpPr>
      <p:sp>
        <p:nvSpPr>
          <p:cNvPr id="2" name="Diakép helye 1">
            <a:extLst>
              <a:ext uri="{FF2B5EF4-FFF2-40B4-BE49-F238E27FC236}">
                <a16:creationId xmlns:a16="http://schemas.microsoft.com/office/drawing/2014/main" id="{B0B780BF-BC4A-BF5C-76BD-06A0D817490D}"/>
              </a:ext>
            </a:extLst>
          </p:cNvPr>
          <p:cNvSpPr>
            <a:spLocks noGrp="1" noRot="1" noChangeAspect="1"/>
          </p:cNvSpPr>
          <p:nvPr>
            <p:ph type="sldImg"/>
          </p:nvPr>
        </p:nvSpPr>
        <p:spPr/>
      </p:sp>
      <p:sp>
        <p:nvSpPr>
          <p:cNvPr id="3" name="Jegyzetek helye 2">
            <a:extLst>
              <a:ext uri="{FF2B5EF4-FFF2-40B4-BE49-F238E27FC236}">
                <a16:creationId xmlns:a16="http://schemas.microsoft.com/office/drawing/2014/main" id="{2586A098-4B62-6882-EB08-50C61DD5BF04}"/>
              </a:ext>
            </a:extLst>
          </p:cNvPr>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a:extLst>
              <a:ext uri="{FF2B5EF4-FFF2-40B4-BE49-F238E27FC236}">
                <a16:creationId xmlns:a16="http://schemas.microsoft.com/office/drawing/2014/main" id="{16649447-F75A-82E6-2D2F-D66EFB6F01FE}"/>
              </a:ext>
            </a:extLst>
          </p:cNvPr>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3BCB61E1-5899-6040-D388-BC435A785A4D}"/>
              </a:ext>
            </a:extLst>
          </p:cNvPr>
          <p:cNvSpPr>
            <a:spLocks noGrp="1"/>
          </p:cNvSpPr>
          <p:nvPr>
            <p:ph type="sldNum" sz="quarter" idx="5"/>
          </p:nvPr>
        </p:nvSpPr>
        <p:spPr/>
        <p:txBody>
          <a:bodyPr/>
          <a:lstStyle/>
          <a:p>
            <a:fld id="{83A632A8-D5AE-4360-8CB5-C0C04EA1E504}" type="slidenum">
              <a:rPr lang="hu-HU" smtClean="0"/>
              <a:t>113</a:t>
            </a:fld>
            <a:endParaRPr lang="hu-HU"/>
          </a:p>
        </p:txBody>
      </p:sp>
      <p:sp>
        <p:nvSpPr>
          <p:cNvPr id="7" name="Szövegdoboz 6">
            <a:extLst>
              <a:ext uri="{FF2B5EF4-FFF2-40B4-BE49-F238E27FC236}">
                <a16:creationId xmlns:a16="http://schemas.microsoft.com/office/drawing/2014/main" id="{9E55FBC4-D9AC-260C-EA3A-6D9ED24FCDCC}"/>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396713094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114</a:t>
            </a:fld>
            <a:endParaRPr lang="hu-HU"/>
          </a:p>
        </p:txBody>
      </p:sp>
      <p:sp>
        <p:nvSpPr>
          <p:cNvPr id="7" name="Szövegdoboz 6">
            <a:extLst>
              <a:ext uri="{FF2B5EF4-FFF2-40B4-BE49-F238E27FC236}">
                <a16:creationId xmlns:a16="http://schemas.microsoft.com/office/drawing/2014/main" id="{559400DC-2E75-4D37-BED0-65C5D57592F0}"/>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10030143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latin typeface="Times New Roman" panose="02020603050405020304" pitchFamily="18" charset="0"/>
              <a:cs typeface="Times New Roman" panose="02020603050405020304" pitchFamily="18" charset="0"/>
            </a:endParaRPr>
          </a:p>
        </p:txBody>
      </p:sp>
      <p:sp>
        <p:nvSpPr>
          <p:cNvPr id="4" name="Dátum helye 3"/>
          <p:cNvSpPr>
            <a:spLocks noGrp="1"/>
          </p:cNvSpPr>
          <p:nvPr>
            <p:ph type="dt" idx="10"/>
          </p:nvPr>
        </p:nvSpPr>
        <p:spPr/>
        <p:txBody>
          <a:bodyPr/>
          <a:lstStyle/>
          <a:p>
            <a:fld id="{49872E10-6ED0-4169-A375-54E3E7AC8638}" type="datetime1">
              <a:rPr lang="hu-HU" altLang="hu-HU" smtClean="0"/>
              <a:t>2026.01.21.</a:t>
            </a:fld>
            <a:endParaRPr lang="hu-HU" altLang="hu-HU" dirty="0"/>
          </a:p>
        </p:txBody>
      </p:sp>
      <p:sp>
        <p:nvSpPr>
          <p:cNvPr id="5" name="Dia számának helye 4">
            <a:extLst>
              <a:ext uri="{FF2B5EF4-FFF2-40B4-BE49-F238E27FC236}">
                <a16:creationId xmlns:a16="http://schemas.microsoft.com/office/drawing/2014/main" id="{42FF7489-9A2B-A10B-3482-BC6B2DB5418C}"/>
              </a:ext>
            </a:extLst>
          </p:cNvPr>
          <p:cNvSpPr>
            <a:spLocks noGrp="1"/>
          </p:cNvSpPr>
          <p:nvPr>
            <p:ph type="sldNum" sz="quarter" idx="5"/>
          </p:nvPr>
        </p:nvSpPr>
        <p:spPr/>
        <p:txBody>
          <a:bodyPr/>
          <a:lstStyle/>
          <a:p>
            <a:fld id="{83A632A8-D5AE-4360-8CB5-C0C04EA1E504}" type="slidenum">
              <a:rPr lang="hu-HU" smtClean="0"/>
              <a:t>115</a:t>
            </a:fld>
            <a:endParaRPr lang="hu-HU"/>
          </a:p>
        </p:txBody>
      </p:sp>
      <p:sp>
        <p:nvSpPr>
          <p:cNvPr id="7" name="Szövegdoboz 6">
            <a:extLst>
              <a:ext uri="{FF2B5EF4-FFF2-40B4-BE49-F238E27FC236}">
                <a16:creationId xmlns:a16="http://schemas.microsoft.com/office/drawing/2014/main" id="{82556C1A-609C-0FC6-BDF4-762A0EE39084}"/>
              </a:ext>
            </a:extLst>
          </p:cNvPr>
          <p:cNvSpPr txBox="1"/>
          <p:nvPr/>
        </p:nvSpPr>
        <p:spPr>
          <a:xfrm>
            <a:off x="0" y="8625546"/>
            <a:ext cx="4009049" cy="646331"/>
          </a:xfrm>
          <a:prstGeom prst="rect">
            <a:avLst/>
          </a:prstGeom>
          <a:noFill/>
        </p:spPr>
        <p:txBody>
          <a:bodyPr wrap="square">
            <a:spAutoFit/>
          </a:bodyPr>
          <a:lstStyle/>
          <a:p>
            <a:r>
              <a:rPr lang="hu-HU" sz="1200" dirty="0"/>
              <a:t>Készítette: Tóth-Martonosi Ágnes </a:t>
            </a:r>
          </a:p>
          <a:p>
            <a:r>
              <a:rPr lang="hu-HU" sz="1200" dirty="0"/>
              <a:t>NAV Tájékoztatási Igazgatósága</a:t>
            </a:r>
          </a:p>
          <a:p>
            <a:r>
              <a:rPr lang="hu-HU" sz="1200" dirty="0"/>
              <a:t>Észak-alföldi Tájékoztatási Osztály Szolnok </a:t>
            </a:r>
          </a:p>
        </p:txBody>
      </p:sp>
    </p:spTree>
    <p:extLst>
      <p:ext uri="{BB962C8B-B14F-4D97-AF65-F5344CB8AC3E}">
        <p14:creationId xmlns:p14="http://schemas.microsoft.com/office/powerpoint/2010/main" val="97363486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a:extLst>
              <a:ext uri="{FF2B5EF4-FFF2-40B4-BE49-F238E27FC236}">
                <a16:creationId xmlns:a16="http://schemas.microsoft.com/office/drawing/2014/main" id="{3DBDA876-ACE0-960A-660E-4516DC06D9CA}"/>
              </a:ext>
            </a:extLst>
          </p:cNvPr>
          <p:cNvSpPr>
            <a:spLocks noGrp="1"/>
          </p:cNvSpPr>
          <p:nvPr>
            <p:ph type="sldNum" sz="quarter" idx="5"/>
          </p:nvPr>
        </p:nvSpPr>
        <p:spPr/>
        <p:txBody>
          <a:bodyPr/>
          <a:lstStyle/>
          <a:p>
            <a:fld id="{83A632A8-D5AE-4360-8CB5-C0C04EA1E504}" type="slidenum">
              <a:rPr lang="hu-HU" smtClean="0"/>
              <a:t>116</a:t>
            </a:fld>
            <a:endParaRPr lang="hu-HU"/>
          </a:p>
        </p:txBody>
      </p:sp>
      <p:sp>
        <p:nvSpPr>
          <p:cNvPr id="5" name="Élőláb helye 4">
            <a:extLst>
              <a:ext uri="{FF2B5EF4-FFF2-40B4-BE49-F238E27FC236}">
                <a16:creationId xmlns:a16="http://schemas.microsoft.com/office/drawing/2014/main" id="{32A95E55-968C-771D-D227-E0E8BA012194}"/>
              </a:ext>
            </a:extLst>
          </p:cNvPr>
          <p:cNvSpPr>
            <a:spLocks noGrp="1"/>
          </p:cNvSpPr>
          <p:nvPr>
            <p:ph type="ftr" sz="quarter" idx="4"/>
          </p:nvPr>
        </p:nvSpPr>
        <p:spPr/>
        <p:txBody>
          <a:bodyPr/>
          <a:lstStyle/>
          <a:p>
            <a:r>
              <a:rPr lang="hu-HU" dirty="0"/>
              <a:t>Készítette: Tóth-Martonosi Ágnes </a:t>
            </a:r>
          </a:p>
          <a:p>
            <a:r>
              <a:rPr lang="hu-HU" dirty="0"/>
              <a:t>NAV Tájékoztatási Igazgatósága</a:t>
            </a:r>
          </a:p>
          <a:p>
            <a:r>
              <a:rPr lang="hu-HU" dirty="0"/>
              <a:t>Észak-alföldi Tájékoztatási Osztály Szolnok </a:t>
            </a:r>
          </a:p>
        </p:txBody>
      </p:sp>
    </p:spTree>
    <p:extLst>
      <p:ext uri="{BB962C8B-B14F-4D97-AF65-F5344CB8AC3E}">
        <p14:creationId xmlns:p14="http://schemas.microsoft.com/office/powerpoint/2010/main" val="2076057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p>
            <a:fld id="{590F08FA-9D29-493C-BBD8-4ADC76F00F09}" type="datetime1">
              <a:rPr lang="hu-HU" smtClean="0"/>
              <a:t>2026.01.21.</a:t>
            </a:fld>
            <a:endParaRPr lang="hu-HU"/>
          </a:p>
        </p:txBody>
      </p:sp>
      <p:sp>
        <p:nvSpPr>
          <p:cNvPr id="5" name="Élőláb helye 4"/>
          <p:cNvSpPr>
            <a:spLocks noGrp="1"/>
          </p:cNvSpPr>
          <p:nvPr>
            <p:ph type="ftr" sz="quarter" idx="11"/>
          </p:nvPr>
        </p:nvSpPr>
        <p:spPr/>
        <p:txBody>
          <a:bodyPr/>
          <a:lstStyle/>
          <a:p>
            <a:r>
              <a:rPr lang="hu-HU"/>
              <a:t>Készítette: Tóth-Martonosi Ágnes NAV KI Észak-alföldi Tájékoztatási Osztály</a:t>
            </a:r>
          </a:p>
        </p:txBody>
      </p:sp>
      <p:sp>
        <p:nvSpPr>
          <p:cNvPr id="6" name="Dia számának helye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64930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1AD21338-6A63-4FA8-94F1-AB66A76D1DA5}" type="datetime1">
              <a:rPr lang="hu-HU" smtClean="0"/>
              <a:t>2026.01.21.</a:t>
            </a:fld>
            <a:endParaRPr lang="hu-HU"/>
          </a:p>
        </p:txBody>
      </p:sp>
      <p:sp>
        <p:nvSpPr>
          <p:cNvPr id="5" name="Élőláb helye 4"/>
          <p:cNvSpPr>
            <a:spLocks noGrp="1"/>
          </p:cNvSpPr>
          <p:nvPr>
            <p:ph type="ftr" sz="quarter" idx="11"/>
          </p:nvPr>
        </p:nvSpPr>
        <p:spPr/>
        <p:txBody>
          <a:bodyPr/>
          <a:lstStyle/>
          <a:p>
            <a:r>
              <a:rPr lang="hu-HU"/>
              <a:t>Készítette: Tóth-Martonosi Ágnes NAV KI Észak-alföldi Tájékoztatási Osztály</a:t>
            </a:r>
          </a:p>
        </p:txBody>
      </p:sp>
      <p:sp>
        <p:nvSpPr>
          <p:cNvPr id="6" name="Dia számának helye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377299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63459005-6681-488E-99C4-D8389DEEC708}" type="datetime1">
              <a:rPr lang="hu-HU" smtClean="0"/>
              <a:t>2026.01.21.</a:t>
            </a:fld>
            <a:endParaRPr lang="hu-HU"/>
          </a:p>
        </p:txBody>
      </p:sp>
      <p:sp>
        <p:nvSpPr>
          <p:cNvPr id="5" name="Élőláb helye 4"/>
          <p:cNvSpPr>
            <a:spLocks noGrp="1"/>
          </p:cNvSpPr>
          <p:nvPr>
            <p:ph type="ftr" sz="quarter" idx="11"/>
          </p:nvPr>
        </p:nvSpPr>
        <p:spPr/>
        <p:txBody>
          <a:bodyPr/>
          <a:lstStyle/>
          <a:p>
            <a:r>
              <a:rPr lang="hu-HU"/>
              <a:t>Készítette: Tóth-Martonosi Ágnes NAV KI Észak-alföldi Tájékoztatási Osztály</a:t>
            </a:r>
          </a:p>
        </p:txBody>
      </p:sp>
      <p:sp>
        <p:nvSpPr>
          <p:cNvPr id="6" name="Dia számának helye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049795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16C14A55-07DB-4A1D-99D7-241ECD5B54E3}" type="datetime1">
              <a:rPr lang="hu-HU" smtClean="0"/>
              <a:t>2026.01.21.</a:t>
            </a:fld>
            <a:endParaRPr lang="hu-HU"/>
          </a:p>
        </p:txBody>
      </p:sp>
      <p:sp>
        <p:nvSpPr>
          <p:cNvPr id="6" name="Élőláb helye 5"/>
          <p:cNvSpPr>
            <a:spLocks noGrp="1"/>
          </p:cNvSpPr>
          <p:nvPr>
            <p:ph type="ftr" sz="quarter" idx="11"/>
          </p:nvPr>
        </p:nvSpPr>
        <p:spPr/>
        <p:txBody>
          <a:bodyPr/>
          <a:lstStyle/>
          <a:p>
            <a:r>
              <a:rPr lang="hu-HU"/>
              <a:t>Készítette: Tóth-Martonosi Ágnes NAV KI Észak-alföldi Tájékoztatási Osztály</a:t>
            </a:r>
          </a:p>
        </p:txBody>
      </p:sp>
      <p:sp>
        <p:nvSpPr>
          <p:cNvPr id="7" name="Dia számának helye 6"/>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776524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A3F5F38C-7D15-4281-B6EE-0473C936A29A}" type="datetime1">
              <a:rPr lang="hu-HU" smtClean="0"/>
              <a:t>2026.01.21.</a:t>
            </a:fld>
            <a:endParaRPr lang="hu-HU"/>
          </a:p>
        </p:txBody>
      </p:sp>
      <p:sp>
        <p:nvSpPr>
          <p:cNvPr id="8" name="Élőláb helye 7"/>
          <p:cNvSpPr>
            <a:spLocks noGrp="1"/>
          </p:cNvSpPr>
          <p:nvPr>
            <p:ph type="ftr" sz="quarter" idx="11"/>
          </p:nvPr>
        </p:nvSpPr>
        <p:spPr/>
        <p:txBody>
          <a:bodyPr/>
          <a:lstStyle/>
          <a:p>
            <a:r>
              <a:rPr lang="hu-HU"/>
              <a:t>Készítette: Tóth-Martonosi Ágnes NAV KI Észak-alföldi Tájékoztatási Osztály</a:t>
            </a:r>
          </a:p>
        </p:txBody>
      </p:sp>
      <p:sp>
        <p:nvSpPr>
          <p:cNvPr id="9" name="Dia számának helye 8"/>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594161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Dátum helye 2"/>
          <p:cNvSpPr>
            <a:spLocks noGrp="1"/>
          </p:cNvSpPr>
          <p:nvPr>
            <p:ph type="dt" sz="half" idx="10"/>
          </p:nvPr>
        </p:nvSpPr>
        <p:spPr/>
        <p:txBody>
          <a:bodyPr/>
          <a:lstStyle/>
          <a:p>
            <a:fld id="{429BA486-491D-4A15-8B7E-D1FE8742D6BD}" type="datetime1">
              <a:rPr lang="hu-HU" smtClean="0"/>
              <a:t>2026.01.21.</a:t>
            </a:fld>
            <a:endParaRPr lang="hu-HU"/>
          </a:p>
        </p:txBody>
      </p:sp>
      <p:sp>
        <p:nvSpPr>
          <p:cNvPr id="4" name="Élőláb helye 3"/>
          <p:cNvSpPr>
            <a:spLocks noGrp="1"/>
          </p:cNvSpPr>
          <p:nvPr>
            <p:ph type="ftr" sz="quarter" idx="11"/>
          </p:nvPr>
        </p:nvSpPr>
        <p:spPr/>
        <p:txBody>
          <a:bodyPr/>
          <a:lstStyle/>
          <a:p>
            <a:r>
              <a:rPr lang="hu-HU"/>
              <a:t>Készítette: Tóth-Martonosi Ágnes NAV KI Észak-alföldi Tájékoztatási Osztály</a:t>
            </a:r>
          </a:p>
        </p:txBody>
      </p:sp>
      <p:sp>
        <p:nvSpPr>
          <p:cNvPr id="5" name="Dia számának helye 4"/>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799003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EFB8907A-FF47-4F66-8382-06A743289C95}" type="datetime1">
              <a:rPr lang="hu-HU" smtClean="0"/>
              <a:t>2026.01.21.</a:t>
            </a:fld>
            <a:endParaRPr lang="hu-HU"/>
          </a:p>
        </p:txBody>
      </p:sp>
      <p:sp>
        <p:nvSpPr>
          <p:cNvPr id="3" name="Élőláb helye 2"/>
          <p:cNvSpPr>
            <a:spLocks noGrp="1"/>
          </p:cNvSpPr>
          <p:nvPr>
            <p:ph type="ftr" sz="quarter" idx="11"/>
          </p:nvPr>
        </p:nvSpPr>
        <p:spPr/>
        <p:txBody>
          <a:bodyPr/>
          <a:lstStyle/>
          <a:p>
            <a:r>
              <a:rPr lang="hu-HU"/>
              <a:t>Készítette: Tóth-Martonosi Ágnes NAV KI Észak-alföldi Tájékoztatási Osztály</a:t>
            </a:r>
          </a:p>
        </p:txBody>
      </p:sp>
      <p:sp>
        <p:nvSpPr>
          <p:cNvPr id="4" name="Dia számának helye 3"/>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3925993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a:t>Mintacím szerkesztése</a:t>
            </a:r>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D1CC5E64-3056-462A-AAFA-24807EF6D34D}" type="datetime1">
              <a:rPr lang="hu-HU" smtClean="0"/>
              <a:t>2026.01.21.</a:t>
            </a:fld>
            <a:endParaRPr lang="hu-HU"/>
          </a:p>
        </p:txBody>
      </p:sp>
      <p:sp>
        <p:nvSpPr>
          <p:cNvPr id="6" name="Élőláb helye 5"/>
          <p:cNvSpPr>
            <a:spLocks noGrp="1"/>
          </p:cNvSpPr>
          <p:nvPr>
            <p:ph type="ftr" sz="quarter" idx="11"/>
          </p:nvPr>
        </p:nvSpPr>
        <p:spPr/>
        <p:txBody>
          <a:bodyPr/>
          <a:lstStyle/>
          <a:p>
            <a:r>
              <a:rPr lang="hu-HU"/>
              <a:t>Készítette: Tóth-Martonosi Ágnes NAV KI Észak-alföldi Tájékoztatási Osztály</a:t>
            </a:r>
          </a:p>
        </p:txBody>
      </p:sp>
      <p:sp>
        <p:nvSpPr>
          <p:cNvPr id="7" name="Dia számának helye 6"/>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425111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2686899E-544D-4C72-8631-F6A01831A3E7}" type="datetime1">
              <a:rPr lang="hu-HU" smtClean="0"/>
              <a:t>2026.01.21.</a:t>
            </a:fld>
            <a:endParaRPr lang="hu-HU"/>
          </a:p>
        </p:txBody>
      </p:sp>
      <p:sp>
        <p:nvSpPr>
          <p:cNvPr id="6" name="Élőláb helye 5"/>
          <p:cNvSpPr>
            <a:spLocks noGrp="1"/>
          </p:cNvSpPr>
          <p:nvPr>
            <p:ph type="ftr" sz="quarter" idx="11"/>
          </p:nvPr>
        </p:nvSpPr>
        <p:spPr/>
        <p:txBody>
          <a:bodyPr/>
          <a:lstStyle/>
          <a:p>
            <a:r>
              <a:rPr lang="hu-HU"/>
              <a:t>Készítette: Tóth-Martonosi Ágnes NAV KI Észak-alföldi Tájékoztatási Osztály</a:t>
            </a:r>
          </a:p>
        </p:txBody>
      </p:sp>
      <p:sp>
        <p:nvSpPr>
          <p:cNvPr id="7" name="Dia számának helye 6"/>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359140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Függőleges szöveg helye 2"/>
          <p:cNvSpPr>
            <a:spLocks noGrp="1"/>
          </p:cNvSpPr>
          <p:nvPr>
            <p:ph type="body" orient="vert" idx="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5DB5C258-0B0D-4AC8-98F0-F96CCC8856CC}" type="datetime1">
              <a:rPr lang="hu-HU" smtClean="0"/>
              <a:t>2026.01.21.</a:t>
            </a:fld>
            <a:endParaRPr lang="hu-HU"/>
          </a:p>
        </p:txBody>
      </p:sp>
      <p:sp>
        <p:nvSpPr>
          <p:cNvPr id="5" name="Élőláb helye 4"/>
          <p:cNvSpPr>
            <a:spLocks noGrp="1"/>
          </p:cNvSpPr>
          <p:nvPr>
            <p:ph type="ftr" sz="quarter" idx="11"/>
          </p:nvPr>
        </p:nvSpPr>
        <p:spPr/>
        <p:txBody>
          <a:bodyPr/>
          <a:lstStyle/>
          <a:p>
            <a:r>
              <a:rPr lang="hu-HU"/>
              <a:t>Készítette: Tóth-Martonosi Ágnes NAV KI Észak-alföldi Tájékoztatási Osztály</a:t>
            </a:r>
          </a:p>
        </p:txBody>
      </p:sp>
      <p:sp>
        <p:nvSpPr>
          <p:cNvPr id="6" name="Dia számának helye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55097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a:t>Mintacím szerkesztése</a:t>
            </a:r>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DD1ED362-05A1-472C-A019-3C36DBD7938D}" type="datetime1">
              <a:rPr lang="hu-HU" smtClean="0"/>
              <a:t>2026.01.21.</a:t>
            </a:fld>
            <a:endParaRPr lang="hu-HU"/>
          </a:p>
        </p:txBody>
      </p:sp>
      <p:sp>
        <p:nvSpPr>
          <p:cNvPr id="5" name="Élőláb helye 4"/>
          <p:cNvSpPr>
            <a:spLocks noGrp="1"/>
          </p:cNvSpPr>
          <p:nvPr>
            <p:ph type="ftr" sz="quarter" idx="11"/>
          </p:nvPr>
        </p:nvSpPr>
        <p:spPr/>
        <p:txBody>
          <a:bodyPr/>
          <a:lstStyle/>
          <a:p>
            <a:r>
              <a:rPr lang="hu-HU"/>
              <a:t>Készítette: Tóth-Martonosi Ágnes NAV KI Észak-alföldi Tájékoztatási Osztály</a:t>
            </a:r>
          </a:p>
        </p:txBody>
      </p:sp>
      <p:sp>
        <p:nvSpPr>
          <p:cNvPr id="6" name="Dia számának helye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332067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6"/>
            <a:ext cx="7772400" cy="1470025"/>
          </a:xfrm>
          <a:prstGeom prst="rect">
            <a:avLst/>
          </a:prstGeom>
        </p:spPr>
        <p:txBody>
          <a:bodyPr/>
          <a:lstStyle/>
          <a:p>
            <a:r>
              <a:rPr lang="hu-HU"/>
              <a:t>Mintacím szerkesztése</a:t>
            </a:r>
          </a:p>
        </p:txBody>
      </p:sp>
      <p:sp>
        <p:nvSpPr>
          <p:cNvPr id="3" name="Alcím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u-HU"/>
              <a:t>Alcím mintájának szerkesztése</a:t>
            </a:r>
          </a:p>
        </p:txBody>
      </p:sp>
    </p:spTree>
    <p:extLst>
      <p:ext uri="{BB962C8B-B14F-4D97-AF65-F5344CB8AC3E}">
        <p14:creationId xmlns:p14="http://schemas.microsoft.com/office/powerpoint/2010/main" val="2181294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Tartalom helye 2"/>
          <p:cNvSpPr>
            <a:spLocks noGrp="1"/>
          </p:cNvSpPr>
          <p:nvPr>
            <p:ph idx="1"/>
          </p:nvPr>
        </p:nvSpPr>
        <p:spPr>
          <a:xfrm>
            <a:off x="457200" y="1600201"/>
            <a:ext cx="8229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2750417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4"/>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a:t>Mintaszöveg szerkesztése</a:t>
            </a:r>
          </a:p>
        </p:txBody>
      </p:sp>
    </p:spTree>
    <p:extLst>
      <p:ext uri="{BB962C8B-B14F-4D97-AF65-F5344CB8AC3E}">
        <p14:creationId xmlns:p14="http://schemas.microsoft.com/office/powerpoint/2010/main" val="2237826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Tartalom helye 2"/>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2662019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lvl1pPr>
              <a:defRPr/>
            </a:lvl1pPr>
          </a:lstStyle>
          <a:p>
            <a:r>
              <a:rPr lang="hu-HU"/>
              <a:t>Mintacím szerkesztése</a:t>
            </a:r>
          </a:p>
        </p:txBody>
      </p:sp>
      <p:sp>
        <p:nvSpPr>
          <p:cNvPr id="3" name="Szöveg helye 2"/>
          <p:cNvSpPr>
            <a:spLocks noGrp="1"/>
          </p:cNvSpPr>
          <p:nvPr>
            <p:ph type="body" idx="1"/>
          </p:nvPr>
        </p:nvSpPr>
        <p:spPr>
          <a:xfrm>
            <a:off x="457201"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1"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238678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Tree>
    <p:extLst>
      <p:ext uri="{BB962C8B-B14F-4D97-AF65-F5344CB8AC3E}">
        <p14:creationId xmlns:p14="http://schemas.microsoft.com/office/powerpoint/2010/main" val="14830910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78954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1" y="273050"/>
            <a:ext cx="3008313" cy="1162050"/>
          </a:xfrm>
          <a:prstGeom prst="rect">
            <a:avLst/>
          </a:prstGeom>
        </p:spPr>
        <p:txBody>
          <a:bodyPr anchor="b"/>
          <a:lstStyle>
            <a:lvl1pPr algn="l">
              <a:defRPr sz="2000" b="1"/>
            </a:lvl1pPr>
          </a:lstStyle>
          <a:p>
            <a:r>
              <a:rPr lang="hu-HU"/>
              <a:t>Mintacím szerkesztése</a:t>
            </a:r>
          </a:p>
        </p:txBody>
      </p:sp>
      <p:sp>
        <p:nvSpPr>
          <p:cNvPr id="3" name="Tartalom helye 2"/>
          <p:cNvSpPr>
            <a:spLocks noGrp="1"/>
          </p:cNvSpPr>
          <p:nvPr>
            <p:ph idx="1"/>
          </p:nvPr>
        </p:nvSpPr>
        <p:spPr>
          <a:xfrm>
            <a:off x="3575050" y="273051"/>
            <a:ext cx="511175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p:cNvSpPr>
            <a:spLocks noGrp="1"/>
          </p:cNvSpPr>
          <p:nvPr>
            <p:ph type="body" sz="half" idx="2"/>
          </p:nvPr>
        </p:nvSpPr>
        <p:spPr>
          <a:xfrm>
            <a:off x="457201" y="1435101"/>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Tree>
    <p:extLst>
      <p:ext uri="{BB962C8B-B14F-4D97-AF65-F5344CB8AC3E}">
        <p14:creationId xmlns:p14="http://schemas.microsoft.com/office/powerpoint/2010/main" val="18690722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1"/>
            <a:ext cx="5486400" cy="566738"/>
          </a:xfrm>
          <a:prstGeom prst="rect">
            <a:avLst/>
          </a:prstGeo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dirty="0"/>
          </a:p>
        </p:txBody>
      </p:sp>
      <p:sp>
        <p:nvSpPr>
          <p:cNvPr id="4" name="Szöveg helye 3"/>
          <p:cNvSpPr>
            <a:spLocks noGrp="1"/>
          </p:cNvSpPr>
          <p:nvPr>
            <p:ph type="body" sz="half" idx="2"/>
          </p:nvPr>
        </p:nvSpPr>
        <p:spPr>
          <a:xfrm>
            <a:off x="1792288" y="5367339"/>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Tree>
    <p:extLst>
      <p:ext uri="{BB962C8B-B14F-4D97-AF65-F5344CB8AC3E}">
        <p14:creationId xmlns:p14="http://schemas.microsoft.com/office/powerpoint/2010/main" val="27815610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Függőleges szöveg helye 2"/>
          <p:cNvSpPr>
            <a:spLocks noGrp="1"/>
          </p:cNvSpPr>
          <p:nvPr>
            <p:ph type="body" orient="vert" idx="1"/>
          </p:nvPr>
        </p:nvSpPr>
        <p:spPr>
          <a:xfrm>
            <a:off x="457200" y="1600201"/>
            <a:ext cx="8229600" cy="4525963"/>
          </a:xfrm>
          <a:prstGeom prst="rect">
            <a:avLst/>
          </a:prstGeo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15580454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9"/>
            <a:ext cx="2057400" cy="5851525"/>
          </a:xfrm>
          <a:prstGeom prst="rect">
            <a:avLst/>
          </a:prstGeom>
        </p:spPr>
        <p:txBody>
          <a:bodyPr vert="eaVert"/>
          <a:lstStyle/>
          <a:p>
            <a:r>
              <a:rPr lang="hu-HU"/>
              <a:t>Mintacím szerkesztése</a:t>
            </a:r>
          </a:p>
        </p:txBody>
      </p:sp>
      <p:sp>
        <p:nvSpPr>
          <p:cNvPr id="3" name="Függőleges szöveg helye 2"/>
          <p:cNvSpPr>
            <a:spLocks noGrp="1"/>
          </p:cNvSpPr>
          <p:nvPr>
            <p:ph type="body" orient="vert" idx="1"/>
          </p:nvPr>
        </p:nvSpPr>
        <p:spPr>
          <a:xfrm>
            <a:off x="457200" y="274639"/>
            <a:ext cx="6019800" cy="5851525"/>
          </a:xfrm>
          <a:prstGeom prst="rect">
            <a:avLst/>
          </a:prstGeo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31561954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Cím, szöveg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Szöveg helye 2"/>
          <p:cNvSpPr>
            <a:spLocks noGrp="1"/>
          </p:cNvSpPr>
          <p:nvPr>
            <p:ph type="body" sz="half" idx="1"/>
          </p:nvPr>
        </p:nvSpPr>
        <p:spPr>
          <a:xfrm>
            <a:off x="457200" y="1600201"/>
            <a:ext cx="4038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1"/>
            <a:ext cx="4038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962088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grpSp>
        <p:nvGrpSpPr>
          <p:cNvPr id="16" name="Group 15"/>
          <p:cNvGrpSpPr/>
          <p:nvPr/>
        </p:nvGrpSpPr>
        <p:grpSpPr>
          <a:xfrm>
            <a:off x="0" y="-8467"/>
            <a:ext cx="9144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hu-HU"/>
              <a:t>Mintacím szerkesztése</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590F08FA-9D29-493C-BBD8-4ADC76F00F09}"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5097278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1AD21338-6A63-4FA8-94F1-AB66A76D1DA5}"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475855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hu-HU"/>
              <a:t>Mintacím szerkesztése</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63459005-6681-488E-99C4-D8389DEEC708}"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8590067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16C14A55-07DB-4A1D-99D7-241ECD5B54E3}" type="datetime1">
              <a:rPr lang="hu-HU" smtClean="0"/>
              <a:t>2026.01.21.</a:t>
            </a:fld>
            <a:endParaRPr lang="hu-HU"/>
          </a:p>
        </p:txBody>
      </p:sp>
      <p:sp>
        <p:nvSpPr>
          <p:cNvPr id="6" name="Footer Placeholder 5"/>
          <p:cNvSpPr>
            <a:spLocks noGrp="1"/>
          </p:cNvSpPr>
          <p:nvPr>
            <p:ph type="ftr" sz="quarter" idx="11"/>
          </p:nvPr>
        </p:nvSpPr>
        <p:spPr/>
        <p:txBody>
          <a:bodyPr/>
          <a:lstStyle/>
          <a:p>
            <a:r>
              <a:rPr lang="hu-HU"/>
              <a:t>Készítette: Tóth-Martonosi Ágnes NAV KI Észak-alföldi Tájékoztatási Osztály</a:t>
            </a:r>
          </a:p>
        </p:txBody>
      </p:sp>
      <p:sp>
        <p:nvSpPr>
          <p:cNvPr id="7" name="Slide Number Placeholder 6"/>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8053222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a:t>Mintacím szerkesztése</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u-HU"/>
              <a:t>Mintaszöveg szerkesztése</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u-HU"/>
              <a:t>Mintaszöveg szerkesztése</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A3F5F38C-7D15-4281-B6EE-0473C936A29A}" type="datetime1">
              <a:rPr lang="hu-HU" smtClean="0"/>
              <a:t>2026.01.21.</a:t>
            </a:fld>
            <a:endParaRPr lang="hu-HU"/>
          </a:p>
        </p:txBody>
      </p:sp>
      <p:sp>
        <p:nvSpPr>
          <p:cNvPr id="8" name="Footer Placeholder 7"/>
          <p:cNvSpPr>
            <a:spLocks noGrp="1"/>
          </p:cNvSpPr>
          <p:nvPr>
            <p:ph type="ftr" sz="quarter" idx="11"/>
          </p:nvPr>
        </p:nvSpPr>
        <p:spPr/>
        <p:txBody>
          <a:bodyPr/>
          <a:lstStyle/>
          <a:p>
            <a:r>
              <a:rPr lang="hu-HU"/>
              <a:t>Készítette: Tóth-Martonosi Ágnes NAV KI Észak-alföldi Tájékoztatási Osztály</a:t>
            </a:r>
          </a:p>
        </p:txBody>
      </p:sp>
      <p:sp>
        <p:nvSpPr>
          <p:cNvPr id="9" name="Slide Number Placeholder 8"/>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6329892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hu-HU"/>
              <a:t>Mintacím szerkesztése</a:t>
            </a:r>
            <a:endParaRPr lang="en-US" dirty="0"/>
          </a:p>
        </p:txBody>
      </p:sp>
      <p:sp>
        <p:nvSpPr>
          <p:cNvPr id="3" name="Date Placeholder 2"/>
          <p:cNvSpPr>
            <a:spLocks noGrp="1"/>
          </p:cNvSpPr>
          <p:nvPr>
            <p:ph type="dt" sz="half" idx="10"/>
          </p:nvPr>
        </p:nvSpPr>
        <p:spPr/>
        <p:txBody>
          <a:bodyPr/>
          <a:lstStyle/>
          <a:p>
            <a:fld id="{429BA486-491D-4A15-8B7E-D1FE8742D6BD}" type="datetime1">
              <a:rPr lang="hu-HU" smtClean="0"/>
              <a:t>2026.01.21.</a:t>
            </a:fld>
            <a:endParaRPr lang="hu-HU"/>
          </a:p>
        </p:txBody>
      </p:sp>
      <p:sp>
        <p:nvSpPr>
          <p:cNvPr id="4" name="Footer Placeholder 3"/>
          <p:cNvSpPr>
            <a:spLocks noGrp="1"/>
          </p:cNvSpPr>
          <p:nvPr>
            <p:ph type="ftr" sz="quarter" idx="11"/>
          </p:nvPr>
        </p:nvSpPr>
        <p:spPr/>
        <p:txBody>
          <a:bodyPr/>
          <a:lstStyle/>
          <a:p>
            <a:r>
              <a:rPr lang="hu-HU"/>
              <a:t>Készítette: Tóth-Martonosi Ágnes NAV KI Észak-alföldi Tájékoztatási Osztály</a:t>
            </a:r>
          </a:p>
        </p:txBody>
      </p:sp>
      <p:sp>
        <p:nvSpPr>
          <p:cNvPr id="5" name="Slide Number Placeholder 4"/>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32846691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B8907A-FF47-4F66-8382-06A743289C95}" type="datetime1">
              <a:rPr lang="hu-HU" smtClean="0"/>
              <a:t>2026.01.21.</a:t>
            </a:fld>
            <a:endParaRPr lang="hu-HU"/>
          </a:p>
        </p:txBody>
      </p:sp>
      <p:sp>
        <p:nvSpPr>
          <p:cNvPr id="3" name="Footer Placeholder 2"/>
          <p:cNvSpPr>
            <a:spLocks noGrp="1"/>
          </p:cNvSpPr>
          <p:nvPr>
            <p:ph type="ftr" sz="quarter" idx="11"/>
          </p:nvPr>
        </p:nvSpPr>
        <p:spPr/>
        <p:txBody>
          <a:bodyPr/>
          <a:lstStyle/>
          <a:p>
            <a:r>
              <a:rPr lang="hu-HU"/>
              <a:t>Készítette: Tóth-Martonosi Ágnes NAV KI Észak-alföldi Tájékoztatási Osztály</a:t>
            </a:r>
          </a:p>
        </p:txBody>
      </p:sp>
      <p:sp>
        <p:nvSpPr>
          <p:cNvPr id="4" name="Slide Number Placeholder 3"/>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779107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hu-HU"/>
              <a:t>Mintacím szerkesztése</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hu-HU"/>
              <a:t>Mintaszöveg szerkesztése</a:t>
            </a:r>
          </a:p>
        </p:txBody>
      </p:sp>
      <p:sp>
        <p:nvSpPr>
          <p:cNvPr id="5" name="Date Placeholder 4"/>
          <p:cNvSpPr>
            <a:spLocks noGrp="1"/>
          </p:cNvSpPr>
          <p:nvPr>
            <p:ph type="dt" sz="half" idx="10"/>
          </p:nvPr>
        </p:nvSpPr>
        <p:spPr/>
        <p:txBody>
          <a:bodyPr/>
          <a:lstStyle/>
          <a:p>
            <a:fld id="{D1CC5E64-3056-462A-AAFA-24807EF6D34D}" type="datetime1">
              <a:rPr lang="hu-HU" smtClean="0"/>
              <a:t>2026.01.21.</a:t>
            </a:fld>
            <a:endParaRPr lang="hu-HU"/>
          </a:p>
        </p:txBody>
      </p:sp>
      <p:sp>
        <p:nvSpPr>
          <p:cNvPr id="6" name="Footer Placeholder 5"/>
          <p:cNvSpPr>
            <a:spLocks noGrp="1"/>
          </p:cNvSpPr>
          <p:nvPr>
            <p:ph type="ftr" sz="quarter" idx="11"/>
          </p:nvPr>
        </p:nvSpPr>
        <p:spPr/>
        <p:txBody>
          <a:bodyPr/>
          <a:lstStyle/>
          <a:p>
            <a:r>
              <a:rPr lang="hu-HU"/>
              <a:t>Készítette: Tóth-Martonosi Ágnes NAV KI Észak-alföldi Tájékoztatási Osztály</a:t>
            </a:r>
          </a:p>
        </p:txBody>
      </p:sp>
      <p:sp>
        <p:nvSpPr>
          <p:cNvPr id="7" name="Slide Number Placeholder 6"/>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6625004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hu-HU"/>
              <a:t>Mintacím szerkesztése</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hu-HU"/>
              <a:t>Kép beszúrásához kattintson az ikonra</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hu-HU"/>
              <a:t>Mintaszöveg szerkesztése</a:t>
            </a:r>
          </a:p>
        </p:txBody>
      </p:sp>
      <p:sp>
        <p:nvSpPr>
          <p:cNvPr id="6" name="Footer Placeholder 5"/>
          <p:cNvSpPr>
            <a:spLocks noGrp="1"/>
          </p:cNvSpPr>
          <p:nvPr>
            <p:ph type="ftr" sz="quarter" idx="11"/>
          </p:nvPr>
        </p:nvSpPr>
        <p:spPr/>
        <p:txBody>
          <a:bodyPr/>
          <a:lstStyle/>
          <a:p>
            <a:r>
              <a:rPr lang="hu-HU"/>
              <a:t>Készítette: Tóth-Martonosi Ágnes NAV KI Észak-alföldi Tájékoztatási Osztály</a:t>
            </a:r>
          </a:p>
        </p:txBody>
      </p:sp>
      <p:sp>
        <p:nvSpPr>
          <p:cNvPr id="7" name="Slide Number Placeholder 6"/>
          <p:cNvSpPr>
            <a:spLocks noGrp="1"/>
          </p:cNvSpPr>
          <p:nvPr>
            <p:ph type="sldNum" sz="quarter" idx="12"/>
          </p:nvPr>
        </p:nvSpPr>
        <p:spPr/>
        <p:txBody>
          <a:bodyPr/>
          <a:lstStyle/>
          <a:p>
            <a:fld id="{A0496A7A-75F5-41B5-A0DF-ED23C681863B}" type="slidenum">
              <a:rPr lang="hu-HU" smtClean="0"/>
              <a:t>‹#›</a:t>
            </a:fld>
            <a:endParaRPr lang="hu-HU"/>
          </a:p>
        </p:txBody>
      </p:sp>
      <p:sp>
        <p:nvSpPr>
          <p:cNvPr id="5" name="Date Placeholder 4"/>
          <p:cNvSpPr>
            <a:spLocks noGrp="1"/>
          </p:cNvSpPr>
          <p:nvPr>
            <p:ph type="dt" sz="half" idx="10"/>
          </p:nvPr>
        </p:nvSpPr>
        <p:spPr/>
        <p:txBody>
          <a:bodyPr/>
          <a:lstStyle/>
          <a:p>
            <a:fld id="{2686899E-544D-4C72-8631-F6A01831A3E7}" type="datetime1">
              <a:rPr lang="hu-HU" smtClean="0"/>
              <a:t>2026.01.21.</a:t>
            </a:fld>
            <a:endParaRPr lang="hu-HU"/>
          </a:p>
        </p:txBody>
      </p:sp>
    </p:spTree>
    <p:extLst>
      <p:ext uri="{BB962C8B-B14F-4D97-AF65-F5344CB8AC3E}">
        <p14:creationId xmlns:p14="http://schemas.microsoft.com/office/powerpoint/2010/main" val="35830162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hu-HU"/>
              <a:t>Mintacím szerkesztése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A3C19AA-A86C-45AB-AE68-104B600D61B4}"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100994932"/>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hu-HU"/>
              <a:t>Mintacím szerkesztése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hu-HU"/>
              <a:t>Mintaszöveg szerkesztése</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A3C19AA-A86C-45AB-AE68-104B600D61B4}"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98509974"/>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hu-HU"/>
              <a:t>Mintacím szerkesztése</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A3C19AA-A86C-45AB-AE68-104B600D61B4}"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971299286"/>
      </p:ext>
    </p:extLst>
  </p:cSld>
  <p:clrMapOvr>
    <a:masterClrMapping/>
  </p:clrMapOvr>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Névkártya idézettel">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hu-HU"/>
              <a:t>Mintacím szerkesztése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hu-HU"/>
              <a:t>Mintaszöveg szerkesztése</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A3C19AA-A86C-45AB-AE68-104B600D61B4}"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0088782"/>
      </p:ext>
    </p:extLst>
  </p:cSld>
  <p:clrMapOvr>
    <a:masterClrMapping/>
  </p:clrMapOvr>
  <p:hf hd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Igaz vagy hamis">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hu-HU"/>
              <a:t>Mintacím szerkesztése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hu-HU"/>
              <a:t>Mintaszöveg szerkesztése</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A3C19AA-A86C-45AB-AE68-104B600D61B4}"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008445836"/>
      </p:ext>
    </p:extLst>
  </p:cSld>
  <p:clrMapOvr>
    <a:masterClrMapping/>
  </p:clrMapOvr>
  <p:hf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5DB5C258-0B0D-4AC8-98F0-F96CCC8856CC}"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121251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hu-HU"/>
              <a:t>Mintacím szerkesztése</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DD1ED362-05A1-472C-A019-3C36DBD7938D}" type="datetime1">
              <a:rPr lang="hu-HU" smtClean="0"/>
              <a:t>2026.01.21.</a:t>
            </a:fld>
            <a:endParaRPr lang="hu-HU"/>
          </a:p>
        </p:txBody>
      </p:sp>
      <p:sp>
        <p:nvSpPr>
          <p:cNvPr id="5" name="Footer Placeholder 4"/>
          <p:cNvSpPr>
            <a:spLocks noGrp="1"/>
          </p:cNvSpPr>
          <p:nvPr>
            <p:ph type="ftr" sz="quarter" idx="11"/>
          </p:nvPr>
        </p:nvSpPr>
        <p:spPr/>
        <p:txBody>
          <a:bodyPr/>
          <a:lstStyle/>
          <a:p>
            <a:r>
              <a:rPr lang="hu-HU"/>
              <a:t>Készítette: Tóth-Martonosi Ágnes NAV KI Észak-alföldi Tájékoztatási Osztály</a:t>
            </a:r>
          </a:p>
        </p:txBody>
      </p:sp>
      <p:sp>
        <p:nvSpPr>
          <p:cNvPr id="6" name="Slide Number Placeholder 5"/>
          <p:cNvSpPr>
            <a:spLocks noGrp="1"/>
          </p:cNvSpPr>
          <p:nvPr>
            <p:ph type="sldNum" sz="quarter" idx="12"/>
          </p:nvPr>
        </p:nvSpPr>
        <p:spPr/>
        <p:txBody>
          <a:bodyPr/>
          <a:lstStyle/>
          <a:p>
            <a:fld id="{A0496A7A-75F5-41B5-A0DF-ED23C681863B}" type="slidenum">
              <a:rPr lang="hu-HU" smtClean="0"/>
              <a:t>‹#›</a:t>
            </a:fld>
            <a:endParaRPr lang="hu-HU"/>
          </a:p>
        </p:txBody>
      </p:sp>
    </p:spTree>
    <p:extLst>
      <p:ext uri="{BB962C8B-B14F-4D97-AF65-F5344CB8AC3E}">
        <p14:creationId xmlns:p14="http://schemas.microsoft.com/office/powerpoint/2010/main" val="29074296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6"/>
            <a:ext cx="7772400" cy="1470025"/>
          </a:xfrm>
          <a:prstGeom prst="rect">
            <a:avLst/>
          </a:prstGeom>
        </p:spPr>
        <p:txBody>
          <a:bodyPr/>
          <a:lstStyle/>
          <a:p>
            <a:r>
              <a:rPr lang="hu-HU"/>
              <a:t>Mintacím szerkesztése</a:t>
            </a:r>
          </a:p>
        </p:txBody>
      </p:sp>
      <p:sp>
        <p:nvSpPr>
          <p:cNvPr id="3" name="Alcím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u-HU"/>
              <a:t>Alcím mintájának szerkesztése</a:t>
            </a:r>
          </a:p>
        </p:txBody>
      </p:sp>
    </p:spTree>
    <p:extLst>
      <p:ext uri="{BB962C8B-B14F-4D97-AF65-F5344CB8AC3E}">
        <p14:creationId xmlns:p14="http://schemas.microsoft.com/office/powerpoint/2010/main" val="13600568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Tartalom helye 2"/>
          <p:cNvSpPr>
            <a:spLocks noGrp="1"/>
          </p:cNvSpPr>
          <p:nvPr>
            <p:ph idx="1"/>
          </p:nvPr>
        </p:nvSpPr>
        <p:spPr>
          <a:xfrm>
            <a:off x="457200" y="1600201"/>
            <a:ext cx="8229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5148147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4"/>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a:t>Mintaszöveg szerkesztése</a:t>
            </a:r>
          </a:p>
        </p:txBody>
      </p:sp>
    </p:spTree>
    <p:extLst>
      <p:ext uri="{BB962C8B-B14F-4D97-AF65-F5344CB8AC3E}">
        <p14:creationId xmlns:p14="http://schemas.microsoft.com/office/powerpoint/2010/main" val="23126482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Tartalom helye 2"/>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19951500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lvl1pPr>
              <a:defRPr/>
            </a:lvl1pPr>
          </a:lstStyle>
          <a:p>
            <a:r>
              <a:rPr lang="hu-HU"/>
              <a:t>Mintacím szerkesztése</a:t>
            </a:r>
          </a:p>
        </p:txBody>
      </p:sp>
      <p:sp>
        <p:nvSpPr>
          <p:cNvPr id="3" name="Szöveg helye 2"/>
          <p:cNvSpPr>
            <a:spLocks noGrp="1"/>
          </p:cNvSpPr>
          <p:nvPr>
            <p:ph type="body" idx="1"/>
          </p:nvPr>
        </p:nvSpPr>
        <p:spPr>
          <a:xfrm>
            <a:off x="457201"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1"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17714051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Tree>
    <p:extLst>
      <p:ext uri="{BB962C8B-B14F-4D97-AF65-F5344CB8AC3E}">
        <p14:creationId xmlns:p14="http://schemas.microsoft.com/office/powerpoint/2010/main" val="7042531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13104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1" y="273050"/>
            <a:ext cx="3008313" cy="1162050"/>
          </a:xfrm>
          <a:prstGeom prst="rect">
            <a:avLst/>
          </a:prstGeom>
        </p:spPr>
        <p:txBody>
          <a:bodyPr anchor="b"/>
          <a:lstStyle>
            <a:lvl1pPr algn="l">
              <a:defRPr sz="2000" b="1"/>
            </a:lvl1pPr>
          </a:lstStyle>
          <a:p>
            <a:r>
              <a:rPr lang="hu-HU"/>
              <a:t>Mintacím szerkesztése</a:t>
            </a:r>
          </a:p>
        </p:txBody>
      </p:sp>
      <p:sp>
        <p:nvSpPr>
          <p:cNvPr id="3" name="Tartalom helye 2"/>
          <p:cNvSpPr>
            <a:spLocks noGrp="1"/>
          </p:cNvSpPr>
          <p:nvPr>
            <p:ph idx="1"/>
          </p:nvPr>
        </p:nvSpPr>
        <p:spPr>
          <a:xfrm>
            <a:off x="3575050" y="273051"/>
            <a:ext cx="511175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p:cNvSpPr>
            <a:spLocks noGrp="1"/>
          </p:cNvSpPr>
          <p:nvPr>
            <p:ph type="body" sz="half" idx="2"/>
          </p:nvPr>
        </p:nvSpPr>
        <p:spPr>
          <a:xfrm>
            <a:off x="457201" y="1435101"/>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Tree>
    <p:extLst>
      <p:ext uri="{BB962C8B-B14F-4D97-AF65-F5344CB8AC3E}">
        <p14:creationId xmlns:p14="http://schemas.microsoft.com/office/powerpoint/2010/main" val="39017931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1"/>
            <a:ext cx="5486400" cy="566738"/>
          </a:xfrm>
          <a:prstGeom prst="rect">
            <a:avLst/>
          </a:prstGeo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dirty="0"/>
          </a:p>
        </p:txBody>
      </p:sp>
      <p:sp>
        <p:nvSpPr>
          <p:cNvPr id="4" name="Szöveg helye 3"/>
          <p:cNvSpPr>
            <a:spLocks noGrp="1"/>
          </p:cNvSpPr>
          <p:nvPr>
            <p:ph type="body" sz="half" idx="2"/>
          </p:nvPr>
        </p:nvSpPr>
        <p:spPr>
          <a:xfrm>
            <a:off x="1792288" y="5367339"/>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Tree>
    <p:extLst>
      <p:ext uri="{BB962C8B-B14F-4D97-AF65-F5344CB8AC3E}">
        <p14:creationId xmlns:p14="http://schemas.microsoft.com/office/powerpoint/2010/main" val="10171079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Függőleges szöveg helye 2"/>
          <p:cNvSpPr>
            <a:spLocks noGrp="1"/>
          </p:cNvSpPr>
          <p:nvPr>
            <p:ph type="body" orient="vert" idx="1"/>
          </p:nvPr>
        </p:nvSpPr>
        <p:spPr>
          <a:xfrm>
            <a:off x="457200" y="1600201"/>
            <a:ext cx="8229600" cy="4525963"/>
          </a:xfrm>
          <a:prstGeom prst="rect">
            <a:avLst/>
          </a:prstGeo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9063572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9"/>
            <a:ext cx="2057400" cy="5851525"/>
          </a:xfrm>
          <a:prstGeom prst="rect">
            <a:avLst/>
          </a:prstGeom>
        </p:spPr>
        <p:txBody>
          <a:bodyPr vert="eaVert"/>
          <a:lstStyle/>
          <a:p>
            <a:r>
              <a:rPr lang="hu-HU"/>
              <a:t>Mintacím szerkesztése</a:t>
            </a:r>
          </a:p>
        </p:txBody>
      </p:sp>
      <p:sp>
        <p:nvSpPr>
          <p:cNvPr id="3" name="Függőleges szöveg helye 2"/>
          <p:cNvSpPr>
            <a:spLocks noGrp="1"/>
          </p:cNvSpPr>
          <p:nvPr>
            <p:ph type="body" orient="vert" idx="1"/>
          </p:nvPr>
        </p:nvSpPr>
        <p:spPr>
          <a:xfrm>
            <a:off x="457200" y="274639"/>
            <a:ext cx="6019800" cy="5851525"/>
          </a:xfrm>
          <a:prstGeom prst="rect">
            <a:avLst/>
          </a:prstGeo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689528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Obj" preserve="1">
  <p:cSld name="Cím, szöveg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a:t>Mintacím szerkesztése</a:t>
            </a:r>
          </a:p>
        </p:txBody>
      </p:sp>
      <p:sp>
        <p:nvSpPr>
          <p:cNvPr id="3" name="Szöveg helye 2"/>
          <p:cNvSpPr>
            <a:spLocks noGrp="1"/>
          </p:cNvSpPr>
          <p:nvPr>
            <p:ph type="body" sz="half" idx="1"/>
          </p:nvPr>
        </p:nvSpPr>
        <p:spPr>
          <a:xfrm>
            <a:off x="457200" y="1600201"/>
            <a:ext cx="4038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1"/>
            <a:ext cx="4038600" cy="4525963"/>
          </a:xfrm>
          <a:prstGeom prst="rect">
            <a:avLst/>
          </a:prstGeo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Tree>
    <p:extLst>
      <p:ext uri="{BB962C8B-B14F-4D97-AF65-F5344CB8AC3E}">
        <p14:creationId xmlns:p14="http://schemas.microsoft.com/office/powerpoint/2010/main" val="74960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theme" Target="../theme/theme3.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u-HU"/>
              <a:t>Mintacím szerkesztése</a:t>
            </a:r>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3C19AA-A86C-45AB-AE68-104B600D61B4}" type="datetime1">
              <a:rPr lang="hu-HU" smtClean="0"/>
              <a:t>2026.01.21.</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hu-HU"/>
              <a:t>Készítette: Tóth-Martonosi Ágnes NAV KI Észak-alföldi Tájékoztatási Osztály</a:t>
            </a:r>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496A7A-75F5-41B5-A0DF-ED23C681863B}" type="slidenum">
              <a:rPr lang="hu-HU" smtClean="0"/>
              <a:t>‹#›</a:t>
            </a:fld>
            <a:endParaRPr lang="hu-HU"/>
          </a:p>
        </p:txBody>
      </p:sp>
    </p:spTree>
    <p:extLst>
      <p:ext uri="{BB962C8B-B14F-4D97-AF65-F5344CB8AC3E}">
        <p14:creationId xmlns:p14="http://schemas.microsoft.com/office/powerpoint/2010/main" val="21665861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11307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hu-HU"/>
              <a:t>Mintacím szerkesztése</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BA3C19AA-A86C-45AB-AE68-104B600D61B4}" type="datetime1">
              <a:rPr lang="hu-HU" smtClean="0"/>
              <a:t>2026.01.21.</a:t>
            </a:fld>
            <a:endParaRPr lang="hu-HU"/>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r>
              <a:rPr lang="hu-HU"/>
              <a:t>Készítette: Tóth-Martonosi Ágnes NAV KI Észak-alföldi Tájékoztatási Osztály</a:t>
            </a:r>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fld id="{A0496A7A-75F5-41B5-A0DF-ED23C681863B}" type="slidenum">
              <a:rPr lang="hu-HU" smtClean="0"/>
              <a:t>‹#›</a:t>
            </a:fld>
            <a:endParaRPr lang="hu-HU"/>
          </a:p>
        </p:txBody>
      </p:sp>
    </p:spTree>
    <p:extLst>
      <p:ext uri="{BB962C8B-B14F-4D97-AF65-F5344CB8AC3E}">
        <p14:creationId xmlns:p14="http://schemas.microsoft.com/office/powerpoint/2010/main" val="261204425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Lst>
  <p:hf hd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89850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0.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5.xml.rels><?xml version="1.0" encoding="UTF-8" standalone="yes"?>
<Relationships xmlns="http://schemas.openxmlformats.org/package/2006/relationships"><Relationship Id="rId2" Type="http://schemas.openxmlformats.org/officeDocument/2006/relationships/hyperlink" Target="https://nav.gov.hu/ado/enyugta" TargetMode="External"/><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hemeOverride" Target="../theme/themeOverride2.xml"/><Relationship Id="rId5" Type="http://schemas.openxmlformats.org/officeDocument/2006/relationships/image" Target="../media/image7.jpeg"/><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hyperlink" Target="https://nav.gov.hu/ado/szja/Adoeloleg-nyilatkozatokra_vonatkozo_szabalyok_valtozasai"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7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8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8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8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8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8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8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8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9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9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9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9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9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9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0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0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0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10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hyperlink" Target="https://nav.gov.hu/ugyfeliranytu/adokulcsok_jarulekmertekek/valorizalt-adomertekek" TargetMode="External"/></Relationships>
</file>

<file path=ppt/slides/_rels/slide1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7.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1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9.xm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hyperlink" Target="https://nav.gov.hu/ugyfeliranytu/adokulcsok_jarulekmertekek/valorizalt-adomertekek" TargetMode="External"/></Relationships>
</file>

<file path=ppt/slides/_rels/slide1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0.xml"/><Relationship Id="rId1" Type="http://schemas.openxmlformats.org/officeDocument/2006/relationships/slideLayout" Target="../slideLayouts/slideLayout18.xml"/><Relationship Id="rId4"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7C7BC66-D634-6662-FCA9-4FF0D171DABF}"/>
              </a:ext>
            </a:extLst>
          </p:cNvPr>
          <p:cNvSpPr>
            <a:spLocks noGrp="1"/>
          </p:cNvSpPr>
          <p:nvPr>
            <p:ph type="ctrTitle"/>
          </p:nvPr>
        </p:nvSpPr>
        <p:spPr>
          <a:xfrm>
            <a:off x="3727582" y="1220724"/>
            <a:ext cx="5047708" cy="1207008"/>
          </a:xfrm>
          <a:ln>
            <a:noFill/>
          </a:ln>
        </p:spPr>
        <p:txBody>
          <a:bodyPr vert="horz" lIns="68580" tIns="34290" rIns="68580" bIns="34290" rtlCol="0" anchor="ctr">
            <a:normAutofit/>
          </a:bodyPr>
          <a:lstStyle/>
          <a:p>
            <a:pPr>
              <a:lnSpc>
                <a:spcPct val="90000"/>
              </a:lnSpc>
            </a:pPr>
            <a:endParaRPr lang="en-US" sz="3300" dirty="0">
              <a:blipFill>
                <a:blip r:embed="rId2">
                  <a:extLst>
                    <a:ext uri="{28A0092B-C50C-407E-A947-70E740481C1C}">
                      <a14:useLocalDpi xmlns:a14="http://schemas.microsoft.com/office/drawing/2010/main" val="0"/>
                    </a:ext>
                  </a:extLst>
                </a:blip>
                <a:tile tx="6350" ty="-127000" sx="65000" sy="64000" flip="none" algn="tl"/>
              </a:blipFill>
            </a:endParaRPr>
          </a:p>
        </p:txBody>
      </p:sp>
      <p:sp>
        <p:nvSpPr>
          <p:cNvPr id="3" name="Alcím 2">
            <a:extLst>
              <a:ext uri="{FF2B5EF4-FFF2-40B4-BE49-F238E27FC236}">
                <a16:creationId xmlns:a16="http://schemas.microsoft.com/office/drawing/2014/main" id="{BC525B31-D3A4-6A7E-AB47-4409F0329772}"/>
              </a:ext>
            </a:extLst>
          </p:cNvPr>
          <p:cNvSpPr>
            <a:spLocks noGrp="1"/>
          </p:cNvSpPr>
          <p:nvPr>
            <p:ph type="subTitle" idx="1"/>
          </p:nvPr>
        </p:nvSpPr>
        <p:spPr>
          <a:xfrm>
            <a:off x="3727582" y="2119165"/>
            <a:ext cx="5047707" cy="3367235"/>
          </a:xfrm>
        </p:spPr>
        <p:txBody>
          <a:bodyPr vert="horz" lIns="68580" tIns="34290" rIns="68580" bIns="34290" rtlCol="0" anchor="t">
            <a:normAutofit/>
          </a:bodyPr>
          <a:lstStyle/>
          <a:p>
            <a:pPr indent="-137160" algn="ctr">
              <a:buFont typeface="Wingdings" pitchFamily="2" charset="2"/>
              <a:buChar char="§"/>
            </a:pPr>
            <a:endParaRPr lang="hu-HU" sz="2100" dirty="0">
              <a:solidFill>
                <a:schemeClr val="accent4">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100"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társasági</a:t>
            </a: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100"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a:t>
            </a: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100"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kisvállalati</a:t>
            </a: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100"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a:t>
            </a:r>
            <a:r>
              <a:rPr lang="hu-HU"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főbb </a:t>
            </a:r>
            <a:r>
              <a:rPr lang="en-US" sz="2100"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változásai</a:t>
            </a:r>
            <a:r>
              <a:rPr lang="en-US" sz="210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indent="-137160" algn="ctr">
              <a:buFont typeface="Wingdings" pitchFamily="2" charset="2"/>
              <a:buChar char="§"/>
            </a:pPr>
            <a:endParaRPr lang="en-US" sz="2100" dirty="0">
              <a:solidFill>
                <a:schemeClr val="accent1">
                  <a:lumMod val="75000"/>
                </a:schemeClr>
              </a:solidFill>
              <a:latin typeface="Times New Roman" panose="02020603050405020304" pitchFamily="18" charset="0"/>
              <a:cs typeface="Times New Roman" panose="02020603050405020304" pitchFamily="18" charset="0"/>
            </a:endParaRPr>
          </a:p>
          <a:p>
            <a:pPr algn="just"/>
            <a:r>
              <a:rPr lang="hu-HU" sz="1200" dirty="0">
                <a:solidFill>
                  <a:schemeClr val="accent1">
                    <a:lumMod val="50000"/>
                  </a:schemeClr>
                </a:solidFill>
                <a:latin typeface="Times New Roman" panose="02020603050405020304" pitchFamily="18" charset="0"/>
                <a:cs typeface="Times New Roman" panose="02020603050405020304" pitchFamily="18" charset="0"/>
              </a:rPr>
              <a:t>					</a:t>
            </a:r>
          </a:p>
          <a:p>
            <a:pPr algn="just"/>
            <a:endParaRPr lang="hu-HU" sz="12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hu-HU" sz="1200" dirty="0">
                <a:solidFill>
                  <a:schemeClr val="accent1">
                    <a:lumMod val="50000"/>
                  </a:schemeClr>
                </a:solidFill>
                <a:latin typeface="Times New Roman" panose="02020603050405020304" pitchFamily="18" charset="0"/>
                <a:cs typeface="Times New Roman" panose="02020603050405020304" pitchFamily="18" charset="0"/>
              </a:rPr>
              <a:t>					</a:t>
            </a:r>
            <a:r>
              <a:rPr lang="en-US" sz="1200" dirty="0" err="1">
                <a:solidFill>
                  <a:schemeClr val="accent1">
                    <a:lumMod val="50000"/>
                  </a:schemeClr>
                </a:solidFill>
                <a:latin typeface="Times New Roman" panose="02020603050405020304" pitchFamily="18" charset="0"/>
                <a:cs typeface="Times New Roman" panose="02020603050405020304" pitchFamily="18" charset="0"/>
              </a:rPr>
              <a:t>Készítette</a:t>
            </a:r>
            <a:r>
              <a:rPr lang="en-US" sz="1200" dirty="0">
                <a:solidFill>
                  <a:schemeClr val="accent1">
                    <a:lumMod val="50000"/>
                  </a:schemeClr>
                </a:solidFill>
                <a:latin typeface="Times New Roman" panose="02020603050405020304" pitchFamily="18" charset="0"/>
                <a:cs typeface="Times New Roman" panose="02020603050405020304" pitchFamily="18" charset="0"/>
              </a:rPr>
              <a:t>: dr. Honosi Krisztina Elvira					</a:t>
            </a:r>
            <a:r>
              <a:rPr lang="hu-HU" sz="1200" dirty="0">
                <a:solidFill>
                  <a:schemeClr val="accent1">
                    <a:lumMod val="50000"/>
                  </a:schemeClr>
                </a:solidFill>
                <a:latin typeface="Times New Roman" panose="02020603050405020304" pitchFamily="18" charset="0"/>
                <a:cs typeface="Times New Roman" panose="02020603050405020304" pitchFamily="18" charset="0"/>
              </a:rPr>
              <a:t>					</a:t>
            </a:r>
            <a:r>
              <a:rPr lang="en-US" sz="1200" dirty="0">
                <a:solidFill>
                  <a:schemeClr val="accent1">
                    <a:lumMod val="50000"/>
                  </a:schemeClr>
                </a:solidFill>
                <a:latin typeface="Times New Roman" panose="02020603050405020304" pitchFamily="18" charset="0"/>
                <a:cs typeface="Times New Roman" panose="02020603050405020304" pitchFamily="18" charset="0"/>
              </a:rPr>
              <a:t>NAV  Tájékoztatási Igazgatósága				</a:t>
            </a:r>
            <a:r>
              <a:rPr lang="hu-HU" sz="1200" dirty="0">
                <a:solidFill>
                  <a:schemeClr val="accent1">
                    <a:lumMod val="50000"/>
                  </a:schemeClr>
                </a:solidFill>
                <a:latin typeface="Times New Roman" panose="02020603050405020304" pitchFamily="18" charset="0"/>
                <a:cs typeface="Times New Roman" panose="02020603050405020304" pitchFamily="18" charset="0"/>
              </a:rPr>
              <a:t>					</a:t>
            </a:r>
            <a:r>
              <a:rPr lang="en-US" sz="1200" dirty="0">
                <a:solidFill>
                  <a:schemeClr val="accent1">
                    <a:lumMod val="50000"/>
                  </a:schemeClr>
                </a:solidFill>
                <a:latin typeface="Times New Roman" panose="02020603050405020304" pitchFamily="18" charset="0"/>
                <a:cs typeface="Times New Roman" panose="02020603050405020304" pitchFamily="18" charset="0"/>
              </a:rPr>
              <a:t>Észak-alföldi Tájékoztatási Osztály</a:t>
            </a:r>
          </a:p>
          <a:p>
            <a:pPr indent="-137160">
              <a:buFont typeface="Wingdings" pitchFamily="2" charset="2"/>
              <a:buChar char="§"/>
            </a:pPr>
            <a:endParaRPr lang="en-US" sz="1500" dirty="0"/>
          </a:p>
        </p:txBody>
      </p:sp>
      <p:pic>
        <p:nvPicPr>
          <p:cNvPr id="1028" name="Picture 4" descr="Nemzeti Adó- és Vámhivatal | Budapest">
            <a:extLst>
              <a:ext uri="{FF2B5EF4-FFF2-40B4-BE49-F238E27FC236}">
                <a16:creationId xmlns:a16="http://schemas.microsoft.com/office/drawing/2014/main" id="{49128AA7-25A5-BC93-FCA0-9F0F940EA19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5500" y="2119166"/>
            <a:ext cx="2791576" cy="2627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306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881D1A39-7707-2B90-225B-B66184A92BBC}"/>
              </a:ext>
            </a:extLst>
          </p:cNvPr>
          <p:cNvSpPr>
            <a:spLocks noGrp="1"/>
          </p:cNvSpPr>
          <p:nvPr>
            <p:ph type="subTitle" idx="1"/>
          </p:nvPr>
        </p:nvSpPr>
        <p:spPr>
          <a:xfrm>
            <a:off x="1130300" y="3895375"/>
            <a:ext cx="5825202" cy="822674"/>
          </a:xfrm>
        </p:spPr>
        <p:txBody>
          <a:bodyPr>
            <a:normAutofit fontScale="85000" lnSpcReduction="20000"/>
          </a:bodyPr>
          <a:lstStyle/>
          <a:p>
            <a:pPr algn="ctr">
              <a:lnSpc>
                <a:spcPct val="90000"/>
              </a:lnSpc>
            </a:pPr>
            <a:r>
              <a:rPr lang="hu-HU" dirty="0">
                <a:solidFill>
                  <a:srgbClr val="002060"/>
                </a:solidFill>
                <a:latin typeface="Times New Roman" panose="02020603050405020304" pitchFamily="18" charset="0"/>
              </a:rPr>
              <a:t>a társasági adóról és az osztalékadóról szóló 1996. évi LXXXI. törvény </a:t>
            </a:r>
          </a:p>
          <a:p>
            <a:pPr algn="ctr">
              <a:lnSpc>
                <a:spcPct val="90000"/>
              </a:lnSpc>
            </a:pPr>
            <a:r>
              <a:rPr lang="hu-HU" dirty="0">
                <a:solidFill>
                  <a:srgbClr val="002060"/>
                </a:solidFill>
                <a:latin typeface="Times New Roman" panose="02020603050405020304" pitchFamily="18" charset="0"/>
              </a:rPr>
              <a:t>(a továbbiakban: Tao tv.)</a:t>
            </a:r>
          </a:p>
          <a:p>
            <a:pPr>
              <a:lnSpc>
                <a:spcPct val="90000"/>
              </a:lnSpc>
            </a:pPr>
            <a:endParaRPr lang="hu-HU" sz="825" b="1" dirty="0">
              <a:latin typeface="Times New Roman" panose="02020603050405020304" pitchFamily="18" charset="0"/>
            </a:endParaRPr>
          </a:p>
          <a:p>
            <a:pPr>
              <a:lnSpc>
                <a:spcPct val="90000"/>
              </a:lnSpc>
            </a:pPr>
            <a:r>
              <a:rPr lang="hu-HU" sz="825" dirty="0"/>
              <a:t> </a:t>
            </a:r>
          </a:p>
        </p:txBody>
      </p:sp>
      <p:sp>
        <p:nvSpPr>
          <p:cNvPr id="2" name="Cím 1">
            <a:extLst>
              <a:ext uri="{FF2B5EF4-FFF2-40B4-BE49-F238E27FC236}">
                <a16:creationId xmlns:a16="http://schemas.microsoft.com/office/drawing/2014/main" id="{BD2F2503-B267-C9AC-91C5-1ADD306C3A3A}"/>
              </a:ext>
            </a:extLst>
          </p:cNvPr>
          <p:cNvSpPr>
            <a:spLocks noGrp="1"/>
          </p:cNvSpPr>
          <p:nvPr>
            <p:ph type="ctrTitle"/>
          </p:nvPr>
        </p:nvSpPr>
        <p:spPr>
          <a:xfrm>
            <a:off x="1130300" y="1905001"/>
            <a:ext cx="5825202" cy="1334690"/>
          </a:xfrm>
        </p:spPr>
        <p:txBody>
          <a:bodyPr>
            <a:normAutofit/>
          </a:bodyPr>
          <a:lstStyle/>
          <a:p>
            <a:pPr algn="ctr"/>
            <a:r>
              <a:rPr lang="hu-HU" dirty="0">
                <a:solidFill>
                  <a:srgbClr val="002060"/>
                </a:solidFill>
                <a:latin typeface="Times New Roman" panose="02020603050405020304" pitchFamily="18" charset="0"/>
                <a:cs typeface="Times New Roman" panose="02020603050405020304" pitchFamily="18" charset="0"/>
              </a:rPr>
              <a:t>Társasági adó</a:t>
            </a:r>
            <a:r>
              <a:rPr lang="hu-HU"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90102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22BCB8C-F051-9B82-A210-99E18144AB39}"/>
              </a:ext>
            </a:extLst>
          </p:cNvPr>
          <p:cNvSpPr>
            <a:spLocks noGrp="1"/>
          </p:cNvSpPr>
          <p:nvPr>
            <p:ph type="title"/>
          </p:nvPr>
        </p:nvSpPr>
        <p:spPr>
          <a:xfrm>
            <a:off x="508000" y="1314450"/>
            <a:ext cx="7300118" cy="990600"/>
          </a:xfrm>
        </p:spPr>
        <p:txBody>
          <a:bodyPr>
            <a:normAutofit/>
          </a:bodyPr>
          <a:lstStyle/>
          <a:p>
            <a:pPr algn="ctr"/>
            <a:r>
              <a:rPr lang="hu-HU" dirty="0">
                <a:solidFill>
                  <a:srgbClr val="002060"/>
                </a:solidFill>
                <a:latin typeface="Times New Roman" panose="02020603050405020304" pitchFamily="18" charset="0"/>
                <a:cs typeface="Times New Roman" panose="02020603050405020304" pitchFamily="18" charset="0"/>
              </a:rPr>
              <a:t>A társasági adó alanya </a:t>
            </a:r>
          </a:p>
        </p:txBody>
      </p:sp>
      <p:sp>
        <p:nvSpPr>
          <p:cNvPr id="3" name="Tartalom helye 2">
            <a:extLst>
              <a:ext uri="{FF2B5EF4-FFF2-40B4-BE49-F238E27FC236}">
                <a16:creationId xmlns:a16="http://schemas.microsoft.com/office/drawing/2014/main" id="{C3FCBFB6-99ED-97B2-5EA2-4D800CB34CA3}"/>
              </a:ext>
            </a:extLst>
          </p:cNvPr>
          <p:cNvSpPr>
            <a:spLocks noGrp="1"/>
          </p:cNvSpPr>
          <p:nvPr>
            <p:ph idx="1"/>
          </p:nvPr>
        </p:nvSpPr>
        <p:spPr>
          <a:xfrm>
            <a:off x="628650" y="2100263"/>
            <a:ext cx="7886700" cy="3389710"/>
          </a:xfrm>
        </p:spPr>
        <p:txBody>
          <a:bodyPr>
            <a:normAutofit/>
          </a:bodyPr>
          <a:lstStyle/>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ctr">
              <a:buNone/>
            </a:pPr>
            <a:r>
              <a:rPr lang="hu-HU" sz="2100" dirty="0">
                <a:latin typeface="Times New Roman" panose="02020603050405020304" pitchFamily="18" charset="0"/>
                <a:cs typeface="Times New Roman" panose="02020603050405020304" pitchFamily="18" charset="0"/>
              </a:rPr>
              <a:t>a HUN-REN Magyar Kutatási Hálózatról szóló 2024. évi XCI. törvény szerinti HUN-REN Magyar Kutatási Hálózat </a:t>
            </a:r>
          </a:p>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just">
              <a:buNone/>
            </a:pPr>
            <a:endParaRPr lang="hu-HU" sz="1650" dirty="0">
              <a:latin typeface="Times New Roman" panose="02020603050405020304" pitchFamily="18" charset="0"/>
              <a:cs typeface="Times New Roman" panose="02020603050405020304" pitchFamily="18" charset="0"/>
            </a:endParaRPr>
          </a:p>
          <a:p>
            <a:pPr marL="0" indent="0" algn="just">
              <a:buNone/>
            </a:pPr>
            <a:r>
              <a:rPr lang="hu-HU" sz="900" dirty="0">
                <a:latin typeface="Times New Roman" panose="02020603050405020304" pitchFamily="18" charset="0"/>
                <a:cs typeface="Times New Roman" panose="02020603050405020304" pitchFamily="18" charset="0"/>
              </a:rPr>
              <a:t>(Tao tv. 2. § (2) bekezdés m) pont - Hatályos: 2025. X. 28.)</a:t>
            </a:r>
          </a:p>
          <a:p>
            <a:pPr marL="0" indent="0" algn="just">
              <a:buNone/>
            </a:pPr>
            <a:endParaRPr lang="hu-HU" sz="2100" dirty="0">
              <a:latin typeface="Times New Roman" panose="02020603050405020304" pitchFamily="18" charset="0"/>
            </a:endParaRPr>
          </a:p>
        </p:txBody>
      </p:sp>
    </p:spTree>
    <p:extLst>
      <p:ext uri="{BB962C8B-B14F-4D97-AF65-F5344CB8AC3E}">
        <p14:creationId xmlns:p14="http://schemas.microsoft.com/office/powerpoint/2010/main" val="1378545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22BCB8C-F051-9B82-A210-99E18144AB39}"/>
              </a:ext>
            </a:extLst>
          </p:cNvPr>
          <p:cNvSpPr>
            <a:spLocks noGrp="1"/>
          </p:cNvSpPr>
          <p:nvPr>
            <p:ph type="title"/>
          </p:nvPr>
        </p:nvSpPr>
        <p:spPr>
          <a:xfrm>
            <a:off x="508000" y="1314450"/>
            <a:ext cx="7950200" cy="990600"/>
          </a:xfrm>
        </p:spPr>
        <p:txBody>
          <a:bodyPr>
            <a:normAutofit/>
          </a:bodyPr>
          <a:lstStyle/>
          <a:p>
            <a:pPr algn="ctr"/>
            <a:r>
              <a:rPr lang="hu-HU" dirty="0">
                <a:solidFill>
                  <a:srgbClr val="002060"/>
                </a:solidFill>
                <a:latin typeface="Times New Roman" panose="02020603050405020304" pitchFamily="18" charset="0"/>
                <a:cs typeface="Times New Roman" panose="02020603050405020304" pitchFamily="18" charset="0"/>
              </a:rPr>
              <a:t>Kutatás-fejlesztési tevékenység adókedvezménye</a:t>
            </a:r>
            <a:endParaRPr lang="hu-HU" dirty="0">
              <a:solidFill>
                <a:srgbClr val="002060"/>
              </a:solidFill>
            </a:endParaRPr>
          </a:p>
        </p:txBody>
      </p:sp>
      <p:sp>
        <p:nvSpPr>
          <p:cNvPr id="3" name="Tartalom helye 2">
            <a:extLst>
              <a:ext uri="{FF2B5EF4-FFF2-40B4-BE49-F238E27FC236}">
                <a16:creationId xmlns:a16="http://schemas.microsoft.com/office/drawing/2014/main" id="{C3FCBFB6-99ED-97B2-5EA2-4D800CB34CA3}"/>
              </a:ext>
            </a:extLst>
          </p:cNvPr>
          <p:cNvSpPr>
            <a:spLocks noGrp="1"/>
          </p:cNvSpPr>
          <p:nvPr>
            <p:ph idx="1"/>
          </p:nvPr>
        </p:nvSpPr>
        <p:spPr>
          <a:xfrm>
            <a:off x="628650" y="2305051"/>
            <a:ext cx="7886700" cy="3184922"/>
          </a:xfrm>
        </p:spPr>
        <p:txBody>
          <a:bodyPr>
            <a:normAutofit fontScale="25000" lnSpcReduction="20000"/>
          </a:bodyPr>
          <a:lstStyle/>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felsőoktatási intézmény, a Magyar Tudományos Akadémia, a központi költségvetési szervként működő kutatóintézet, a HUN-REN Magyar Kutatási Hálózat, továbbá bármelyikük által vagy közösen alapított kutatóintézet, kutatóhely, továbbá az </a:t>
            </a:r>
            <a:r>
              <a:rPr lang="hu-HU" sz="5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ezen intézmények 100 százalékos tulajdonában álló és fő céljaként ezen intézmények tudáshasznosítási feladatait ellátó gazdasági társaság,</a:t>
            </a: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valamint a közvetlenül vagy közvetve többségi állami tulajdonban lévő gazdasági társaság formájában működő kutatóintézet és az adózó által írásban kötött szerződés alapján közösen végzett alapkutatás, alkalmazott kutatás vagy kísérleti fejlesztés esetén (6a) bekezdés szerint meghatározott mérték, de legfeljebb 500 millió forint.</a:t>
            </a:r>
          </a:p>
          <a:p>
            <a:pPr marL="0" indent="0" algn="just">
              <a:buNone/>
            </a:pPr>
            <a:endParaRPr lang="hu-HU" sz="72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just">
              <a:buNone/>
            </a:pPr>
            <a:endParaRPr lang="hu-HU" sz="72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just">
              <a:buNone/>
            </a:pPr>
            <a:r>
              <a:rPr lang="hu-HU" sz="48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adókedvezmény </a:t>
            </a:r>
            <a:r>
              <a:rPr lang="hu-HU" sz="4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elszámolható költség arányában meghatározott </a:t>
            </a:r>
            <a:r>
              <a:rPr lang="hu-HU" sz="48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mértéke nem haladhatja meg</a:t>
            </a:r>
          </a:p>
          <a:p>
            <a:pPr marL="0" indent="0" algn="just">
              <a:buNone/>
            </a:pPr>
            <a:r>
              <a:rPr lang="hu-HU" sz="4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 4. § 23/h. pontja szerinti alapkutatás esetében az elszámolható költség 100 százalékát;</a:t>
            </a:r>
          </a:p>
          <a:p>
            <a:pPr marL="0" indent="0" algn="just">
              <a:buNone/>
            </a:pPr>
            <a:r>
              <a:rPr lang="hu-HU" sz="4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 4. § 23/i. pontja szerinti alkalmazott (ipari) kutatás esetében az elszámolható költség 50 százalékát;</a:t>
            </a:r>
          </a:p>
          <a:p>
            <a:pPr marL="0" indent="0" algn="just">
              <a:buNone/>
            </a:pPr>
            <a:r>
              <a:rPr lang="hu-HU" sz="4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a 4. § 23/j. pontja szerinti kísérleti fejlesztés esetében az elszámolható költség 25 százalékát.</a:t>
            </a:r>
          </a:p>
          <a:p>
            <a:pPr marL="0" indent="0" algn="just">
              <a:buNone/>
            </a:pPr>
            <a:r>
              <a:rPr lang="hu-HU" sz="3600" dirty="0">
                <a:latin typeface="Times New Roman" panose="02020603050405020304" pitchFamily="18" charset="0"/>
                <a:cs typeface="Times New Roman" panose="02020603050405020304" pitchFamily="18" charset="0"/>
              </a:rPr>
              <a:t>(Tao tv. 22/G. § (6) bekezdés b) pont, (6a) bekezdés – Hatályos: 2025. XII. 20. )</a:t>
            </a:r>
          </a:p>
          <a:p>
            <a:pPr marL="0" indent="0" algn="just">
              <a:buNone/>
            </a:pPr>
            <a:endParaRPr lang="hu-HU" sz="2100" dirty="0">
              <a:latin typeface="Times New Roman" panose="02020603050405020304" pitchFamily="18" charset="0"/>
            </a:endParaRPr>
          </a:p>
        </p:txBody>
      </p:sp>
      <p:sp>
        <p:nvSpPr>
          <p:cNvPr id="4" name="Nyíl: lefelé mutató 3">
            <a:extLst>
              <a:ext uri="{FF2B5EF4-FFF2-40B4-BE49-F238E27FC236}">
                <a16:creationId xmlns:a16="http://schemas.microsoft.com/office/drawing/2014/main" id="{80F9859D-2733-C2AB-CF4D-E9BD5888763E}"/>
              </a:ext>
            </a:extLst>
          </p:cNvPr>
          <p:cNvSpPr/>
          <p:nvPr/>
        </p:nvSpPr>
        <p:spPr>
          <a:xfrm>
            <a:off x="3787013" y="3595688"/>
            <a:ext cx="363474" cy="400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sz="1350"/>
          </a:p>
        </p:txBody>
      </p:sp>
    </p:spTree>
    <p:extLst>
      <p:ext uri="{BB962C8B-B14F-4D97-AF65-F5344CB8AC3E}">
        <p14:creationId xmlns:p14="http://schemas.microsoft.com/office/powerpoint/2010/main" val="246119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 calcmode="lin" valueType="num">
                                      <p:cBhvr additive="base">
                                        <p:cTn id="1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22BCB8C-F051-9B82-A210-99E18144AB39}"/>
              </a:ext>
            </a:extLst>
          </p:cNvPr>
          <p:cNvSpPr>
            <a:spLocks noGrp="1"/>
          </p:cNvSpPr>
          <p:nvPr>
            <p:ph type="title"/>
          </p:nvPr>
        </p:nvSpPr>
        <p:spPr>
          <a:xfrm>
            <a:off x="508000" y="1314450"/>
            <a:ext cx="7950200" cy="990600"/>
          </a:xfrm>
        </p:spPr>
        <p:txBody>
          <a:bodyPr>
            <a:normAutofit/>
          </a:bodyPr>
          <a:lstStyle/>
          <a:p>
            <a:pPr algn="ctr"/>
            <a:r>
              <a:rPr lang="hu-HU" sz="2100" dirty="0">
                <a:solidFill>
                  <a:srgbClr val="002060"/>
                </a:solidFill>
                <a:latin typeface="Times New Roman" panose="02020603050405020304" pitchFamily="18" charset="0"/>
                <a:cs typeface="Times New Roman" panose="02020603050405020304" pitchFamily="18" charset="0"/>
              </a:rPr>
              <a:t>A környezeti károk felszámolására és más meghatározott környezetvédelmi célra irányuló beruházás, felújítás adókedvezménye </a:t>
            </a:r>
            <a:endParaRPr lang="hu-HU" sz="2100" dirty="0">
              <a:solidFill>
                <a:srgbClr val="002060"/>
              </a:solidFill>
            </a:endParaRPr>
          </a:p>
        </p:txBody>
      </p:sp>
      <p:sp>
        <p:nvSpPr>
          <p:cNvPr id="3" name="Tartalom helye 2">
            <a:extLst>
              <a:ext uri="{FF2B5EF4-FFF2-40B4-BE49-F238E27FC236}">
                <a16:creationId xmlns:a16="http://schemas.microsoft.com/office/drawing/2014/main" id="{C3FCBFB6-99ED-97B2-5EA2-4D800CB34CA3}"/>
              </a:ext>
            </a:extLst>
          </p:cNvPr>
          <p:cNvSpPr>
            <a:spLocks noGrp="1"/>
          </p:cNvSpPr>
          <p:nvPr>
            <p:ph idx="1"/>
          </p:nvPr>
        </p:nvSpPr>
        <p:spPr>
          <a:xfrm>
            <a:off x="628650" y="2305051"/>
            <a:ext cx="7886700" cy="3184922"/>
          </a:xfrm>
        </p:spPr>
        <p:txBody>
          <a:bodyPr>
            <a:normAutofit fontScale="25000" lnSpcReduction="20000"/>
          </a:bodyPr>
          <a:lstStyle/>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22/I. § *  (1) Az adózó adókedvezményt vehet igénybe ​</a:t>
            </a: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 környezeti kár felszámolására, beleértve a talaj, felszíni vagy felszín alatti víz minőségének károsodását is,</a:t>
            </a: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 leromlott állapotú természetes élőhely és ökoszisztéma rehabilitációjára,</a:t>
            </a: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a biológiai sokféleség és az ökoszisztéma védelmére vagy visszaállítására, az ökoszisztéma jó állapotának elérésére vagy a már jó állapotban lévő ökoszisztéma védelmére,</a:t>
            </a: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 az éghajlatváltozás hatásaihoz való alkalmazkodás és az éghajlatváltozás mérséklése érdekében hozott természetalapú megoldás végrehajtására</a:t>
            </a: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irányuló, jelenértéken legalább 100 millió forint értékű beruházás, felújítás esetén.</a:t>
            </a:r>
          </a:p>
          <a:p>
            <a:pPr marL="0" indent="0" algn="just">
              <a:buNone/>
            </a:pPr>
            <a:endPar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just">
              <a:buNone/>
            </a:pPr>
            <a:endPar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just">
              <a:buNone/>
            </a:pPr>
            <a:r>
              <a:rPr lang="hu-HU" sz="54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adókedvezmény a beruházás, felújítás üzembe helyezését követő adóévben – vagy az adózó döntése szerint a beruházás, felújítás üzembe helyezésének adóévében – és az azt követő öt adóévben vehető igénybe.</a:t>
            </a:r>
          </a:p>
          <a:p>
            <a:pPr marL="0" indent="0" algn="just">
              <a:buNone/>
            </a:pPr>
            <a:r>
              <a:rPr lang="hu-HU" sz="3600" dirty="0">
                <a:latin typeface="Times New Roman" panose="02020603050405020304" pitchFamily="18" charset="0"/>
                <a:cs typeface="Times New Roman" panose="02020603050405020304" pitchFamily="18" charset="0"/>
              </a:rPr>
              <a:t>(Tao tv. 22/I. § (1) - (2) bekezdés – Hatályos: 2026. I. 01. )</a:t>
            </a:r>
          </a:p>
          <a:p>
            <a:pPr marL="0" indent="0" algn="just">
              <a:buNone/>
            </a:pPr>
            <a:endParaRPr lang="hu-HU" sz="2100" dirty="0">
              <a:latin typeface="Times New Roman" panose="02020603050405020304" pitchFamily="18" charset="0"/>
            </a:endParaRPr>
          </a:p>
        </p:txBody>
      </p:sp>
      <p:sp>
        <p:nvSpPr>
          <p:cNvPr id="4" name="Nyíl: lefelé mutató 3">
            <a:extLst>
              <a:ext uri="{FF2B5EF4-FFF2-40B4-BE49-F238E27FC236}">
                <a16:creationId xmlns:a16="http://schemas.microsoft.com/office/drawing/2014/main" id="{80F9859D-2733-C2AB-CF4D-E9BD5888763E}"/>
              </a:ext>
            </a:extLst>
          </p:cNvPr>
          <p:cNvSpPr/>
          <p:nvPr/>
        </p:nvSpPr>
        <p:spPr>
          <a:xfrm>
            <a:off x="3995936" y="4509120"/>
            <a:ext cx="363474" cy="400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sz="1350"/>
          </a:p>
        </p:txBody>
      </p:sp>
    </p:spTree>
    <p:extLst>
      <p:ext uri="{BB962C8B-B14F-4D97-AF65-F5344CB8AC3E}">
        <p14:creationId xmlns:p14="http://schemas.microsoft.com/office/powerpoint/2010/main" val="205578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EC6C0ED-8E28-866E-31E0-FF815A00619A}"/>
              </a:ext>
            </a:extLst>
          </p:cNvPr>
          <p:cNvSpPr>
            <a:spLocks noGrp="1"/>
          </p:cNvSpPr>
          <p:nvPr>
            <p:ph type="title"/>
          </p:nvPr>
        </p:nvSpPr>
        <p:spPr/>
        <p:txBody>
          <a:bodyPr>
            <a:noAutofit/>
          </a:bodyPr>
          <a:lstStyle/>
          <a:p>
            <a:pPr algn="ctr"/>
            <a:r>
              <a:rPr lang="hu-HU" sz="2100" dirty="0">
                <a:solidFill>
                  <a:srgbClr val="002060"/>
                </a:solidFill>
                <a:latin typeface="Times New Roman" panose="02020603050405020304" pitchFamily="18" charset="0"/>
                <a:cs typeface="Times New Roman" panose="02020603050405020304" pitchFamily="18" charset="0"/>
              </a:rPr>
              <a:t>A környezeti károk felszámolására és más meghatározott környezetvédelmi célra irányuló beruházás, felújítás adókedvezménye </a:t>
            </a:r>
            <a:endParaRPr lang="hu-HU" sz="2100" dirty="0"/>
          </a:p>
        </p:txBody>
      </p:sp>
      <p:sp>
        <p:nvSpPr>
          <p:cNvPr id="3" name="Tartalom helye 2">
            <a:extLst>
              <a:ext uri="{FF2B5EF4-FFF2-40B4-BE49-F238E27FC236}">
                <a16:creationId xmlns:a16="http://schemas.microsoft.com/office/drawing/2014/main" id="{CB2DDC05-7728-096C-B434-1C15E3405A27}"/>
              </a:ext>
            </a:extLst>
          </p:cNvPr>
          <p:cNvSpPr>
            <a:spLocks noGrp="1"/>
          </p:cNvSpPr>
          <p:nvPr>
            <p:ph idx="1"/>
          </p:nvPr>
        </p:nvSpPr>
        <p:spPr/>
        <p:txBody>
          <a:bodyPr>
            <a:normAutofit/>
          </a:bodyPr>
          <a:lstStyle/>
          <a:p>
            <a:pPr marL="0" indent="0" algn="just">
              <a:buNone/>
            </a:pPr>
            <a:r>
              <a:rPr lang="hu-HU" dirty="0">
                <a:solidFill>
                  <a:srgbClr val="0070C0"/>
                </a:solidFill>
                <a:latin typeface="Times New Roman" panose="02020603050405020304" pitchFamily="18" charset="0"/>
                <a:cs typeface="Times New Roman" panose="02020603050405020304" pitchFamily="18" charset="0"/>
              </a:rPr>
              <a:t>Az adózó által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igénybe vehető adókedvezmény mértéke nem haladhatja meg </a:t>
            </a:r>
            <a:r>
              <a:rPr lang="hu-HU" dirty="0" err="1">
                <a:solidFill>
                  <a:srgbClr val="7030A0"/>
                </a:solidFill>
                <a:latin typeface="Times New Roman" panose="02020603050405020304" pitchFamily="18" charset="0"/>
                <a:cs typeface="Times New Roman" panose="02020603050405020304" pitchFamily="18" charset="0"/>
              </a:rPr>
              <a:t>adózónként</a:t>
            </a:r>
            <a:r>
              <a:rPr lang="hu-HU" dirty="0">
                <a:solidFill>
                  <a:srgbClr val="0070C0"/>
                </a:solidFill>
                <a:latin typeface="Times New Roman" panose="02020603050405020304" pitchFamily="18" charset="0"/>
                <a:cs typeface="Times New Roman" panose="02020603050405020304" pitchFamily="18" charset="0"/>
              </a:rPr>
              <a:t>, továbbá </a:t>
            </a:r>
            <a:r>
              <a:rPr lang="hu-HU" dirty="0">
                <a:solidFill>
                  <a:srgbClr val="7030A0"/>
                </a:solidFill>
                <a:latin typeface="Times New Roman" panose="02020603050405020304" pitchFamily="18" charset="0"/>
                <a:cs typeface="Times New Roman" panose="02020603050405020304" pitchFamily="18" charset="0"/>
              </a:rPr>
              <a:t>beruházásonként, felújításonként</a:t>
            </a:r>
            <a:r>
              <a:rPr lang="hu-HU" dirty="0">
                <a:solidFill>
                  <a:srgbClr val="0070C0"/>
                </a:solidFill>
                <a:latin typeface="Times New Roman" panose="02020603050405020304" pitchFamily="18" charset="0"/>
                <a:cs typeface="Times New Roman" panose="02020603050405020304" pitchFamily="18" charset="0"/>
              </a:rPr>
              <a:t>,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beruházáshoz, felújításhoz igényelt összes állami támogatással együttesen</a:t>
            </a:r>
            <a:r>
              <a:rPr lang="hu-HU" dirty="0">
                <a:solidFill>
                  <a:srgbClr val="0070C0"/>
                </a:solidFill>
                <a:latin typeface="Times New Roman" panose="02020603050405020304" pitchFamily="18" charset="0"/>
                <a:cs typeface="Times New Roman" panose="02020603050405020304" pitchFamily="18" charset="0"/>
              </a:rPr>
              <a:t>, jelenértéken</a:t>
            </a:r>
          </a:p>
          <a:p>
            <a:pPr algn="just"/>
            <a:r>
              <a:rPr lang="hu-HU" dirty="0">
                <a:solidFill>
                  <a:srgbClr val="0070C0"/>
                </a:solidFill>
                <a:latin typeface="Times New Roman" panose="02020603050405020304" pitchFamily="18" charset="0"/>
                <a:cs typeface="Times New Roman" panose="02020603050405020304" pitchFamily="18" charset="0"/>
              </a:rPr>
              <a:t>a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környezeti kár felszámolására</a:t>
            </a:r>
            <a:r>
              <a:rPr lang="hu-HU" dirty="0">
                <a:solidFill>
                  <a:srgbClr val="0070C0"/>
                </a:solidFill>
                <a:latin typeface="Times New Roman" panose="02020603050405020304" pitchFamily="18" charset="0"/>
                <a:cs typeface="Times New Roman" panose="02020603050405020304" pitchFamily="18" charset="0"/>
              </a:rPr>
              <a:t>, a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leromlott állapotú természetes élőhely és ökoszisztéma rehabilitációjára</a:t>
            </a:r>
            <a:r>
              <a:rPr lang="hu-HU" dirty="0">
                <a:solidFill>
                  <a:srgbClr val="0070C0"/>
                </a:solidFill>
                <a:latin typeface="Times New Roman" panose="02020603050405020304" pitchFamily="18" charset="0"/>
                <a:cs typeface="Times New Roman" panose="02020603050405020304" pitchFamily="18" charset="0"/>
              </a:rPr>
              <a:t> szerinti beruházás, felújítás esetén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beruházás, felújítás elszámolható költsége 100 százalékának megfelelő mértéket</a:t>
            </a:r>
            <a:r>
              <a:rPr lang="hu-HU" dirty="0">
                <a:solidFill>
                  <a:srgbClr val="0070C0"/>
                </a:solidFill>
                <a:latin typeface="Times New Roman" panose="02020603050405020304" pitchFamily="18" charset="0"/>
                <a:cs typeface="Times New Roman" panose="02020603050405020304" pitchFamily="18" charset="0"/>
              </a:rPr>
              <a:t>,</a:t>
            </a:r>
          </a:p>
          <a:p>
            <a:pPr algn="just"/>
            <a:r>
              <a:rPr lang="hu-HU" dirty="0">
                <a:solidFill>
                  <a:srgbClr val="0070C0"/>
                </a:solidFill>
                <a:latin typeface="Times New Roman" panose="02020603050405020304" pitchFamily="18" charset="0"/>
                <a:cs typeface="Times New Roman" panose="02020603050405020304" pitchFamily="18" charset="0"/>
              </a:rPr>
              <a:t>a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biológiai sokféleség </a:t>
            </a:r>
            <a:r>
              <a:rPr lang="hu-HU" dirty="0">
                <a:solidFill>
                  <a:srgbClr val="0070C0"/>
                </a:solidFill>
                <a:latin typeface="Times New Roman" panose="02020603050405020304" pitchFamily="18" charset="0"/>
                <a:cs typeface="Times New Roman" panose="02020603050405020304" pitchFamily="18" charset="0"/>
              </a:rPr>
              <a:t>és az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ökoszisztéma védelmére </a:t>
            </a:r>
            <a:r>
              <a:rPr lang="hu-HU" dirty="0">
                <a:solidFill>
                  <a:srgbClr val="0070C0"/>
                </a:solidFill>
                <a:latin typeface="Times New Roman" panose="02020603050405020304" pitchFamily="18" charset="0"/>
                <a:cs typeface="Times New Roman" panose="02020603050405020304" pitchFamily="18" charset="0"/>
              </a:rPr>
              <a:t>és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éghajlatváltozás</a:t>
            </a:r>
            <a:r>
              <a:rPr lang="hu-HU" dirty="0">
                <a:solidFill>
                  <a:srgbClr val="0070C0"/>
                </a:solidFill>
                <a:latin typeface="Times New Roman" panose="02020603050405020304" pitchFamily="18" charset="0"/>
                <a:cs typeface="Times New Roman" panose="02020603050405020304" pitchFamily="18" charset="0"/>
              </a:rPr>
              <a:t> hatásaihoz való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alkalmazkodás</a:t>
            </a:r>
            <a:r>
              <a:rPr lang="hu-HU" dirty="0">
                <a:solidFill>
                  <a:srgbClr val="0070C0"/>
                </a:solidFill>
                <a:latin typeface="Times New Roman" panose="02020603050405020304" pitchFamily="18" charset="0"/>
                <a:cs typeface="Times New Roman" panose="02020603050405020304" pitchFamily="18" charset="0"/>
              </a:rPr>
              <a:t> szerinti beruházás, felújítás esetén a beruházás, felújítás elszámolható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költsége 70 százalékának megfelelő mértéket</a:t>
            </a:r>
            <a:r>
              <a:rPr lang="hu-HU" dirty="0">
                <a:solidFill>
                  <a:srgbClr val="0070C0"/>
                </a:solidFill>
                <a:latin typeface="Times New Roman" panose="02020603050405020304" pitchFamily="18" charset="0"/>
                <a:cs typeface="Times New Roman" panose="02020603050405020304" pitchFamily="18" charset="0"/>
              </a:rPr>
              <a:t>,</a:t>
            </a:r>
          </a:p>
          <a:p>
            <a:pPr marL="0" indent="0" algn="ctr">
              <a:buNone/>
            </a:pPr>
            <a:r>
              <a:rPr lang="hu-HU" dirty="0">
                <a:solidFill>
                  <a:srgbClr val="0070C0"/>
                </a:solidFill>
                <a:latin typeface="Times New Roman" panose="02020603050405020304" pitchFamily="18" charset="0"/>
                <a:cs typeface="Times New Roman" panose="02020603050405020304" pitchFamily="18" charset="0"/>
              </a:rPr>
              <a:t>de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legfeljebb 30 millió euró</a:t>
            </a:r>
            <a:r>
              <a:rPr lang="hu-HU" dirty="0">
                <a:solidFill>
                  <a:srgbClr val="0070C0"/>
                </a:solidFill>
                <a:latin typeface="Times New Roman" panose="02020603050405020304" pitchFamily="18" charset="0"/>
                <a:cs typeface="Times New Roman" panose="02020603050405020304" pitchFamily="18" charset="0"/>
              </a:rPr>
              <a:t>nak megfelelő forintösszeget.</a:t>
            </a:r>
          </a:p>
          <a:p>
            <a:pPr marL="0" indent="0" algn="just">
              <a:buNone/>
            </a:pPr>
            <a:r>
              <a:rPr lang="hu-HU" dirty="0">
                <a:solidFill>
                  <a:srgbClr val="0070C0"/>
                </a:solidFill>
                <a:latin typeface="Times New Roman" panose="02020603050405020304" pitchFamily="18" charset="0"/>
                <a:cs typeface="Times New Roman" panose="02020603050405020304" pitchFamily="18" charset="0"/>
              </a:rPr>
              <a:t>Az adókedvezmény (4) bekezdés b) pontja szerinti mértéke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kisvállalkozás</a:t>
            </a:r>
            <a:r>
              <a:rPr lang="hu-HU" dirty="0">
                <a:solidFill>
                  <a:srgbClr val="0070C0"/>
                </a:solidFill>
                <a:latin typeface="Times New Roman" panose="02020603050405020304" pitchFamily="18" charset="0"/>
                <a:cs typeface="Times New Roman" panose="02020603050405020304" pitchFamily="18" charset="0"/>
              </a:rPr>
              <a:t>nak nyújtott támogatás esetén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 százalékponttal</a:t>
            </a:r>
            <a:r>
              <a:rPr lang="hu-HU" dirty="0">
                <a:solidFill>
                  <a:srgbClr val="0070C0"/>
                </a:solidFill>
                <a:latin typeface="Times New Roman" panose="02020603050405020304" pitchFamily="18" charset="0"/>
                <a:cs typeface="Times New Roman" panose="02020603050405020304" pitchFamily="18" charset="0"/>
              </a:rPr>
              <a:t>,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középvállalkozás</a:t>
            </a:r>
            <a:r>
              <a:rPr lang="hu-HU" dirty="0">
                <a:solidFill>
                  <a:srgbClr val="0070C0"/>
                </a:solidFill>
                <a:latin typeface="Times New Roman" panose="02020603050405020304" pitchFamily="18" charset="0"/>
                <a:cs typeface="Times New Roman" panose="02020603050405020304" pitchFamily="18" charset="0"/>
              </a:rPr>
              <a:t>nak nyújtott támogatás esetében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 százalékponttal növelhető.</a:t>
            </a:r>
          </a:p>
          <a:p>
            <a:pPr marL="0" indent="0" algn="just">
              <a:buNone/>
            </a:pPr>
            <a:endParaRPr lang="hu-HU" dirty="0">
              <a:latin typeface="Times New Roman" panose="02020603050405020304" pitchFamily="18" charset="0"/>
              <a:cs typeface="Times New Roman" panose="02020603050405020304" pitchFamily="18" charset="0"/>
            </a:endParaRPr>
          </a:p>
          <a:p>
            <a:pPr marL="0" indent="0" algn="just">
              <a:buNone/>
            </a:pPr>
            <a:r>
              <a:rPr lang="hu-HU" sz="1050" dirty="0">
                <a:latin typeface="Times New Roman" panose="02020603050405020304" pitchFamily="18" charset="0"/>
                <a:cs typeface="Times New Roman" panose="02020603050405020304" pitchFamily="18" charset="0"/>
              </a:rPr>
              <a:t>(Tao tv. 22/I. § (15) - (17) bekezdés – Hatályos: 2026. I. 01. )</a:t>
            </a:r>
            <a:endParaRPr lang="hu-HU" sz="105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hu-HU" dirty="0"/>
          </a:p>
          <a:p>
            <a:endParaRPr lang="hu-HU" dirty="0"/>
          </a:p>
        </p:txBody>
      </p:sp>
    </p:spTree>
    <p:extLst>
      <p:ext uri="{BB962C8B-B14F-4D97-AF65-F5344CB8AC3E}">
        <p14:creationId xmlns:p14="http://schemas.microsoft.com/office/powerpoint/2010/main" val="4164707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A6A0C91-7378-A209-9ACC-45C088AF5074}"/>
              </a:ext>
            </a:extLst>
          </p:cNvPr>
          <p:cNvSpPr>
            <a:spLocks noGrp="1"/>
          </p:cNvSpPr>
          <p:nvPr>
            <p:ph type="title"/>
          </p:nvPr>
        </p:nvSpPr>
        <p:spPr/>
        <p:txBody>
          <a:bodyPr>
            <a:noAutofit/>
          </a:bodyPr>
          <a:lstStyle/>
          <a:p>
            <a:pPr algn="ctr"/>
            <a:r>
              <a:rPr lang="hu-HU" sz="2100" dirty="0">
                <a:solidFill>
                  <a:srgbClr val="002060"/>
                </a:solidFill>
                <a:latin typeface="Times New Roman" panose="02020603050405020304" pitchFamily="18" charset="0"/>
                <a:cs typeface="Times New Roman" panose="02020603050405020304" pitchFamily="18" charset="0"/>
              </a:rPr>
              <a:t>A környezeti károk felszámolására és más meghatározott környezetvédelmi célra irányuló beruházás, felújítás adókedvezménye </a:t>
            </a:r>
            <a:endParaRPr lang="hu-HU" sz="2100" dirty="0"/>
          </a:p>
        </p:txBody>
      </p:sp>
      <p:sp>
        <p:nvSpPr>
          <p:cNvPr id="3" name="Tartalom helye 2">
            <a:extLst>
              <a:ext uri="{FF2B5EF4-FFF2-40B4-BE49-F238E27FC236}">
                <a16:creationId xmlns:a16="http://schemas.microsoft.com/office/drawing/2014/main" id="{EB53EC2E-BB67-D706-BAC5-9FAAFA993245}"/>
              </a:ext>
            </a:extLst>
          </p:cNvPr>
          <p:cNvSpPr>
            <a:spLocks noGrp="1"/>
          </p:cNvSpPr>
          <p:nvPr>
            <p:ph idx="1"/>
          </p:nvPr>
        </p:nvSpPr>
        <p:spPr/>
        <p:txBody>
          <a:bodyPr>
            <a:normAutofit/>
          </a:bodyPr>
          <a:lstStyle/>
          <a:p>
            <a:pPr marL="0" indent="0" algn="just">
              <a:buNone/>
            </a:pPr>
            <a:r>
              <a:rPr lang="hu-HU"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Ugyanazon beruházás, felújítás tekintetében </a:t>
            </a:r>
            <a:r>
              <a:rPr lang="hu-HU" dirty="0">
                <a:latin typeface="Times New Roman" panose="02020603050405020304" pitchFamily="18" charset="0"/>
                <a:cs typeface="Times New Roman" panose="02020603050405020304" pitchFamily="18" charset="0"/>
              </a:rPr>
              <a:t>az e § szerinti adókedvezmény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együttesen nem alkalmazható </a:t>
            </a:r>
            <a:r>
              <a:rPr lang="hu-HU" dirty="0">
                <a:latin typeface="Times New Roman" panose="02020603050405020304" pitchFamily="18" charset="0"/>
                <a:cs typeface="Times New Roman" panose="02020603050405020304" pitchFamily="18" charset="0"/>
              </a:rPr>
              <a:t>az e törvény szerinti </a:t>
            </a:r>
            <a:r>
              <a:rPr lang="hu-H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más adókedvezménnyel</a:t>
            </a:r>
            <a:r>
              <a:rPr lang="hu-HU" dirty="0">
                <a:latin typeface="Times New Roman" panose="02020603050405020304" pitchFamily="18" charset="0"/>
                <a:cs typeface="Times New Roman" panose="02020603050405020304" pitchFamily="18" charset="0"/>
              </a:rPr>
              <a:t>.</a:t>
            </a:r>
          </a:p>
          <a:p>
            <a:pPr marL="0" indent="0" algn="just">
              <a:buNone/>
            </a:pPr>
            <a:r>
              <a:rPr lang="hu-HU" dirty="0">
                <a:latin typeface="Times New Roman" panose="02020603050405020304" pitchFamily="18" charset="0"/>
                <a:cs typeface="Times New Roman" panose="02020603050405020304" pitchFamily="18" charset="0"/>
              </a:rPr>
              <a:t>Ugyanazon adóévben az adózó az e § szerinti adókedvezményt együttesen nem alkalmazhatja a 22/B. § (1) bekezdés d) pontja szerinti (Fejlesztési adókedvezmény) adókedvezménnyel.</a:t>
            </a:r>
          </a:p>
          <a:p>
            <a:pPr marL="0" indent="0" algn="just">
              <a:buNone/>
            </a:pPr>
            <a:r>
              <a:rPr lang="hu-HU" dirty="0">
                <a:latin typeface="Times New Roman" panose="02020603050405020304" pitchFamily="18" charset="0"/>
                <a:cs typeface="Times New Roman" panose="02020603050405020304" pitchFamily="18" charset="0"/>
              </a:rPr>
              <a:t>Az adózó az e törvény felhatalmazása alapján az e § szerinti </a:t>
            </a:r>
            <a:r>
              <a:rPr lang="hu-HU" dirty="0">
                <a:solidFill>
                  <a:srgbClr val="0070C0"/>
                </a:solidFill>
                <a:latin typeface="Times New Roman" panose="02020603050405020304" pitchFamily="18" charset="0"/>
                <a:cs typeface="Times New Roman" panose="02020603050405020304" pitchFamily="18" charset="0"/>
              </a:rPr>
              <a:t>adókedvezményre</a:t>
            </a:r>
            <a:r>
              <a:rPr lang="hu-HU" dirty="0">
                <a:latin typeface="Times New Roman" panose="02020603050405020304" pitchFamily="18" charset="0"/>
                <a:cs typeface="Times New Roman" panose="02020603050405020304" pitchFamily="18" charset="0"/>
              </a:rPr>
              <a:t> vonatkozóan kiadott miniszteri rendeletben meghatározott </a:t>
            </a:r>
            <a:r>
              <a:rPr lang="hu-HU" dirty="0">
                <a:solidFill>
                  <a:srgbClr val="0070C0"/>
                </a:solidFill>
                <a:latin typeface="Times New Roman" panose="02020603050405020304" pitchFamily="18" charset="0"/>
                <a:cs typeface="Times New Roman" panose="02020603050405020304" pitchFamily="18" charset="0"/>
              </a:rPr>
              <a:t>adatokat a társasági adóbevallásában beruházásonként, felújításonként feltünteti.</a:t>
            </a:r>
          </a:p>
          <a:p>
            <a:pPr marL="0" indent="0" algn="just">
              <a:buNone/>
            </a:pPr>
            <a:r>
              <a:rPr lang="hu-HU" dirty="0">
                <a:latin typeface="Times New Roman" panose="02020603050405020304" pitchFamily="18" charset="0"/>
                <a:cs typeface="Times New Roman" panose="02020603050405020304" pitchFamily="18" charset="0"/>
              </a:rPr>
              <a:t>Az adókedvezmény feltételeinek teljesítését az állami adó- és vámhatóság az </a:t>
            </a:r>
            <a:r>
              <a:rPr lang="hu-HU" dirty="0">
                <a:solidFill>
                  <a:srgbClr val="0070C0"/>
                </a:solidFill>
                <a:latin typeface="Times New Roman" panose="02020603050405020304" pitchFamily="18" charset="0"/>
                <a:cs typeface="Times New Roman" panose="02020603050405020304" pitchFamily="18" charset="0"/>
              </a:rPr>
              <a:t>adókedvezmény első igénybevételét követő harmadik adóév végéig legalább egyszer ellenőrzi.</a:t>
            </a:r>
          </a:p>
          <a:p>
            <a:pPr marL="0" indent="0" algn="just">
              <a:buNone/>
            </a:pPr>
            <a:endParaRPr lang="hu-HU" dirty="0">
              <a:solidFill>
                <a:srgbClr val="0070C0"/>
              </a:solidFill>
              <a:latin typeface="Times New Roman" panose="02020603050405020304" pitchFamily="18" charset="0"/>
              <a:cs typeface="Times New Roman" panose="02020603050405020304" pitchFamily="18" charset="0"/>
            </a:endParaRPr>
          </a:p>
          <a:p>
            <a:endParaRPr lang="hu-HU" dirty="0"/>
          </a:p>
        </p:txBody>
      </p:sp>
    </p:spTree>
    <p:extLst>
      <p:ext uri="{BB962C8B-B14F-4D97-AF65-F5344CB8AC3E}">
        <p14:creationId xmlns:p14="http://schemas.microsoft.com/office/powerpoint/2010/main" val="2339391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22BCB8C-F051-9B82-A210-99E18144AB39}"/>
              </a:ext>
            </a:extLst>
          </p:cNvPr>
          <p:cNvSpPr>
            <a:spLocks noGrp="1"/>
          </p:cNvSpPr>
          <p:nvPr>
            <p:ph type="title"/>
          </p:nvPr>
        </p:nvSpPr>
        <p:spPr>
          <a:xfrm>
            <a:off x="508000" y="1314450"/>
            <a:ext cx="7264400" cy="990600"/>
          </a:xfrm>
        </p:spPr>
        <p:txBody>
          <a:bodyPr>
            <a:normAutofit/>
          </a:bodyPr>
          <a:lstStyle/>
          <a:p>
            <a:pPr algn="ctr"/>
            <a:r>
              <a:rPr lang="hu-HU" dirty="0">
                <a:solidFill>
                  <a:schemeClr val="accent2">
                    <a:lumMod val="50000"/>
                  </a:schemeClr>
                </a:solidFill>
                <a:latin typeface="Times New Roman" panose="02020603050405020304" pitchFamily="18" charset="0"/>
              </a:rPr>
              <a:t>A vállalkozási tevékenység érdekében felmerülő egyes költségek, ráfordítások</a:t>
            </a:r>
            <a:endParaRPr lang="hu-HU" dirty="0"/>
          </a:p>
        </p:txBody>
      </p:sp>
      <p:sp>
        <p:nvSpPr>
          <p:cNvPr id="3" name="Tartalom helye 2">
            <a:extLst>
              <a:ext uri="{FF2B5EF4-FFF2-40B4-BE49-F238E27FC236}">
                <a16:creationId xmlns:a16="http://schemas.microsoft.com/office/drawing/2014/main" id="{C3FCBFB6-99ED-97B2-5EA2-4D800CB34CA3}"/>
              </a:ext>
            </a:extLst>
          </p:cNvPr>
          <p:cNvSpPr>
            <a:spLocks noGrp="1"/>
          </p:cNvSpPr>
          <p:nvPr>
            <p:ph idx="1"/>
          </p:nvPr>
        </p:nvSpPr>
        <p:spPr>
          <a:xfrm>
            <a:off x="628650" y="2786063"/>
            <a:ext cx="7886700" cy="3107531"/>
          </a:xfrm>
        </p:spPr>
        <p:txBody>
          <a:bodyPr>
            <a:normAutofit lnSpcReduction="10000"/>
          </a:bodyPr>
          <a:lstStyle/>
          <a:p>
            <a:pPr marL="0" indent="0" algn="just">
              <a:buNone/>
            </a:pPr>
            <a:r>
              <a:rPr lang="hu-HU" sz="2625" dirty="0">
                <a:solidFill>
                  <a:schemeClr val="tx1"/>
                </a:solidFill>
                <a:latin typeface="Times New Roman" panose="02020603050405020304" pitchFamily="18" charset="0"/>
                <a:cs typeface="Times New Roman" panose="02020603050405020304" pitchFamily="18" charset="0"/>
              </a:rPr>
              <a:t>a </a:t>
            </a:r>
            <a:r>
              <a:rPr lang="hu-HU" sz="2625" dirty="0">
                <a:solidFill>
                  <a:srgbClr val="0070C0"/>
                </a:solidFill>
                <a:latin typeface="Times New Roman" panose="02020603050405020304" pitchFamily="18" charset="0"/>
                <a:cs typeface="Times New Roman" panose="02020603050405020304" pitchFamily="18" charset="0"/>
              </a:rPr>
              <a:t>bizalmi </a:t>
            </a:r>
            <a:r>
              <a:rPr lang="hu-HU" sz="2625" dirty="0">
                <a:solidFill>
                  <a:schemeClr val="tx1"/>
                </a:solidFill>
                <a:latin typeface="Times New Roman" panose="02020603050405020304" pitchFamily="18" charset="0"/>
                <a:cs typeface="Times New Roman" panose="02020603050405020304" pitchFamily="18" charset="0"/>
              </a:rPr>
              <a:t>vagyonrendelőnél a bizalmi vagyonkezelési szerződés alapján a bizalmi vagyonkezelésbe adott eszközök könyv szerinti értékére, valamint a kezelt vagyon részbeni vagy teljes kiadásakor a kezelt vagyonra szóló tartós követelés kezelt vagyon csökkenésével arányos, kivezetett összegére tekintettel elszámolt ráfordítás</a:t>
            </a:r>
            <a:endParaRPr lang="hu-HU" sz="3150" dirty="0">
              <a:solidFill>
                <a:schemeClr val="tx1"/>
              </a:solidFill>
              <a:latin typeface="Times New Roman" panose="02020603050405020304" pitchFamily="18" charset="0"/>
              <a:cs typeface="Times New Roman" panose="02020603050405020304" pitchFamily="18" charset="0"/>
            </a:endParaRPr>
          </a:p>
          <a:p>
            <a:pPr marL="0" indent="0" algn="just">
              <a:buNone/>
            </a:pPr>
            <a:r>
              <a:rPr lang="hu-HU" sz="1500" dirty="0">
                <a:latin typeface="Times New Roman" panose="02020603050405020304" pitchFamily="18" charset="0"/>
                <a:cs typeface="Times New Roman" panose="02020603050405020304" pitchFamily="18" charset="0"/>
              </a:rPr>
              <a:t>(Tao tv. 3. számú melléklet B) rész 22. pont - Hatályos: 2025.IX.1. )</a:t>
            </a:r>
          </a:p>
          <a:p>
            <a:pPr marL="0" indent="0" algn="just">
              <a:buNone/>
            </a:pPr>
            <a:endParaRPr lang="hu-HU" sz="2100" dirty="0">
              <a:latin typeface="Times New Roman" panose="02020603050405020304" pitchFamily="18" charset="0"/>
            </a:endParaRPr>
          </a:p>
        </p:txBody>
      </p:sp>
    </p:spTree>
    <p:extLst>
      <p:ext uri="{BB962C8B-B14F-4D97-AF65-F5344CB8AC3E}">
        <p14:creationId xmlns:p14="http://schemas.microsoft.com/office/powerpoint/2010/main" val="2858476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17115C8-18B1-0507-68F4-C6FABE80C951}"/>
              </a:ext>
            </a:extLst>
          </p:cNvPr>
          <p:cNvSpPr>
            <a:spLocks noGrp="1"/>
          </p:cNvSpPr>
          <p:nvPr>
            <p:ph type="title"/>
          </p:nvPr>
        </p:nvSpPr>
        <p:spPr/>
        <p:txBody>
          <a:bodyPr>
            <a:normAutofit/>
          </a:bodyPr>
          <a:lstStyle/>
          <a:p>
            <a:pPr algn="ctr"/>
            <a:r>
              <a:rPr lang="hu-HU" sz="2100" dirty="0">
                <a:solidFill>
                  <a:srgbClr val="002060"/>
                </a:solidFill>
                <a:latin typeface="Times New Roman" panose="02020603050405020304" pitchFamily="18" charset="0"/>
                <a:cs typeface="Times New Roman" panose="02020603050405020304" pitchFamily="18" charset="0"/>
              </a:rPr>
              <a:t>Adóelőleget érintő módosítások</a:t>
            </a:r>
          </a:p>
        </p:txBody>
      </p:sp>
      <p:sp>
        <p:nvSpPr>
          <p:cNvPr id="3" name="Tartalom helye 2">
            <a:extLst>
              <a:ext uri="{FF2B5EF4-FFF2-40B4-BE49-F238E27FC236}">
                <a16:creationId xmlns:a16="http://schemas.microsoft.com/office/drawing/2014/main" id="{7476F703-D461-7813-350A-994626040C87}"/>
              </a:ext>
            </a:extLst>
          </p:cNvPr>
          <p:cNvSpPr>
            <a:spLocks noGrp="1"/>
          </p:cNvSpPr>
          <p:nvPr>
            <p:ph idx="1"/>
          </p:nvPr>
        </p:nvSpPr>
        <p:spPr>
          <a:xfrm>
            <a:off x="508001" y="1893094"/>
            <a:ext cx="6447501" cy="3495178"/>
          </a:xfrm>
        </p:spPr>
        <p:txBody>
          <a:bodyPr>
            <a:normAutofit fontScale="77500" lnSpcReduction="20000"/>
          </a:bodyPr>
          <a:lstStyle/>
          <a:p>
            <a:pPr marL="0" indent="0">
              <a:buNone/>
            </a:pPr>
            <a:r>
              <a:rPr lang="hu-HU" sz="1800" dirty="0">
                <a:latin typeface="Times New Roman" panose="02020603050405020304" pitchFamily="18" charset="0"/>
                <a:cs typeface="Times New Roman" panose="02020603050405020304" pitchFamily="18" charset="0"/>
              </a:rPr>
              <a:t>Az </a:t>
            </a:r>
            <a:r>
              <a:rPr lang="hu-HU" sz="1800" dirty="0">
                <a:solidFill>
                  <a:srgbClr val="0070C0"/>
                </a:solidFill>
                <a:latin typeface="Times New Roman" panose="02020603050405020304" pitchFamily="18" charset="0"/>
                <a:cs typeface="Times New Roman" panose="02020603050405020304" pitchFamily="18" charset="0"/>
              </a:rPr>
              <a:t>adóelőleg</a:t>
            </a:r>
            <a:r>
              <a:rPr lang="hu-HU" sz="1800" dirty="0">
                <a:latin typeface="Times New Roman" panose="02020603050405020304" pitchFamily="18" charset="0"/>
                <a:cs typeface="Times New Roman" panose="02020603050405020304" pitchFamily="18" charset="0"/>
              </a:rPr>
              <a:t> </a:t>
            </a:r>
          </a:p>
          <a:p>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havonta</a:t>
            </a:r>
            <a:r>
              <a:rPr lang="hu-HU" sz="1800" dirty="0">
                <a:latin typeface="Times New Roman" panose="02020603050405020304" pitchFamily="18" charset="0"/>
                <a:cs typeface="Times New Roman" panose="02020603050405020304" pitchFamily="18" charset="0"/>
              </a:rPr>
              <a:t>, egyenlő részletekben esedékes, ha </a:t>
            </a:r>
            <a:r>
              <a:rPr lang="hu-HU" sz="1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előző adóévi fizetendő adó </a:t>
            </a:r>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meghaladja</a:t>
            </a:r>
            <a:r>
              <a:rPr lang="hu-HU" sz="18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1800" dirty="0">
                <a:latin typeface="Times New Roman" panose="02020603050405020304" pitchFamily="18" charset="0"/>
                <a:cs typeface="Times New Roman" panose="02020603050405020304" pitchFamily="18" charset="0"/>
              </a:rPr>
              <a:t>a </a:t>
            </a:r>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 millió forintot</a:t>
            </a:r>
            <a:r>
              <a:rPr lang="hu-HU" sz="1800" dirty="0">
                <a:latin typeface="Times New Roman" panose="02020603050405020304" pitchFamily="18" charset="0"/>
                <a:cs typeface="Times New Roman" panose="02020603050405020304" pitchFamily="18" charset="0"/>
              </a:rPr>
              <a:t>,</a:t>
            </a:r>
          </a:p>
          <a:p>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háromhavonta</a:t>
            </a:r>
            <a:r>
              <a:rPr lang="hu-HU" sz="1800" dirty="0">
                <a:latin typeface="Times New Roman" panose="02020603050405020304" pitchFamily="18" charset="0"/>
                <a:cs typeface="Times New Roman" panose="02020603050405020304" pitchFamily="18" charset="0"/>
              </a:rPr>
              <a:t>, egyenlő részletekben esedékes, ha az előző adóévi fizetendő adó </a:t>
            </a:r>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legfeljebb 20 millió forint</a:t>
            </a:r>
            <a:r>
              <a:rPr lang="hu-HU" sz="1800" dirty="0">
                <a:latin typeface="Times New Roman" panose="02020603050405020304" pitchFamily="18" charset="0"/>
                <a:cs typeface="Times New Roman" panose="02020603050405020304" pitchFamily="18" charset="0"/>
              </a:rPr>
              <a:t>.</a:t>
            </a:r>
          </a:p>
          <a:p>
            <a:pPr marL="0" indent="0" algn="just">
              <a:buNone/>
            </a:pPr>
            <a:r>
              <a:rPr lang="hu-HU" sz="1650" dirty="0">
                <a:latin typeface="Times New Roman" panose="02020603050405020304" pitchFamily="18" charset="0"/>
                <a:cs typeface="Times New Roman" panose="02020603050405020304" pitchFamily="18" charset="0"/>
              </a:rPr>
              <a:t>Első alkalommal a </a:t>
            </a:r>
            <a:r>
              <a:rPr lang="hu-HU" sz="16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2025. adóévi fizetendő adó alapján meghatározott adóelőlegre kell alkalmazni</a:t>
            </a:r>
            <a:r>
              <a:rPr lang="hu-HU" sz="1650" dirty="0">
                <a:latin typeface="Times New Roman" panose="02020603050405020304" pitchFamily="18" charset="0"/>
                <a:cs typeface="Times New Roman" panose="02020603050405020304" pitchFamily="18" charset="0"/>
              </a:rPr>
              <a:t>, feltéve, hogy annak bevallása 2025. december 31-ét követően esedékes.</a:t>
            </a:r>
          </a:p>
          <a:p>
            <a:pPr marL="0" indent="0" algn="just">
              <a:buNone/>
            </a:pPr>
            <a:r>
              <a:rPr lang="hu-HU" sz="1650" dirty="0">
                <a:latin typeface="Times New Roman" panose="02020603050405020304" pitchFamily="18" charset="0"/>
                <a:cs typeface="Times New Roman" panose="02020603050405020304" pitchFamily="18" charset="0"/>
              </a:rPr>
              <a:t>A </a:t>
            </a:r>
            <a:r>
              <a:rPr lang="hu-HU" sz="1650" dirty="0">
                <a:solidFill>
                  <a:srgbClr val="0070C0"/>
                </a:solidFill>
                <a:latin typeface="Times New Roman" panose="02020603050405020304" pitchFamily="18" charset="0"/>
                <a:cs typeface="Times New Roman" panose="02020603050405020304" pitchFamily="18" charset="0"/>
              </a:rPr>
              <a:t>2529.</a:t>
            </a:r>
            <a:r>
              <a:rPr lang="hu-HU" sz="1650" dirty="0">
                <a:latin typeface="Times New Roman" panose="02020603050405020304" pitchFamily="18" charset="0"/>
                <a:cs typeface="Times New Roman" panose="02020603050405020304" pitchFamily="18" charset="0"/>
              </a:rPr>
              <a:t> bevallásban 2026. júliustól 2027. júliusig megállapított és bevallott előlegek havi, vagy negyedéves gyakoriságát határozza meg, hogy a </a:t>
            </a:r>
            <a:r>
              <a:rPr lang="hu-HU" sz="16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2025. adóévi fizetendő adó meghaladta-e a </a:t>
            </a: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 millió forintot.</a:t>
            </a:r>
            <a:endParaRPr lang="hu-HU" sz="1650" dirty="0">
              <a:solidFill>
                <a:srgbClr val="0070C0"/>
              </a:solidFill>
              <a:latin typeface="Times New Roman" panose="02020603050405020304" pitchFamily="18" charset="0"/>
              <a:cs typeface="Times New Roman" panose="02020603050405020304" pitchFamily="18" charset="0"/>
            </a:endParaRPr>
          </a:p>
          <a:p>
            <a:pPr marL="0" indent="0" algn="just">
              <a:buNone/>
            </a:pP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Így 2026. júliusától váltás.</a:t>
            </a:r>
          </a:p>
          <a:p>
            <a:pPr marL="0" indent="0" algn="just">
              <a:buNone/>
            </a:pP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adózó, ha a Tao tv. szerint havonta fizet adóelőleget,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akkor az adóelőleget </a:t>
            </a: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minden hónap huszadik napjáig,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 a Tao tv. szerint </a:t>
            </a: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negyedévenként fizet adóelőleget,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akkor az adóév </a:t>
            </a:r>
            <a:r>
              <a:rPr lang="hu-HU" sz="15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első három negyedévére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jutó adóelőleget </a:t>
            </a:r>
            <a:r>
              <a:rPr lang="hu-HU" sz="15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negyedévet követő hó huszadik napjáig</a:t>
            </a: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adóév </a:t>
            </a:r>
            <a:r>
              <a:rPr lang="hu-HU" sz="15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utolsó negyedévére</a:t>
            </a:r>
            <a:r>
              <a:rPr lang="hu-HU" sz="15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jutó adóelőleget a </a:t>
            </a:r>
            <a:r>
              <a:rPr lang="hu-HU" sz="1500" u="sng"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negyedév harmadik hónapjának huszadik napjáig </a:t>
            </a:r>
            <a:r>
              <a:rPr lang="hu-HU" sz="15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fizeti meg. </a:t>
            </a:r>
            <a:endParaRPr lang="hu-HU" dirty="0">
              <a:latin typeface="Times New Roman" panose="02020603050405020304" pitchFamily="18" charset="0"/>
              <a:cs typeface="Times New Roman" panose="02020603050405020304" pitchFamily="18" charset="0"/>
            </a:endParaRPr>
          </a:p>
          <a:p>
            <a:pPr marL="0" indent="0" algn="just">
              <a:buNone/>
            </a:pPr>
            <a:r>
              <a:rPr lang="hu-HU" sz="1125" dirty="0">
                <a:latin typeface="Times New Roman" panose="02020603050405020304" pitchFamily="18" charset="0"/>
                <a:cs typeface="Times New Roman" panose="02020603050405020304" pitchFamily="18" charset="0"/>
              </a:rPr>
              <a:t>(Tao tv. 26. § (7) bekezdés, 29/A. § (140) bekezdés, az adózás rendjéről szóló 2017. évi CL. törvény 3. melléklet 3.1.1. pont)</a:t>
            </a:r>
          </a:p>
          <a:p>
            <a:pPr marL="0" indent="0">
              <a:buNone/>
            </a:pPr>
            <a:endParaRPr lang="hu-HU" dirty="0"/>
          </a:p>
        </p:txBody>
      </p:sp>
    </p:spTree>
    <p:extLst>
      <p:ext uri="{BB962C8B-B14F-4D97-AF65-F5344CB8AC3E}">
        <p14:creationId xmlns:p14="http://schemas.microsoft.com/office/powerpoint/2010/main" val="2978358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881D1A39-7707-2B90-225B-B66184A92BBC}"/>
              </a:ext>
            </a:extLst>
          </p:cNvPr>
          <p:cNvSpPr>
            <a:spLocks noGrp="1"/>
          </p:cNvSpPr>
          <p:nvPr>
            <p:ph type="subTitle" idx="1"/>
          </p:nvPr>
        </p:nvSpPr>
        <p:spPr>
          <a:xfrm>
            <a:off x="1130300" y="3895375"/>
            <a:ext cx="5825202" cy="822674"/>
          </a:xfrm>
        </p:spPr>
        <p:txBody>
          <a:bodyPr>
            <a:normAutofit/>
          </a:bodyPr>
          <a:lstStyle/>
          <a:p>
            <a:pPr algn="ctr"/>
            <a:r>
              <a:rPr lang="hu-HU" dirty="0">
                <a:solidFill>
                  <a:srgbClr val="7030A0"/>
                </a:solidFill>
                <a:latin typeface="Times New Roman" panose="02020603050405020304" pitchFamily="18" charset="0"/>
              </a:rPr>
              <a:t>a kisadózó vállalkozások tételes adójáról és a kisvállalati adóról szóló </a:t>
            </a:r>
          </a:p>
          <a:p>
            <a:pPr algn="ctr"/>
            <a:r>
              <a:rPr lang="hu-HU" dirty="0">
                <a:solidFill>
                  <a:srgbClr val="7030A0"/>
                </a:solidFill>
                <a:latin typeface="Times New Roman" panose="02020603050405020304" pitchFamily="18" charset="0"/>
              </a:rPr>
              <a:t>2012. évi CXLVII. törvény (a továbbiakban: Katv.)</a:t>
            </a:r>
          </a:p>
          <a:p>
            <a:endParaRPr lang="hu-HU" b="1" dirty="0">
              <a:latin typeface="Times New Roman" panose="02020603050405020304" pitchFamily="18" charset="0"/>
            </a:endParaRPr>
          </a:p>
          <a:p>
            <a:endParaRPr lang="hu-HU" dirty="0"/>
          </a:p>
        </p:txBody>
      </p:sp>
      <p:sp>
        <p:nvSpPr>
          <p:cNvPr id="2" name="Cím 1">
            <a:extLst>
              <a:ext uri="{FF2B5EF4-FFF2-40B4-BE49-F238E27FC236}">
                <a16:creationId xmlns:a16="http://schemas.microsoft.com/office/drawing/2014/main" id="{BD2F2503-B267-C9AC-91C5-1ADD306C3A3A}"/>
              </a:ext>
            </a:extLst>
          </p:cNvPr>
          <p:cNvSpPr>
            <a:spLocks noGrp="1"/>
          </p:cNvSpPr>
          <p:nvPr>
            <p:ph type="ctrTitle"/>
          </p:nvPr>
        </p:nvSpPr>
        <p:spPr>
          <a:xfrm>
            <a:off x="1130300" y="1905000"/>
            <a:ext cx="5825202" cy="1616869"/>
          </a:xfrm>
        </p:spPr>
        <p:txBody>
          <a:bodyPr>
            <a:normAutofit/>
          </a:bodyPr>
          <a:lstStyle/>
          <a:p>
            <a:pPr algn="ctr"/>
            <a:r>
              <a:rPr lang="hu-HU" dirty="0">
                <a:solidFill>
                  <a:srgbClr val="7030A0"/>
                </a:solidFill>
                <a:latin typeface="Times New Roman" panose="02020603050405020304" pitchFamily="18" charset="0"/>
                <a:cs typeface="Times New Roman" panose="02020603050405020304" pitchFamily="18" charset="0"/>
              </a:rPr>
              <a:t>Kisvállalati adó</a:t>
            </a:r>
          </a:p>
        </p:txBody>
      </p:sp>
    </p:spTree>
    <p:extLst>
      <p:ext uri="{BB962C8B-B14F-4D97-AF65-F5344CB8AC3E}">
        <p14:creationId xmlns:p14="http://schemas.microsoft.com/office/powerpoint/2010/main" val="453747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6FDAEEA-89D1-3AD4-58B7-0D5B5DE30E8D}"/>
              </a:ext>
            </a:extLst>
          </p:cNvPr>
          <p:cNvSpPr>
            <a:spLocks noGrp="1"/>
          </p:cNvSpPr>
          <p:nvPr>
            <p:ph type="title"/>
          </p:nvPr>
        </p:nvSpPr>
        <p:spPr>
          <a:xfrm>
            <a:off x="1000127" y="1314450"/>
            <a:ext cx="6447501" cy="990600"/>
          </a:xfrm>
        </p:spPr>
        <p:txBody>
          <a:bodyPr>
            <a:normAutofit/>
          </a:bodyPr>
          <a:lstStyle/>
          <a:p>
            <a:pPr algn="ctr"/>
            <a:r>
              <a:rPr lang="hu-HU" dirty="0">
                <a:solidFill>
                  <a:srgbClr val="7030A0"/>
                </a:solidFill>
                <a:latin typeface="Times New Roman" panose="02020603050405020304" pitchFamily="18" charset="0"/>
              </a:rPr>
              <a:t>A kisvállalati adóalanyiság létrejötte, megszűnése</a:t>
            </a:r>
            <a:endParaRPr lang="hu-HU" dirty="0">
              <a:solidFill>
                <a:srgbClr val="7030A0"/>
              </a:solidFill>
            </a:endParaRPr>
          </a:p>
        </p:txBody>
      </p:sp>
      <p:sp>
        <p:nvSpPr>
          <p:cNvPr id="3" name="Tartalom helye 2">
            <a:extLst>
              <a:ext uri="{FF2B5EF4-FFF2-40B4-BE49-F238E27FC236}">
                <a16:creationId xmlns:a16="http://schemas.microsoft.com/office/drawing/2014/main" id="{2EB6FA87-B783-341E-89B3-3A09F01C8E4A}"/>
              </a:ext>
            </a:extLst>
          </p:cNvPr>
          <p:cNvSpPr>
            <a:spLocks noGrp="1"/>
          </p:cNvSpPr>
          <p:nvPr>
            <p:ph idx="1"/>
          </p:nvPr>
        </p:nvSpPr>
        <p:spPr>
          <a:xfrm>
            <a:off x="1000127" y="2235994"/>
            <a:ext cx="6447501" cy="4073326"/>
          </a:xfrm>
        </p:spPr>
        <p:txBody>
          <a:bodyPr>
            <a:normAutofit fontScale="25000" lnSpcReduction="20000"/>
          </a:bodyPr>
          <a:lstStyle/>
          <a:p>
            <a:pPr marL="0" indent="0" algn="just">
              <a:lnSpc>
                <a:spcPct val="120000"/>
              </a:lnSpc>
              <a:buNone/>
            </a:pP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Adóévre akkor választhatja a kisvállalati adó szerinti adózást</a:t>
            </a:r>
            <a:r>
              <a:rPr lang="hu-HU" sz="5600" dirty="0">
                <a:latin typeface="Times New Roman" panose="02020603050405020304" pitchFamily="18" charset="0"/>
                <a:cs typeface="Times New Roman" panose="02020603050405020304" pitchFamily="18" charset="0"/>
              </a:rPr>
              <a:t>, ha</a:t>
            </a:r>
          </a:p>
          <a:p>
            <a:pPr algn="just">
              <a:lnSpc>
                <a:spcPct val="120000"/>
              </a:lnSpc>
              <a:buFont typeface="Wingdings" panose="05000000000000000000" pitchFamily="2" charset="2"/>
              <a:buChar char="Ø"/>
            </a:pP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átlagos statisztikai állományi létszáma </a:t>
            </a:r>
            <a:r>
              <a:rPr lang="hu-HU" sz="5600" dirty="0">
                <a:latin typeface="Times New Roman" panose="02020603050405020304" pitchFamily="18" charset="0"/>
                <a:cs typeface="Times New Roman" panose="02020603050405020304" pitchFamily="18" charset="0"/>
              </a:rPr>
              <a:t>az adóévet megelőző adóévben várhatóan </a:t>
            </a: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nem haladja meg </a:t>
            </a:r>
            <a:r>
              <a:rPr lang="hu-HU" sz="5600" dirty="0">
                <a:latin typeface="Times New Roman" panose="02020603050405020304" pitchFamily="18" charset="0"/>
                <a:cs typeface="Times New Roman" panose="02020603050405020304" pitchFamily="18" charset="0"/>
              </a:rPr>
              <a:t>az </a:t>
            </a: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100 főt </a:t>
            </a:r>
            <a:r>
              <a:rPr lang="hu-HU" sz="5600" dirty="0">
                <a:latin typeface="Times New Roman" panose="02020603050405020304" pitchFamily="18" charset="0"/>
                <a:cs typeface="Times New Roman" panose="02020603050405020304" pitchFamily="18" charset="0"/>
              </a:rPr>
              <a:t>– 2025. november 30-ig 50 fő,</a:t>
            </a:r>
          </a:p>
          <a:p>
            <a:pPr algn="just">
              <a:lnSpc>
                <a:spcPct val="120000"/>
              </a:lnSpc>
              <a:buFont typeface="Wingdings" panose="05000000000000000000" pitchFamily="2" charset="2"/>
              <a:buChar char="Ø"/>
            </a:pPr>
            <a:r>
              <a:rPr lang="hu-HU" sz="5600" dirty="0">
                <a:latin typeface="Times New Roman" panose="02020603050405020304" pitchFamily="18" charset="0"/>
                <a:cs typeface="Times New Roman" panose="02020603050405020304" pitchFamily="18" charset="0"/>
              </a:rPr>
              <a:t>az </a:t>
            </a: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adóévet megelőző adóévben elszámolandó bevétele </a:t>
            </a:r>
            <a:r>
              <a:rPr lang="hu-HU" sz="5600" dirty="0">
                <a:latin typeface="Times New Roman" panose="02020603050405020304" pitchFamily="18" charset="0"/>
                <a:cs typeface="Times New Roman" panose="02020603050405020304" pitchFamily="18" charset="0"/>
              </a:rPr>
              <a:t>várhatóan </a:t>
            </a: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nem haladja meg a 6 milliárd forintot</a:t>
            </a:r>
            <a:r>
              <a:rPr lang="hu-HU" sz="5600" dirty="0">
                <a:latin typeface="Times New Roman" panose="02020603050405020304" pitchFamily="18" charset="0"/>
                <a:cs typeface="Times New Roman" panose="02020603050405020304" pitchFamily="18" charset="0"/>
              </a:rPr>
              <a:t>, 12 hónapnál rövidebb adóév esetén a 6 milliárd forint időarányos részét – 2025. november 30-ig 3 milliárd forint,</a:t>
            </a:r>
          </a:p>
          <a:p>
            <a:pPr algn="just">
              <a:lnSpc>
                <a:spcPct val="120000"/>
              </a:lnSpc>
              <a:buFont typeface="Wingdings" panose="05000000000000000000" pitchFamily="2" charset="2"/>
              <a:buChar char="Ø"/>
            </a:pPr>
            <a:r>
              <a:rPr lang="hu-HU" sz="5600" dirty="0">
                <a:latin typeface="Times New Roman" panose="02020603050405020304" pitchFamily="18" charset="0"/>
                <a:cs typeface="Times New Roman" panose="02020603050405020304" pitchFamily="18" charset="0"/>
              </a:rPr>
              <a:t>az </a:t>
            </a: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adóévet megelőző adóévéről készítendő beszámolójában </a:t>
            </a:r>
            <a:r>
              <a:rPr lang="hu-HU" sz="5600" dirty="0">
                <a:latin typeface="Times New Roman" panose="02020603050405020304" pitchFamily="18" charset="0"/>
                <a:cs typeface="Times New Roman" panose="02020603050405020304" pitchFamily="18" charset="0"/>
              </a:rPr>
              <a:t>a </a:t>
            </a: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mérlegfőösszege</a:t>
            </a:r>
            <a:r>
              <a:rPr lang="hu-HU" sz="5600" dirty="0">
                <a:latin typeface="Times New Roman" panose="02020603050405020304" pitchFamily="18" charset="0"/>
                <a:cs typeface="Times New Roman" panose="02020603050405020304" pitchFamily="18" charset="0"/>
              </a:rPr>
              <a:t> várhatóan </a:t>
            </a: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nem haladja meg a 6 milliárd forintot </a:t>
            </a:r>
            <a:r>
              <a:rPr lang="hu-HU" sz="5600" dirty="0">
                <a:latin typeface="Times New Roman" panose="02020603050405020304" pitchFamily="18" charset="0"/>
                <a:cs typeface="Times New Roman" panose="02020603050405020304" pitchFamily="18" charset="0"/>
              </a:rPr>
              <a:t>– 2025. november 30-ig 3 milliárd forint.</a:t>
            </a:r>
            <a:endPar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just">
              <a:lnSpc>
                <a:spcPct val="120000"/>
              </a:lnSpc>
              <a:buNone/>
            </a:pPr>
            <a:r>
              <a:rPr lang="hu-HU" sz="56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kisvállalati adóalanyiság megszűnik</a:t>
            </a:r>
          </a:p>
          <a:p>
            <a:pPr algn="just">
              <a:lnSpc>
                <a:spcPct val="120000"/>
              </a:lnSpc>
              <a:buFont typeface="Wingdings" panose="05000000000000000000" pitchFamily="2" charset="2"/>
              <a:buChar char="Ø"/>
            </a:pP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12 milliárd forintos bevételi értékhatár negyedév első napján történő meghaladása esetén, a túllépést megelőző nappal. </a:t>
            </a:r>
            <a:r>
              <a:rPr lang="hu-HU" sz="5600" dirty="0">
                <a:latin typeface="Times New Roman" panose="02020603050405020304" pitchFamily="18" charset="0"/>
                <a:cs typeface="Times New Roman" panose="02020603050405020304" pitchFamily="18" charset="0"/>
              </a:rPr>
              <a:t>– 2025. december 31-ig </a:t>
            </a:r>
            <a:r>
              <a:rPr lang="hu-HU" sz="5600" dirty="0">
                <a:solidFill>
                  <a:schemeClr val="tx1"/>
                </a:solidFill>
                <a:latin typeface="Times New Roman" panose="02020603050405020304" pitchFamily="18" charset="0"/>
                <a:cs typeface="Times New Roman" panose="02020603050405020304" pitchFamily="18" charset="0"/>
              </a:rPr>
              <a:t>a 6 milliárd forintot</a:t>
            </a:r>
          </a:p>
          <a:p>
            <a:pPr algn="just">
              <a:lnSpc>
                <a:spcPct val="120000"/>
              </a:lnSpc>
              <a:buFont typeface="Wingdings" panose="05000000000000000000" pitchFamily="2" charset="2"/>
              <a:buChar char="Ø"/>
            </a:pPr>
            <a:r>
              <a:rPr lang="hu-HU" sz="5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létszámváltozás hónapjának utolsó napjával, ha a létszámnövekedés miatt az adóalany átlagos statisztikai állományi létszáma meghaladta a 200 főt </a:t>
            </a:r>
            <a:r>
              <a:rPr lang="hu-HU" sz="5600" dirty="0">
                <a:latin typeface="Times New Roman" panose="02020603050405020304" pitchFamily="18" charset="0"/>
                <a:cs typeface="Times New Roman" panose="02020603050405020304" pitchFamily="18" charset="0"/>
              </a:rPr>
              <a:t>– 2025. december 31-ig 100 fő.</a:t>
            </a:r>
          </a:p>
          <a:p>
            <a:pPr marL="0" indent="0" algn="just">
              <a:lnSpc>
                <a:spcPct val="90000"/>
              </a:lnSpc>
              <a:buNone/>
            </a:pPr>
            <a:r>
              <a:rPr lang="hu-HU" sz="2325" dirty="0">
                <a:latin typeface="Times New Roman" panose="02020603050405020304" pitchFamily="18" charset="0"/>
                <a:cs typeface="Times New Roman" panose="02020603050405020304" pitchFamily="18" charset="0"/>
              </a:rPr>
              <a:t>(Katv. 16. § (2) bekezdés a), b) és d) pont, (5) bekezdés d) pont, (8a) bekezdés d) pont, 19. § (5) bekezdés a), h) pont - Hatályos: 2025. XII. 1-től.)</a:t>
            </a:r>
          </a:p>
        </p:txBody>
      </p:sp>
    </p:spTree>
    <p:extLst>
      <p:ext uri="{BB962C8B-B14F-4D97-AF65-F5344CB8AC3E}">
        <p14:creationId xmlns:p14="http://schemas.microsoft.com/office/powerpoint/2010/main" val="3193112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F761EFF-5CC5-0A0D-5109-601E4E837508}"/>
              </a:ext>
            </a:extLst>
          </p:cNvPr>
          <p:cNvSpPr>
            <a:spLocks noGrp="1"/>
          </p:cNvSpPr>
          <p:nvPr>
            <p:ph type="title"/>
          </p:nvPr>
        </p:nvSpPr>
        <p:spPr/>
        <p:txBody>
          <a:bodyPr>
            <a:normAutofit/>
          </a:bodyPr>
          <a:lstStyle/>
          <a:p>
            <a:pPr algn="ctr"/>
            <a:r>
              <a:rPr lang="hu-HU" sz="2800" dirty="0">
                <a:solidFill>
                  <a:srgbClr val="002060"/>
                </a:solidFill>
                <a:latin typeface="Times New Roman" panose="02020603050405020304" pitchFamily="18" charset="0"/>
                <a:cs typeface="Times New Roman" panose="02020603050405020304" pitchFamily="18" charset="0"/>
              </a:rPr>
              <a:t>A kisvállalati adó alap meghatározása</a:t>
            </a:r>
          </a:p>
        </p:txBody>
      </p:sp>
      <p:sp>
        <p:nvSpPr>
          <p:cNvPr id="3" name="Tartalom helye 2">
            <a:extLst>
              <a:ext uri="{FF2B5EF4-FFF2-40B4-BE49-F238E27FC236}">
                <a16:creationId xmlns:a16="http://schemas.microsoft.com/office/drawing/2014/main" id="{A213E52E-1F41-8772-BE0D-D0712263519A}"/>
              </a:ext>
            </a:extLst>
          </p:cNvPr>
          <p:cNvSpPr>
            <a:spLocks noGrp="1"/>
          </p:cNvSpPr>
          <p:nvPr>
            <p:ph idx="1"/>
          </p:nvPr>
        </p:nvSpPr>
        <p:spPr/>
        <p:txBody>
          <a:bodyPr/>
          <a:lstStyle/>
          <a:p>
            <a:pPr marL="0" indent="0" algn="just">
              <a:buNone/>
            </a:pPr>
            <a:r>
              <a:rPr lang="hu-HU" sz="18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Személyi jellegű kifizetésnek minősül </a:t>
            </a:r>
            <a:r>
              <a:rPr lang="hu-HU" sz="1800" dirty="0">
                <a:latin typeface="Times New Roman" panose="02020603050405020304" pitchFamily="18" charset="0"/>
                <a:cs typeface="Times New Roman" panose="02020603050405020304" pitchFamily="18" charset="0"/>
              </a:rPr>
              <a:t>​</a:t>
            </a:r>
          </a:p>
          <a:p>
            <a:pPr algn="just"/>
            <a:r>
              <a:rPr lang="hu-HU" sz="1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tag esetén </a:t>
            </a:r>
            <a:r>
              <a:rPr lang="hu-HU" sz="1800" dirty="0">
                <a:latin typeface="Times New Roman" panose="02020603050405020304" pitchFamily="18" charset="0"/>
                <a:cs typeface="Times New Roman" panose="02020603050405020304" pitchFamily="18" charset="0"/>
              </a:rPr>
              <a:t>a Tbj. 4. § 14. pont 14.2. alpontja szerinti minimálbér (</a:t>
            </a:r>
            <a:r>
              <a:rPr lang="hu-HU" sz="1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garantált bérminimum</a:t>
            </a:r>
            <a:r>
              <a:rPr lang="hu-HU" sz="1800" dirty="0">
                <a:latin typeface="Times New Roman" panose="02020603050405020304" pitchFamily="18" charset="0"/>
                <a:cs typeface="Times New Roman" panose="02020603050405020304" pitchFamily="18" charset="0"/>
              </a:rPr>
              <a:t>) </a:t>
            </a:r>
            <a:r>
              <a:rPr lang="hu-HU" sz="1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100%-a</a:t>
            </a:r>
            <a:r>
              <a:rPr lang="hu-HU" sz="1800" dirty="0">
                <a:latin typeface="Times New Roman" panose="02020603050405020304" pitchFamily="18" charset="0"/>
                <a:cs typeface="Times New Roman" panose="02020603050405020304" pitchFamily="18" charset="0"/>
              </a:rPr>
              <a:t>, </a:t>
            </a:r>
            <a:r>
              <a:rPr lang="hu-HU" sz="1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 a tagra jutó személyi jellegű ráfordítás ennél alacsonyabb</a:t>
            </a:r>
            <a:r>
              <a:rPr lang="hu-HU" sz="1800" dirty="0">
                <a:latin typeface="Times New Roman" panose="02020603050405020304" pitchFamily="18" charset="0"/>
                <a:cs typeface="Times New Roman" panose="02020603050405020304" pitchFamily="18" charset="0"/>
              </a:rPr>
              <a:t>, azzal, hogy nem kell figyelembe venni a minimálbér 100%-át arra az időszakra vonatkozóan, amelyre a tagnak nem keletkezik a Tbj. 39. §-a szerinti járulékalap utáni járulékfizetési kötelezettsége.</a:t>
            </a:r>
          </a:p>
          <a:p>
            <a:endParaRPr lang="hu-HU" dirty="0"/>
          </a:p>
          <a:p>
            <a:pPr marL="0" indent="0">
              <a:buNone/>
            </a:pPr>
            <a:r>
              <a:rPr lang="hu-HU" sz="1200" dirty="0">
                <a:solidFill>
                  <a:schemeClr val="tx1"/>
                </a:solidFill>
                <a:latin typeface="Times New Roman" panose="02020603050405020304" pitchFamily="18" charset="0"/>
              </a:rPr>
              <a:t>(Katv. 20. § (2) bekezdés b) pont)</a:t>
            </a:r>
            <a:endParaRPr lang="hu-HU" sz="1200" dirty="0">
              <a:solidFill>
                <a:schemeClr val="tx1"/>
              </a:solidFill>
            </a:endParaRPr>
          </a:p>
        </p:txBody>
      </p:sp>
    </p:spTree>
    <p:extLst>
      <p:ext uri="{BB962C8B-B14F-4D97-AF65-F5344CB8AC3E}">
        <p14:creationId xmlns:p14="http://schemas.microsoft.com/office/powerpoint/2010/main" val="41699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bwMode="auto">
          <a:xfrm>
            <a:off x="579818" y="2456892"/>
            <a:ext cx="7772400" cy="1944216"/>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fontScale="90000"/>
          </a:bodyPr>
          <a:lstStyle/>
          <a:p>
            <a:pPr marL="0" marR="0" lvl="0" indent="0" defTabSz="914400" rtl="0" eaLnBrk="1" fontAlgn="auto" latinLnBrk="0" hangingPunct="1">
              <a:lnSpc>
                <a:spcPct val="100000"/>
              </a:lnSpc>
              <a:spcBef>
                <a:spcPts val="0"/>
              </a:spcBef>
              <a:spcAft>
                <a:spcPts val="0"/>
              </a:spcAft>
              <a:buClrTx/>
              <a:buSzTx/>
              <a:buFontTx/>
              <a:buNone/>
              <a:tabLst>
                <a:tab pos="3411538" algn="l"/>
                <a:tab pos="4748213" algn="l"/>
              </a:tabLst>
              <a:defRPr/>
            </a:pPr>
            <a:br>
              <a:rPr lang="hu-HU" altLang="hu-HU" sz="4000" b="1" dirty="0">
                <a:solidFill>
                  <a:schemeClr val="accent6">
                    <a:lumMod val="75000"/>
                  </a:schemeClr>
                </a:solidFill>
              </a:rPr>
            </a:br>
            <a:r>
              <a:rPr lang="hu-HU" altLang="hu-HU" sz="4000" b="1" dirty="0">
                <a:solidFill>
                  <a:srgbClr val="002060"/>
                </a:solidFill>
              </a:rPr>
              <a:t>Az Áfa tv. változásai</a:t>
            </a:r>
            <a:br>
              <a:rPr lang="hu-HU" altLang="hu-HU" sz="4000" b="1" dirty="0">
                <a:solidFill>
                  <a:srgbClr val="002060"/>
                </a:solidFill>
              </a:rPr>
            </a:br>
            <a:r>
              <a:rPr lang="hu-HU" altLang="hu-HU" sz="4000" b="1" dirty="0">
                <a:solidFill>
                  <a:srgbClr val="002060"/>
                </a:solidFill>
              </a:rPr>
              <a:t>2025-2026.</a:t>
            </a:r>
            <a:br>
              <a:rPr lang="hu-HU" altLang="hu-HU" sz="4000" b="1" dirty="0">
                <a:solidFill>
                  <a:schemeClr val="accent6">
                    <a:lumMod val="75000"/>
                  </a:schemeClr>
                </a:solidFill>
              </a:rPr>
            </a:br>
            <a:endParaRPr lang="hu-HU" altLang="hu-HU" sz="1600" b="1" dirty="0">
              <a:solidFill>
                <a:schemeClr val="accent6">
                  <a:lumMod val="75000"/>
                </a:schemeClr>
              </a:solidFill>
            </a:endParaRPr>
          </a:p>
        </p:txBody>
      </p:sp>
      <p:sp>
        <p:nvSpPr>
          <p:cNvPr id="3" name="Szövegdoboz 2">
            <a:extLst>
              <a:ext uri="{FF2B5EF4-FFF2-40B4-BE49-F238E27FC236}">
                <a16:creationId xmlns:a16="http://schemas.microsoft.com/office/drawing/2014/main" id="{564D020E-F9E9-6533-45AE-4E8BB6AD2012}"/>
              </a:ext>
            </a:extLst>
          </p:cNvPr>
          <p:cNvSpPr txBox="1"/>
          <p:nvPr/>
        </p:nvSpPr>
        <p:spPr>
          <a:xfrm>
            <a:off x="609600" y="5013176"/>
            <a:ext cx="4572000" cy="160043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Készítette: Berta-Toldi Szilvia</a:t>
            </a:r>
            <a:b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b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		</a:t>
            </a:r>
            <a:b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b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Nemzeti- Adó és Vámhivatal</a:t>
            </a:r>
            <a:b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b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Tájékoztatási Igazgatósága</a:t>
            </a:r>
            <a:b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b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Észak-alföldi Tájékoztatási Osztály</a:t>
            </a:r>
            <a:b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br>
            <a:endParaRPr kumimoji="0" lang="hu-HU" sz="1800" b="0" i="0" u="none" strike="noStrike" kern="1200" cap="none" spc="0" normalizeH="0" baseline="0" noProof="0" dirty="0">
              <a:ln>
                <a:noFill/>
              </a:ln>
              <a:solidFill>
                <a:srgbClr val="993300"/>
              </a:solidFill>
              <a:effectLst/>
              <a:uLnTx/>
              <a:uFillTx/>
              <a:latin typeface="Times New Roman"/>
              <a:ea typeface="+mn-ea"/>
              <a:cs typeface="+mn-cs"/>
            </a:endParaRPr>
          </a:p>
        </p:txBody>
      </p:sp>
    </p:spTree>
    <p:extLst>
      <p:ext uri="{BB962C8B-B14F-4D97-AF65-F5344CB8AC3E}">
        <p14:creationId xmlns:p14="http://schemas.microsoft.com/office/powerpoint/2010/main" val="3889897790"/>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D9E1F27-8891-4C70-1E61-7EC2645EAC68}"/>
              </a:ext>
            </a:extLst>
          </p:cNvPr>
          <p:cNvSpPr>
            <a:spLocks noGrp="1"/>
          </p:cNvSpPr>
          <p:nvPr>
            <p:ph type="title"/>
          </p:nvPr>
        </p:nvSpPr>
        <p:spPr/>
        <p:txBody>
          <a:bodyPr/>
          <a:lstStyle/>
          <a:p>
            <a:endParaRPr lang="hu-HU"/>
          </a:p>
        </p:txBody>
      </p:sp>
      <p:sp>
        <p:nvSpPr>
          <p:cNvPr id="3" name="Tartalom helye 2">
            <a:extLst>
              <a:ext uri="{FF2B5EF4-FFF2-40B4-BE49-F238E27FC236}">
                <a16:creationId xmlns:a16="http://schemas.microsoft.com/office/drawing/2014/main" id="{16D3437E-B003-C3BF-52F2-7F70E20934F0}"/>
              </a:ext>
            </a:extLst>
          </p:cNvPr>
          <p:cNvSpPr>
            <a:spLocks noGrp="1"/>
          </p:cNvSpPr>
          <p:nvPr>
            <p:ph idx="1"/>
          </p:nvPr>
        </p:nvSpPr>
        <p:spPr/>
        <p:txBody>
          <a:bodyPr/>
          <a:lstStyle/>
          <a:p>
            <a:pPr marL="0" indent="0" algn="ctr">
              <a:buNone/>
            </a:pPr>
            <a:endParaRPr lang="hu-HU" dirty="0"/>
          </a:p>
          <a:p>
            <a:pPr marL="0" indent="0" algn="ctr">
              <a:buNone/>
            </a:pPr>
            <a:endParaRPr lang="hu-HU" dirty="0"/>
          </a:p>
          <a:p>
            <a:pPr marL="0" indent="0" algn="ctr">
              <a:buNone/>
            </a:pPr>
            <a:r>
              <a:rPr lang="hu-HU" dirty="0"/>
              <a:t>ÉVKÖZI MÓDOSÍTÁSOK</a:t>
            </a:r>
          </a:p>
          <a:p>
            <a:pPr marL="0" indent="0" algn="ctr">
              <a:buNone/>
            </a:pPr>
            <a:endParaRPr lang="hu-HU" dirty="0"/>
          </a:p>
          <a:p>
            <a:pPr marL="0" indent="0" algn="ctr">
              <a:buNone/>
            </a:pPr>
            <a:endParaRPr lang="hu-HU" dirty="0"/>
          </a:p>
          <a:p>
            <a:pPr algn="just"/>
            <a:r>
              <a:rPr kumimoji="0" lang="hu-HU" sz="2000" b="0" i="1" u="none" strike="noStrike" kern="0" cap="none" spc="0" normalizeH="0" baseline="0" noProof="0" dirty="0">
                <a:ln>
                  <a:noFill/>
                </a:ln>
                <a:solidFill>
                  <a:srgbClr val="993300"/>
                </a:solidFill>
                <a:effectLst/>
                <a:uLnTx/>
                <a:uFillTx/>
                <a:ea typeface="+mn-ea"/>
                <a:cs typeface="+mn-cs"/>
              </a:rPr>
              <a:t>egyes adókötelezettségekről és egyes adótörvények módosításáról szóló </a:t>
            </a:r>
            <a:r>
              <a:rPr lang="hu-HU" sz="2000" i="1" dirty="0"/>
              <a:t>2025. évi LIV. törvény (Mód1. tv).</a:t>
            </a:r>
          </a:p>
          <a:p>
            <a:pPr marL="0" indent="0">
              <a:buNone/>
            </a:pPr>
            <a:endParaRPr lang="hu-HU" sz="1600" dirty="0"/>
          </a:p>
          <a:p>
            <a:endParaRPr lang="hu-HU" dirty="0"/>
          </a:p>
        </p:txBody>
      </p:sp>
    </p:spTree>
    <p:extLst>
      <p:ext uri="{BB962C8B-B14F-4D97-AF65-F5344CB8AC3E}">
        <p14:creationId xmlns:p14="http://schemas.microsoft.com/office/powerpoint/2010/main" val="2932470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EBA54F8-D65A-2DE2-3970-7B02F7C0D6CA}"/>
              </a:ext>
            </a:extLst>
          </p:cNvPr>
          <p:cNvSpPr>
            <a:spLocks noGrp="1"/>
          </p:cNvSpPr>
          <p:nvPr>
            <p:ph type="title"/>
          </p:nvPr>
        </p:nvSpPr>
        <p:spPr/>
        <p:txBody>
          <a:bodyPr/>
          <a:lstStyle/>
          <a:p>
            <a:r>
              <a:rPr lang="hu-HU" sz="3600" dirty="0"/>
              <a:t>A külföldi utas áfa visszatérítése</a:t>
            </a:r>
          </a:p>
        </p:txBody>
      </p:sp>
      <p:sp>
        <p:nvSpPr>
          <p:cNvPr id="3" name="Tartalom helye 2">
            <a:extLst>
              <a:ext uri="{FF2B5EF4-FFF2-40B4-BE49-F238E27FC236}">
                <a16:creationId xmlns:a16="http://schemas.microsoft.com/office/drawing/2014/main" id="{A56BB094-F6B7-4497-3FBF-911145B40397}"/>
              </a:ext>
            </a:extLst>
          </p:cNvPr>
          <p:cNvSpPr>
            <a:spLocks noGrp="1"/>
          </p:cNvSpPr>
          <p:nvPr>
            <p:ph idx="1"/>
          </p:nvPr>
        </p:nvSpPr>
        <p:spPr/>
        <p:txBody>
          <a:bodyPr/>
          <a:lstStyle/>
          <a:p>
            <a:pPr marL="0" indent="0" algn="just">
              <a:buNone/>
            </a:pPr>
            <a:r>
              <a:rPr lang="hu-HU" sz="1800" dirty="0"/>
              <a:t>Azt a tényt, hogy a termék a Közösség területét elhagyta a kiléptető hatóság:</a:t>
            </a:r>
          </a:p>
          <a:p>
            <a:pPr algn="just">
              <a:buFont typeface="Wingdings" panose="05000000000000000000" pitchFamily="2" charset="2"/>
              <a:buChar char="ü"/>
            </a:pPr>
            <a:r>
              <a:rPr lang="hu-HU" sz="1800" dirty="0"/>
              <a:t>a papír alapú adó-visszaigénylő lap záradékolásával, lebélyegzésével,</a:t>
            </a:r>
          </a:p>
          <a:p>
            <a:pPr algn="just">
              <a:buFont typeface="Wingdings" panose="05000000000000000000" pitchFamily="2" charset="2"/>
              <a:buChar char="ü"/>
            </a:pPr>
            <a:r>
              <a:rPr lang="hu-HU" sz="1800" dirty="0"/>
              <a:t>a számla digitális bélyegzővel történő hitelesítésével,</a:t>
            </a:r>
          </a:p>
          <a:p>
            <a:pPr algn="just">
              <a:buFont typeface="Wingdings" panose="05000000000000000000" pitchFamily="2" charset="2"/>
              <a:buChar char="ü"/>
            </a:pPr>
            <a:r>
              <a:rPr lang="hu-HU" sz="1800" i="1" dirty="0"/>
              <a:t>az adóhatóság által engedélyezett, az előírásoknak megfelelő elektronikus adattartalom digitális bélyegzővel megvalósuló hitelesítésével is igazolhatja (cél: a teljesen digitális eljárás lehetőségének megteremtése). → Digitalizált kiléptetés.</a:t>
            </a:r>
          </a:p>
          <a:p>
            <a:pPr marL="0" marR="0" lvl="0" indent="0" algn="just" defTabSz="914400" rtl="0" eaLnBrk="0" fontAlgn="base" latinLnBrk="0" hangingPunct="0">
              <a:lnSpc>
                <a:spcPct val="100000"/>
              </a:lnSpc>
              <a:spcBef>
                <a:spcPct val="20000"/>
              </a:spcBef>
              <a:spcAft>
                <a:spcPct val="0"/>
              </a:spcAft>
              <a:buClrTx/>
              <a:buSzTx/>
              <a:buFontTx/>
              <a:buNone/>
              <a:tabLst/>
              <a:defRPr/>
            </a:pPr>
            <a:endParaRPr kumimoji="0" lang="hu-HU" sz="1400" b="0" i="0" u="none" strike="noStrike" kern="0" cap="none" spc="0" normalizeH="0" baseline="0" noProof="0" dirty="0">
              <a:ln>
                <a:noFill/>
              </a:ln>
              <a:solidFill>
                <a:srgbClr val="993300"/>
              </a:solidFill>
              <a:effectLst/>
              <a:uLnTx/>
              <a:uFillTx/>
              <a:latin typeface="Times New Roman"/>
              <a:ea typeface="+mn-ea"/>
              <a:cs typeface="+mn-cs"/>
            </a:endParaRP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1400" b="0" i="0" u="none" strike="noStrike" kern="0" cap="none" spc="0" normalizeH="0" baseline="0" noProof="0" dirty="0">
                <a:ln>
                  <a:noFill/>
                </a:ln>
                <a:solidFill>
                  <a:srgbClr val="993300"/>
                </a:solidFill>
                <a:effectLst/>
                <a:uLnTx/>
                <a:uFillTx/>
                <a:latin typeface="Times New Roman"/>
                <a:ea typeface="+mn-ea"/>
                <a:cs typeface="+mn-cs"/>
              </a:rPr>
              <a:t>Hatályba lépés: 2025.06.20.</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pt-BR" sz="1400" b="0" i="0" u="none" strike="noStrike" kern="0" cap="none" spc="0" normalizeH="0" baseline="0" noProof="0" dirty="0">
                <a:ln>
                  <a:noFill/>
                </a:ln>
                <a:solidFill>
                  <a:srgbClr val="993300"/>
                </a:solidFill>
                <a:effectLst/>
                <a:uLnTx/>
                <a:uFillTx/>
                <a:latin typeface="Times New Roman"/>
                <a:ea typeface="+mn-ea"/>
                <a:cs typeface="+mn-cs"/>
              </a:rPr>
              <a:t>Áfa tv. 99. § (1a), (1b)</a:t>
            </a:r>
            <a:r>
              <a:rPr lang="hu-HU" sz="1400" dirty="0">
                <a:solidFill>
                  <a:srgbClr val="993300"/>
                </a:solidFill>
                <a:latin typeface="Times New Roman"/>
              </a:rPr>
              <a:t> </a:t>
            </a:r>
            <a:r>
              <a:rPr kumimoji="0" lang="pt-BR" sz="1400" b="0" i="0" u="none" strike="noStrike" kern="0" cap="none" spc="0" normalizeH="0" baseline="0" noProof="0" dirty="0">
                <a:ln>
                  <a:noFill/>
                </a:ln>
                <a:solidFill>
                  <a:srgbClr val="993300"/>
                </a:solidFill>
                <a:effectLst/>
                <a:uLnTx/>
                <a:uFillTx/>
                <a:latin typeface="Times New Roman"/>
                <a:ea typeface="+mn-ea"/>
                <a:cs typeface="+mn-cs"/>
              </a:rPr>
              <a:t>bekezdés </a:t>
            </a:r>
            <a:endParaRPr kumimoji="0" lang="hu-HU" sz="1400" b="0" i="0" u="none" strike="noStrike" kern="0" cap="none" spc="0" normalizeH="0" baseline="0" noProof="0" dirty="0">
              <a:ln>
                <a:noFill/>
              </a:ln>
              <a:solidFill>
                <a:srgbClr val="993300"/>
              </a:solidFill>
              <a:effectLst/>
              <a:uLnTx/>
              <a:uFillTx/>
              <a:latin typeface="Times New Roman"/>
              <a:ea typeface="+mn-ea"/>
              <a:cs typeface="+mn-cs"/>
            </a:endParaRPr>
          </a:p>
          <a:p>
            <a:pPr marL="0" indent="0" algn="just">
              <a:buNone/>
            </a:pPr>
            <a:endParaRPr lang="hu-HU" sz="1800" i="1" dirty="0"/>
          </a:p>
          <a:p>
            <a:pPr marL="0" indent="0" algn="just">
              <a:buNone/>
            </a:pPr>
            <a:r>
              <a:rPr lang="hu-HU" sz="1800" i="1" dirty="0"/>
              <a:t>Pontosítás:</a:t>
            </a:r>
            <a:r>
              <a:rPr lang="hu-HU" sz="1800" dirty="0"/>
              <a:t> a kiléptetést igazoló elektronikus adattartalom kötelező tartalmi elemeit is meghatározza az Áfa tv. 99. § (10) bekezdése.</a:t>
            </a:r>
          </a:p>
          <a:p>
            <a:pPr marL="0" marR="0" lvl="0" indent="0" algn="just" defTabSz="914400" rtl="0" eaLnBrk="0" fontAlgn="base" latinLnBrk="0" hangingPunct="0">
              <a:lnSpc>
                <a:spcPct val="100000"/>
              </a:lnSpc>
              <a:spcBef>
                <a:spcPct val="20000"/>
              </a:spcBef>
              <a:spcAft>
                <a:spcPct val="0"/>
              </a:spcAft>
              <a:buClrTx/>
              <a:buSzTx/>
              <a:buFontTx/>
              <a:buNone/>
              <a:tabLst/>
              <a:defRPr/>
            </a:pPr>
            <a:endParaRPr kumimoji="0" lang="hu-HU" sz="1400" b="0" i="0" u="none" strike="noStrike" kern="0" cap="none" spc="0" normalizeH="0" baseline="0" noProof="0" dirty="0">
              <a:ln>
                <a:noFill/>
              </a:ln>
              <a:solidFill>
                <a:srgbClr val="993300"/>
              </a:solidFill>
              <a:effectLst/>
              <a:uLnTx/>
              <a:uFillTx/>
              <a:latin typeface="Times New Roman"/>
              <a:ea typeface="+mn-ea"/>
              <a:cs typeface="+mn-cs"/>
            </a:endParaRP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1400" b="0" i="0" u="none" strike="noStrike" kern="0" cap="none" spc="0" normalizeH="0" baseline="0" noProof="0" dirty="0">
                <a:ln>
                  <a:noFill/>
                </a:ln>
                <a:solidFill>
                  <a:srgbClr val="993300"/>
                </a:solidFill>
                <a:effectLst/>
                <a:uLnTx/>
                <a:uFillTx/>
                <a:latin typeface="Times New Roman"/>
                <a:ea typeface="+mn-ea"/>
                <a:cs typeface="+mn-cs"/>
              </a:rPr>
              <a:t>Hatályba lépés: 2025.11.20.</a:t>
            </a:r>
          </a:p>
          <a:p>
            <a:pPr marL="0" indent="0" algn="just">
              <a:buNone/>
            </a:pPr>
            <a:r>
              <a:rPr kumimoji="0" lang="pt-BR" sz="1400" b="0" i="0" u="none" strike="noStrike" kern="0" cap="none" spc="0" normalizeH="0" baseline="0" noProof="0" dirty="0">
                <a:ln>
                  <a:noFill/>
                </a:ln>
                <a:solidFill>
                  <a:srgbClr val="993300"/>
                </a:solidFill>
                <a:effectLst/>
                <a:uLnTx/>
                <a:uFillTx/>
                <a:latin typeface="+mj-lt"/>
                <a:ea typeface="+mn-ea"/>
                <a:cs typeface="+mn-cs"/>
              </a:rPr>
              <a:t>Áfa tv. 99. §</a:t>
            </a:r>
            <a:r>
              <a:rPr kumimoji="0" lang="hu-HU" sz="1400" b="0" i="0" u="none" strike="noStrike" kern="0" cap="none" spc="0" normalizeH="0" baseline="0" noProof="0" dirty="0">
                <a:ln>
                  <a:noFill/>
                </a:ln>
                <a:solidFill>
                  <a:srgbClr val="993300"/>
                </a:solidFill>
                <a:effectLst/>
                <a:uLnTx/>
                <a:uFillTx/>
                <a:latin typeface="+mj-lt"/>
                <a:ea typeface="+mn-ea"/>
                <a:cs typeface="+mn-cs"/>
              </a:rPr>
              <a:t> (10)</a:t>
            </a:r>
            <a:r>
              <a:rPr kumimoji="0" lang="pt-BR" sz="1400" b="0" i="0" u="none" strike="noStrike" kern="0" cap="none" spc="0" normalizeH="0" baseline="0" noProof="0" dirty="0">
                <a:ln>
                  <a:noFill/>
                </a:ln>
                <a:solidFill>
                  <a:srgbClr val="993300"/>
                </a:solidFill>
                <a:effectLst/>
                <a:uLnTx/>
                <a:uFillTx/>
                <a:latin typeface="+mj-lt"/>
                <a:ea typeface="+mn-ea"/>
                <a:cs typeface="+mn-cs"/>
              </a:rPr>
              <a:t> bekezdés </a:t>
            </a:r>
            <a:endParaRPr kumimoji="0" lang="hu-HU" sz="1400" b="0" i="0" u="none" strike="noStrike" kern="0" cap="none" spc="0" normalizeH="0" baseline="0" noProof="0" dirty="0">
              <a:ln>
                <a:noFill/>
              </a:ln>
              <a:solidFill>
                <a:srgbClr val="993300"/>
              </a:solidFill>
              <a:effectLst/>
              <a:uLnTx/>
              <a:uFillTx/>
              <a:latin typeface="+mj-lt"/>
              <a:ea typeface="+mn-ea"/>
              <a:cs typeface="+mn-cs"/>
            </a:endParaRPr>
          </a:p>
          <a:p>
            <a:pPr marL="0" indent="0" algn="just">
              <a:buNone/>
            </a:pPr>
            <a:endParaRPr kumimoji="0" lang="hu-HU" sz="1400" b="0" i="0" u="none" strike="noStrike" kern="0" cap="none" spc="0" normalizeH="0" baseline="0" noProof="0" dirty="0">
              <a:ln>
                <a:noFill/>
              </a:ln>
              <a:solidFill>
                <a:srgbClr val="993300"/>
              </a:solidFill>
              <a:effectLst/>
              <a:uLnTx/>
              <a:uFillTx/>
              <a:latin typeface="+mj-lt"/>
              <a:ea typeface="+mn-ea"/>
              <a:cs typeface="+mn-cs"/>
            </a:endParaRPr>
          </a:p>
          <a:p>
            <a:pPr marL="0" indent="0" algn="just">
              <a:buNone/>
            </a:pPr>
            <a:endParaRPr lang="hu-HU" sz="2400" dirty="0"/>
          </a:p>
        </p:txBody>
      </p:sp>
    </p:spTree>
    <p:extLst>
      <p:ext uri="{BB962C8B-B14F-4D97-AF65-F5344CB8AC3E}">
        <p14:creationId xmlns:p14="http://schemas.microsoft.com/office/powerpoint/2010/main" val="3922740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32F809F-42EC-9F69-93C1-8DC17FF1D5A6}"/>
              </a:ext>
            </a:extLst>
          </p:cNvPr>
          <p:cNvSpPr>
            <a:spLocks noGrp="1"/>
          </p:cNvSpPr>
          <p:nvPr>
            <p:ph type="title"/>
          </p:nvPr>
        </p:nvSpPr>
        <p:spPr/>
        <p:txBody>
          <a:bodyPr/>
          <a:lstStyle/>
          <a:p>
            <a:r>
              <a:rPr lang="hu-HU" sz="3600" dirty="0"/>
              <a:t>Az alanyi adómentesség értékhatárának növelése</a:t>
            </a:r>
          </a:p>
        </p:txBody>
      </p:sp>
      <p:sp>
        <p:nvSpPr>
          <p:cNvPr id="3" name="Tartalom helye 2">
            <a:extLst>
              <a:ext uri="{FF2B5EF4-FFF2-40B4-BE49-F238E27FC236}">
                <a16:creationId xmlns:a16="http://schemas.microsoft.com/office/drawing/2014/main" id="{D626125C-3068-C5C9-14AE-C9A0E328B634}"/>
              </a:ext>
            </a:extLst>
          </p:cNvPr>
          <p:cNvSpPr>
            <a:spLocks noGrp="1"/>
          </p:cNvSpPr>
          <p:nvPr>
            <p:ph idx="1"/>
          </p:nvPr>
        </p:nvSpPr>
        <p:spPr/>
        <p:txBody>
          <a:bodyPr/>
          <a:lstStyle/>
          <a:p>
            <a:pPr marL="0" indent="0" algn="ctr">
              <a:buNone/>
            </a:pPr>
            <a:endParaRPr lang="hu-HU" sz="1800" dirty="0"/>
          </a:p>
          <a:p>
            <a:pPr marL="0" indent="0" algn="ctr">
              <a:buNone/>
            </a:pPr>
            <a:r>
              <a:rPr lang="hu-HU" sz="2000" dirty="0"/>
              <a:t>2025. január 1-jére visszamenőlegesen </a:t>
            </a:r>
          </a:p>
          <a:p>
            <a:pPr marL="0" indent="0" algn="just">
              <a:buNone/>
            </a:pPr>
            <a:endParaRPr lang="hu-HU" sz="2000" i="0" dirty="0">
              <a:effectLst/>
            </a:endParaRPr>
          </a:p>
          <a:p>
            <a:pPr marL="0" indent="0" algn="ctr">
              <a:buNone/>
            </a:pPr>
            <a:r>
              <a:rPr lang="hu-HU" sz="2000" b="1" i="0" dirty="0">
                <a:effectLst/>
              </a:rPr>
              <a:t>12</a:t>
            </a:r>
            <a:r>
              <a:rPr lang="hu-HU" sz="2000" i="0" dirty="0">
                <a:effectLst/>
              </a:rPr>
              <a:t> millió forintról                   </a:t>
            </a:r>
            <a:r>
              <a:rPr lang="hu-HU" sz="2000" b="1" i="0" dirty="0">
                <a:effectLst/>
              </a:rPr>
              <a:t>18</a:t>
            </a:r>
            <a:r>
              <a:rPr lang="hu-HU" sz="2000" i="0" dirty="0">
                <a:effectLst/>
              </a:rPr>
              <a:t> millió forintra </a:t>
            </a:r>
          </a:p>
          <a:p>
            <a:pPr marL="0" indent="0" algn="just">
              <a:buNone/>
            </a:pPr>
            <a:endParaRPr lang="hu-HU" sz="2000" i="0" dirty="0">
              <a:effectLst/>
            </a:endParaRPr>
          </a:p>
          <a:p>
            <a:pPr marL="0" indent="0" algn="ctr">
              <a:buNone/>
            </a:pPr>
            <a:r>
              <a:rPr lang="hu-HU" sz="2000" i="0" dirty="0">
                <a:effectLst/>
              </a:rPr>
              <a:t>emelkedett a</a:t>
            </a:r>
            <a:r>
              <a:rPr lang="hu-HU" sz="2000" dirty="0"/>
              <a:t>z alanyi adómentesség értékhatára. (2025. 01.26.)</a:t>
            </a:r>
          </a:p>
          <a:p>
            <a:pPr marL="0" indent="0" algn="just">
              <a:buNone/>
            </a:pPr>
            <a:endParaRPr lang="hu-HU" sz="1800" dirty="0"/>
          </a:p>
          <a:p>
            <a:pPr marL="0" indent="0" algn="just">
              <a:buNone/>
            </a:pPr>
            <a:endParaRPr lang="hu-HU" sz="1800" dirty="0"/>
          </a:p>
          <a:p>
            <a:pPr marL="0" indent="0" algn="just">
              <a:buNone/>
            </a:pPr>
            <a:endParaRPr lang="hu-HU" sz="1800" dirty="0"/>
          </a:p>
          <a:p>
            <a:pPr marL="0" indent="0" algn="just">
              <a:buNone/>
            </a:pPr>
            <a:endParaRPr lang="hu-HU" sz="1800" dirty="0"/>
          </a:p>
          <a:p>
            <a:pPr marL="0" indent="0" algn="just">
              <a:buNone/>
            </a:pPr>
            <a:r>
              <a:rPr lang="hu-HU" sz="1400" dirty="0"/>
              <a:t>[Az alanyi adómentesség választhatóságára jogosító értékhatár emeléséről szóló, 2025. január 26-ától hatályos 5/2025. (I.25.) Korm. rendelet 2. §-a. A rendeleti előírást a 2025. 06. 19-én kihirdetett Mód1. tv. 30. § (2) bekezdése emelte törvényi szintre.]</a:t>
            </a:r>
          </a:p>
        </p:txBody>
      </p:sp>
      <p:sp>
        <p:nvSpPr>
          <p:cNvPr id="4" name="Nyíl: jobbra mutató 3">
            <a:extLst>
              <a:ext uri="{FF2B5EF4-FFF2-40B4-BE49-F238E27FC236}">
                <a16:creationId xmlns:a16="http://schemas.microsoft.com/office/drawing/2014/main" id="{F37D5325-86DA-784A-106E-CBEA59DAB1DA}"/>
              </a:ext>
            </a:extLst>
          </p:cNvPr>
          <p:cNvSpPr/>
          <p:nvPr/>
        </p:nvSpPr>
        <p:spPr bwMode="auto">
          <a:xfrm>
            <a:off x="4139952" y="2636912"/>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3200" b="1" i="0" u="none" strike="noStrike" kern="1200" cap="none" spc="0" normalizeH="0" baseline="0" noProof="0">
              <a:ln>
                <a:noFill/>
              </a:ln>
              <a:solidFill>
                <a:srgbClr val="9933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31895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7038F7D-D1C8-87B8-DF08-100659FBDBC8}"/>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alanyi adómentes adóalany saját termékének mozgatása</a:t>
            </a:r>
            <a:endParaRPr lang="hu-HU" dirty="0"/>
          </a:p>
        </p:txBody>
      </p:sp>
      <p:sp>
        <p:nvSpPr>
          <p:cNvPr id="3" name="Tartalom helye 2">
            <a:extLst>
              <a:ext uri="{FF2B5EF4-FFF2-40B4-BE49-F238E27FC236}">
                <a16:creationId xmlns:a16="http://schemas.microsoft.com/office/drawing/2014/main" id="{9664715F-8CD1-2FF3-00F7-1590AA708574}"/>
              </a:ext>
            </a:extLst>
          </p:cNvPr>
          <p:cNvSpPr>
            <a:spLocks noGrp="1"/>
          </p:cNvSpPr>
          <p:nvPr>
            <p:ph idx="1"/>
          </p:nvPr>
        </p:nvSpPr>
        <p:spPr/>
        <p:txBody>
          <a:bodyPr/>
          <a:lstStyle/>
          <a:p>
            <a:pPr>
              <a:buFont typeface="Wingdings" panose="05000000000000000000" pitchFamily="2" charset="2"/>
              <a:buChar char="ü"/>
            </a:pPr>
            <a:r>
              <a:rPr lang="hu-HU" sz="2000" dirty="0"/>
              <a:t>Közösségen belüli értékesítéssel esik egy tekintet alá az az eset, amikor az adóalany a vállalkozása tulajdonában tartott termékét továbbítja belföldről a Közösség más tagállamába vállalkozásának szükségleteire.</a:t>
            </a:r>
          </a:p>
          <a:p>
            <a:pPr>
              <a:buFont typeface="Wingdings" panose="05000000000000000000" pitchFamily="2" charset="2"/>
              <a:buChar char="ü"/>
            </a:pPr>
            <a:r>
              <a:rPr lang="hu-HU" sz="2000" dirty="0"/>
              <a:t>A teljesítés helye: az indulás helye.</a:t>
            </a:r>
          </a:p>
          <a:p>
            <a:pPr algn="just">
              <a:buFont typeface="Wingdings" panose="05000000000000000000" pitchFamily="2" charset="2"/>
              <a:buChar char="ü"/>
            </a:pPr>
            <a:r>
              <a:rPr lang="hu-HU" sz="2000" dirty="0"/>
              <a:t>Ha belföldön alanyi adómentességet választó adóalany továbbítja a termékeit másik tagállamba, akkor </a:t>
            </a:r>
            <a:r>
              <a:rPr lang="hu-HU" sz="2000" i="1" u="sng" dirty="0"/>
              <a:t>az adóalany alanyi adómentes minőségében jár el</a:t>
            </a:r>
            <a:r>
              <a:rPr lang="hu-HU" sz="2000" dirty="0"/>
              <a:t> (ide nem értve az új közlekedési eszköz továbbítását).</a:t>
            </a:r>
          </a:p>
          <a:p>
            <a:pPr algn="just">
              <a:buFont typeface="Wingdings" panose="05000000000000000000" pitchFamily="2" charset="2"/>
              <a:buChar char="ü"/>
            </a:pPr>
            <a:r>
              <a:rPr lang="hu-HU" sz="2000" dirty="0"/>
              <a:t>Az adómentességre jogosító értékhatár számítása szempontjából ezen ügyleteket figyelembe kell venni. Adó alapként az Áfa tv. 68. §-át kell figyelembe venni, vagyis az adó alapja </a:t>
            </a:r>
            <a:r>
              <a:rPr lang="hu-HU" sz="2000" u="sng" dirty="0"/>
              <a:t>a termék vagy az ahhoz hasonló termék teljesítéskor megállapított beszerzési ára</a:t>
            </a:r>
            <a:r>
              <a:rPr lang="hu-HU" sz="2000" dirty="0"/>
              <a:t>, ilyen ár hiányában pedig a teljesítéskor megállapított előállítási értéke. ​ </a:t>
            </a:r>
          </a:p>
          <a:p>
            <a:pPr marL="0" indent="0" algn="just">
              <a:buNone/>
            </a:pPr>
            <a:endParaRPr lang="hu-HU" sz="1400" dirty="0"/>
          </a:p>
          <a:p>
            <a:pPr marL="0" indent="0" algn="just">
              <a:buNone/>
            </a:pPr>
            <a:r>
              <a:rPr lang="hu-HU" sz="1400" dirty="0"/>
              <a:t>Hatályba lépés: 2025. 07. 20.</a:t>
            </a:r>
          </a:p>
          <a:p>
            <a:pPr marL="0" indent="0" algn="just">
              <a:buNone/>
            </a:pPr>
            <a:r>
              <a:rPr lang="hu-HU" sz="1400" dirty="0"/>
              <a:t>Mód1. tv. 30. §, Áfa tv. 188. § (1a) bekezdés</a:t>
            </a:r>
          </a:p>
          <a:p>
            <a:pPr marL="0" indent="0" algn="just">
              <a:buNone/>
            </a:pPr>
            <a:r>
              <a:rPr lang="hu-HU" sz="2000" dirty="0"/>
              <a:t>​</a:t>
            </a:r>
          </a:p>
          <a:p>
            <a:pPr marL="0" indent="0" algn="just">
              <a:buNone/>
            </a:pPr>
            <a:endParaRPr lang="hu-HU" sz="2000" dirty="0"/>
          </a:p>
          <a:p>
            <a:pPr marL="0" indent="0">
              <a:buNone/>
            </a:pPr>
            <a:endParaRPr lang="hu-HU" dirty="0"/>
          </a:p>
        </p:txBody>
      </p:sp>
    </p:spTree>
    <p:extLst>
      <p:ext uri="{BB962C8B-B14F-4D97-AF65-F5344CB8AC3E}">
        <p14:creationId xmlns:p14="http://schemas.microsoft.com/office/powerpoint/2010/main" val="4259952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5BD5BD8-EFEB-5EF9-9E23-93F85A55456A}"/>
              </a:ext>
            </a:extLst>
          </p:cNvPr>
          <p:cNvSpPr>
            <a:spLocks noGrp="1"/>
          </p:cNvSpPr>
          <p:nvPr>
            <p:ph type="title"/>
          </p:nvPr>
        </p:nvSpPr>
        <p:spPr/>
        <p:txBody>
          <a:bodyPr/>
          <a:lstStyle/>
          <a:p>
            <a:r>
              <a:rPr lang="hu-HU" sz="3600" dirty="0"/>
              <a:t>Az alanyi adómentességből történő kilépés </a:t>
            </a:r>
          </a:p>
        </p:txBody>
      </p:sp>
      <p:sp>
        <p:nvSpPr>
          <p:cNvPr id="3" name="Tartalom helye 2">
            <a:extLst>
              <a:ext uri="{FF2B5EF4-FFF2-40B4-BE49-F238E27FC236}">
                <a16:creationId xmlns:a16="http://schemas.microsoft.com/office/drawing/2014/main" id="{5D36026C-6822-811C-BBEB-BDF28FFD373B}"/>
              </a:ext>
            </a:extLst>
          </p:cNvPr>
          <p:cNvSpPr>
            <a:spLocks noGrp="1"/>
          </p:cNvSpPr>
          <p:nvPr>
            <p:ph idx="1"/>
          </p:nvPr>
        </p:nvSpPr>
        <p:spPr>
          <a:xfrm>
            <a:off x="457200" y="1268760"/>
            <a:ext cx="8229600" cy="4525963"/>
          </a:xfrm>
        </p:spPr>
        <p:txBody>
          <a:bodyPr/>
          <a:lstStyle/>
          <a:p>
            <a:pPr algn="just">
              <a:buFont typeface="Wingdings" panose="05000000000000000000" pitchFamily="2" charset="2"/>
              <a:buChar char="ü"/>
            </a:pPr>
            <a:r>
              <a:rPr lang="hu-HU" sz="2000" dirty="0"/>
              <a:t>az elhunyt adóalany (egyéni vállalkozó, mezőgazdasági őstermelő) özvegye, örököse, </a:t>
            </a:r>
          </a:p>
          <a:p>
            <a:pPr algn="just">
              <a:buFont typeface="Wingdings" panose="05000000000000000000" pitchFamily="2" charset="2"/>
              <a:buChar char="ü"/>
            </a:pPr>
            <a:r>
              <a:rPr lang="hu-HU" sz="2000" dirty="0"/>
              <a:t>a cselekvőképtelenné vált adóalany törvényes képviselője, és </a:t>
            </a:r>
          </a:p>
          <a:p>
            <a:pPr algn="just">
              <a:buFont typeface="Wingdings" panose="05000000000000000000" pitchFamily="2" charset="2"/>
              <a:buChar char="ü"/>
            </a:pPr>
            <a:r>
              <a:rPr lang="hu-HU" sz="2000" dirty="0"/>
              <a:t>a mezőgazdasági tevékenységet tovább folytató gazdaságátvevő</a:t>
            </a:r>
          </a:p>
          <a:p>
            <a:pPr marL="0" indent="0" algn="just">
              <a:buNone/>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a megváltozott körülményekre tekintettel </a:t>
            </a:r>
            <a:r>
              <a:rPr lang="hu-HU" sz="2000" dirty="0"/>
              <a:t>dönthet úgy, hogy év közben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az általa eredetileg a tárgy naptári évre vonatkozóan választott) </a:t>
            </a:r>
            <a:r>
              <a:rPr lang="hu-HU" sz="2000" dirty="0"/>
              <a:t>alanyi adómentességből</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 kilépjen, </a:t>
            </a:r>
            <a:r>
              <a:rPr lang="hu-HU" sz="2000" dirty="0"/>
              <a:t>vagyis az általános adózási módot év közben választhassa. </a:t>
            </a:r>
          </a:p>
          <a:p>
            <a:pPr marL="0" indent="0">
              <a:buNone/>
            </a:pPr>
            <a:endParaRPr lang="hu-HU" sz="2000" dirty="0"/>
          </a:p>
          <a:p>
            <a:pPr marL="0" indent="0">
              <a:buNone/>
            </a:pPr>
            <a:r>
              <a:rPr lang="hu-HU" sz="2000" i="1" dirty="0"/>
              <a:t>Így biztosítható, hogy az átvett vagyontárgyak után ne keletkezzen adófizetési kötelezettség. </a:t>
            </a:r>
            <a:r>
              <a:rPr lang="hu-HU" sz="2000" dirty="0"/>
              <a:t>A nyilatkozatot a NAV felé meg kell tenni.</a:t>
            </a:r>
          </a:p>
          <a:p>
            <a:pPr marL="0" indent="0">
              <a:buNone/>
            </a:pPr>
            <a:endParaRPr lang="hu-HU" sz="2000" dirty="0"/>
          </a:p>
          <a:p>
            <a:pPr marL="0" indent="0">
              <a:buNone/>
            </a:pPr>
            <a:r>
              <a:rPr lang="hu-HU" sz="1400" dirty="0"/>
              <a:t>Hatályba lépés: 2025.07.20</a:t>
            </a:r>
          </a:p>
          <a:p>
            <a:pPr marL="0" indent="0">
              <a:buNone/>
            </a:pPr>
            <a:r>
              <a:rPr lang="hu-HU" sz="1400" dirty="0"/>
              <a:t>Mód1. tv. 31. § </a:t>
            </a:r>
          </a:p>
          <a:p>
            <a:endParaRPr lang="hu-HU" dirty="0"/>
          </a:p>
        </p:txBody>
      </p:sp>
    </p:spTree>
    <p:extLst>
      <p:ext uri="{BB962C8B-B14F-4D97-AF65-F5344CB8AC3E}">
        <p14:creationId xmlns:p14="http://schemas.microsoft.com/office/powerpoint/2010/main" val="1671024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7490587-1FD4-AF04-2959-B84AF9003966}"/>
              </a:ext>
            </a:extLst>
          </p:cNvPr>
          <p:cNvSpPr>
            <a:spLocks noGrp="1"/>
          </p:cNvSpPr>
          <p:nvPr>
            <p:ph type="title"/>
          </p:nvPr>
        </p:nvSpPr>
        <p:spPr/>
        <p:txBody>
          <a:bodyPr/>
          <a:lstStyle/>
          <a:p>
            <a:r>
              <a:rPr lang="hu-HU" dirty="0"/>
              <a:t>Nyugta</a:t>
            </a:r>
          </a:p>
        </p:txBody>
      </p:sp>
      <p:sp>
        <p:nvSpPr>
          <p:cNvPr id="3" name="Tartalom helye 2">
            <a:extLst>
              <a:ext uri="{FF2B5EF4-FFF2-40B4-BE49-F238E27FC236}">
                <a16:creationId xmlns:a16="http://schemas.microsoft.com/office/drawing/2014/main" id="{15B93AE7-D0B1-8ED4-A5C4-B87FE10334AD}"/>
              </a:ext>
            </a:extLst>
          </p:cNvPr>
          <p:cNvSpPr>
            <a:spLocks noGrp="1"/>
          </p:cNvSpPr>
          <p:nvPr>
            <p:ph idx="1"/>
          </p:nvPr>
        </p:nvSpPr>
        <p:spPr/>
        <p:txBody>
          <a:bodyPr/>
          <a:lstStyle/>
          <a:p>
            <a:pPr marL="0" indent="0">
              <a:buNone/>
            </a:pPr>
            <a:r>
              <a:rPr lang="hu-HU" sz="2000" i="1" dirty="0"/>
              <a:t>2025.07.01-től:</a:t>
            </a:r>
          </a:p>
          <a:p>
            <a:pPr algn="just">
              <a:buFont typeface="Wingdings" panose="05000000000000000000" pitchFamily="2" charset="2"/>
              <a:buChar char="ü"/>
            </a:pPr>
            <a:r>
              <a:rPr lang="hu-HU" sz="2000" dirty="0"/>
              <a:t>Abban az esetben, ha az ügylet teljesítését nyugta tanúsította, és a jogosultnak ellenértéket térítenek vissza (a teljesítést követően, a szerződés módosulása vagy megszűnése nélkül adott árengedmény esetén), akkor az adóalap utólagos csökkentésének feltétele, hogy a kötelezett a nyugta adattartalmának módosításáról gondoskodjon.</a:t>
            </a:r>
          </a:p>
          <a:p>
            <a:pPr algn="just">
              <a:buFont typeface="Wingdings" panose="05000000000000000000" pitchFamily="2" charset="2"/>
              <a:buChar char="ü"/>
            </a:pPr>
            <a:endParaRPr lang="hu-HU" sz="2000" dirty="0"/>
          </a:p>
          <a:p>
            <a:pPr algn="just">
              <a:buFont typeface="Wingdings" panose="05000000000000000000" pitchFamily="2" charset="2"/>
              <a:buChar char="ü"/>
            </a:pPr>
            <a:r>
              <a:rPr lang="hu-HU" sz="2000" dirty="0"/>
              <a:t>Azon ügyletek esetében kell először alkalmazni, amelyek teljesítési időpontja és az ellenérték visszatérítésének időpontja 2025. július 1. napjára vagy azt követő időpontra esik.</a:t>
            </a:r>
          </a:p>
          <a:p>
            <a:pPr marL="0" indent="0" algn="just">
              <a:buNone/>
            </a:pPr>
            <a:endParaRPr lang="hu-HU" sz="2000" dirty="0"/>
          </a:p>
          <a:p>
            <a:pPr algn="just">
              <a:buFont typeface="Wingdings" panose="05000000000000000000" pitchFamily="2" charset="2"/>
              <a:buChar char="ü"/>
            </a:pPr>
            <a:endParaRPr lang="hu-HU" sz="2000" dirty="0"/>
          </a:p>
          <a:p>
            <a:pPr algn="just">
              <a:buFont typeface="Wingdings" panose="05000000000000000000" pitchFamily="2" charset="2"/>
              <a:buChar char="ü"/>
            </a:pPr>
            <a:endParaRPr lang="hu-HU" sz="2000" dirty="0"/>
          </a:p>
          <a:p>
            <a:pPr marL="0" indent="0">
              <a:buNone/>
            </a:pPr>
            <a:endParaRPr lang="hu-HU" dirty="0"/>
          </a:p>
        </p:txBody>
      </p:sp>
    </p:spTree>
    <p:extLst>
      <p:ext uri="{BB962C8B-B14F-4D97-AF65-F5344CB8AC3E}">
        <p14:creationId xmlns:p14="http://schemas.microsoft.com/office/powerpoint/2010/main" val="245588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21BF7D3-629D-5F9D-4A13-37ABAB0C94B1}"/>
              </a:ext>
            </a:extLst>
          </p:cNvPr>
          <p:cNvSpPr>
            <a:spLocks noGrp="1"/>
          </p:cNvSpPr>
          <p:nvPr>
            <p:ph type="title"/>
          </p:nvPr>
        </p:nvSpPr>
        <p:spPr/>
        <p:txBody>
          <a:bodyPr/>
          <a:lstStyle/>
          <a:p>
            <a:r>
              <a:rPr kumimoji="0" lang="hu-HU" sz="3600" b="0" i="0" u="none" strike="noStrike" kern="0" cap="none" spc="0" normalizeH="0" baseline="0" noProof="0" dirty="0">
                <a:ln>
                  <a:noFill/>
                </a:ln>
                <a:effectLst/>
                <a:uLnTx/>
                <a:uFillTx/>
                <a:latin typeface="Times New Roman"/>
                <a:ea typeface="+mn-ea"/>
                <a:cs typeface="+mn-cs"/>
              </a:rPr>
              <a:t>A nyugtával egy tekintet alá eső okirat </a:t>
            </a:r>
            <a:endParaRPr lang="hu-HU" sz="4800" dirty="0"/>
          </a:p>
        </p:txBody>
      </p:sp>
      <p:sp>
        <p:nvSpPr>
          <p:cNvPr id="3" name="Tartalom helye 2">
            <a:extLst>
              <a:ext uri="{FF2B5EF4-FFF2-40B4-BE49-F238E27FC236}">
                <a16:creationId xmlns:a16="http://schemas.microsoft.com/office/drawing/2014/main" id="{4D40CF28-5861-3F03-6A6A-369E73B23E27}"/>
              </a:ext>
            </a:extLst>
          </p:cNvPr>
          <p:cNvSpPr>
            <a:spLocks noGrp="1"/>
          </p:cNvSpPr>
          <p:nvPr>
            <p:ph idx="1"/>
          </p:nvPr>
        </p:nvSpPr>
        <p:spPr/>
        <p:txBody>
          <a:bodyPr/>
          <a:lstStyle/>
          <a:p>
            <a:pPr marL="0" indent="0" algn="just">
              <a:buNone/>
            </a:pPr>
            <a:r>
              <a:rPr lang="hu-HU" sz="2000" dirty="0"/>
              <a:t>A nyugtával egy tekintet alá esik minden más, a nyugtától </a:t>
            </a:r>
            <a:r>
              <a:rPr lang="hu-HU" sz="2000" u="sng" dirty="0"/>
              <a:t>eltérő okirat is</a:t>
            </a:r>
            <a:r>
              <a:rPr lang="hu-HU" sz="2000" dirty="0"/>
              <a:t>, </a:t>
            </a:r>
            <a:r>
              <a:rPr lang="hu-HU" sz="2000" u="sng" dirty="0"/>
              <a:t>amely tartalmazza</a:t>
            </a:r>
            <a:r>
              <a:rPr lang="hu-HU" sz="2000" dirty="0"/>
              <a:t> az előírt </a:t>
            </a:r>
            <a:r>
              <a:rPr lang="hu-HU" sz="2000" u="sng" dirty="0"/>
              <a:t>minimális adattartalmat</a:t>
            </a:r>
            <a:r>
              <a:rPr lang="hu-HU" sz="2000" dirty="0"/>
              <a:t> és kétséget kizáróan az adott </a:t>
            </a:r>
            <a:r>
              <a:rPr lang="hu-HU" sz="2000" u="sng" dirty="0"/>
              <a:t>nyugtára hivatkozva</a:t>
            </a:r>
            <a:r>
              <a:rPr lang="hu-HU" sz="2000" dirty="0"/>
              <a:t>, annak adattartalmát módosítja.</a:t>
            </a:r>
          </a:p>
          <a:p>
            <a:pPr marL="0" indent="0" algn="just">
              <a:buNone/>
            </a:pPr>
            <a:r>
              <a:rPr lang="hu-HU" sz="2000" dirty="0"/>
              <a:t>A nyugtával egy tekintet alá eső okiratnak legalább az alábbiakat kell tartalmaznia:</a:t>
            </a:r>
          </a:p>
          <a:p>
            <a:pPr marL="0" indent="0" algn="just">
              <a:buNone/>
            </a:pPr>
            <a:r>
              <a:rPr lang="hu-HU" sz="2000" dirty="0"/>
              <a:t>a) az okirat kibocsátásának kelte;</a:t>
            </a:r>
          </a:p>
          <a:p>
            <a:pPr marL="0" indent="0" algn="just">
              <a:buNone/>
            </a:pPr>
            <a:r>
              <a:rPr lang="hu-HU" sz="2000" dirty="0"/>
              <a:t>b) az okirat sorszáma, amely az okiratot kétséget kizáróan azonosítja;</a:t>
            </a:r>
          </a:p>
          <a:p>
            <a:pPr marL="0" indent="0" algn="just">
              <a:buNone/>
            </a:pPr>
            <a:r>
              <a:rPr lang="hu-HU" sz="2000" dirty="0"/>
              <a:t>c) hivatkozás arra a nyugtára, amelynek adattartalmát az okirat módosítja;</a:t>
            </a:r>
          </a:p>
          <a:p>
            <a:pPr marL="0" indent="0" algn="just">
              <a:buNone/>
            </a:pPr>
            <a:r>
              <a:rPr lang="hu-HU" sz="2000" dirty="0"/>
              <a:t>d) a nyugta adatának megnevezése, amelyet a módosítás érint, valamint a módosítás természete, illetve annak számszerű hatása, ha ilyen van.</a:t>
            </a:r>
          </a:p>
          <a:p>
            <a:pPr marL="0" marR="0" lvl="0" indent="0" algn="just" defTabSz="914400" rtl="0" eaLnBrk="0" fontAlgn="base" latinLnBrk="0" hangingPunct="0">
              <a:lnSpc>
                <a:spcPct val="100000"/>
              </a:lnSpc>
              <a:spcBef>
                <a:spcPct val="20000"/>
              </a:spcBef>
              <a:spcAft>
                <a:spcPct val="0"/>
              </a:spcAft>
              <a:buClrTx/>
              <a:buSzTx/>
              <a:buNone/>
              <a:tabLst/>
              <a:defRPr/>
            </a:pPr>
            <a:endParaRPr kumimoji="0" lang="hu-HU" sz="1800" b="0" i="1" u="none" strike="noStrike" kern="0" cap="none" spc="0" normalizeH="0" baseline="0" noProof="0" dirty="0">
              <a:ln>
                <a:noFill/>
              </a:ln>
              <a:solidFill>
                <a:srgbClr val="993300"/>
              </a:solidFill>
              <a:effectLst/>
              <a:uLnTx/>
              <a:uFillTx/>
              <a:latin typeface="Times New Roman"/>
              <a:ea typeface="+mn-ea"/>
              <a:cs typeface="+mn-cs"/>
            </a:endParaRPr>
          </a:p>
          <a:p>
            <a:pPr marL="0" marR="0" lvl="0" indent="0" algn="l" defTabSz="914400" rtl="0" eaLnBrk="0" fontAlgn="base" latinLnBrk="0" hangingPunct="0">
              <a:lnSpc>
                <a:spcPct val="100000"/>
              </a:lnSpc>
              <a:spcBef>
                <a:spcPct val="20000"/>
              </a:spcBef>
              <a:spcAft>
                <a:spcPct val="0"/>
              </a:spcAft>
              <a:buClrTx/>
              <a:buSzTx/>
              <a:buNone/>
              <a:tabLst/>
              <a:defRPr/>
            </a:pPr>
            <a:r>
              <a:rPr kumimoji="0" lang="hu-HU" sz="1800" b="0" i="1" u="none" strike="noStrike" kern="0" cap="none" spc="0" normalizeH="0" baseline="0" noProof="0" dirty="0">
                <a:ln>
                  <a:noFill/>
                </a:ln>
                <a:solidFill>
                  <a:srgbClr val="993300"/>
                </a:solidFill>
                <a:effectLst/>
                <a:uLnTx/>
                <a:uFillTx/>
                <a:latin typeface="Times New Roman"/>
                <a:ea typeface="+mn-ea"/>
                <a:cs typeface="+mn-cs"/>
              </a:rPr>
              <a:t>[Áfa tv. 173/B. § (1) bekezdés]</a:t>
            </a:r>
            <a:endParaRPr lang="hu-HU" sz="2800" i="1" dirty="0"/>
          </a:p>
        </p:txBody>
      </p:sp>
    </p:spTree>
    <p:extLst>
      <p:ext uri="{BB962C8B-B14F-4D97-AF65-F5344CB8AC3E}">
        <p14:creationId xmlns:p14="http://schemas.microsoft.com/office/powerpoint/2010/main" val="3154278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B4F6186-8280-1182-E3EB-6B1D7193798E}"/>
              </a:ext>
            </a:extLst>
          </p:cNvPr>
          <p:cNvSpPr>
            <a:spLocks noGrp="1"/>
          </p:cNvSpPr>
          <p:nvPr>
            <p:ph type="title"/>
          </p:nvPr>
        </p:nvSpPr>
        <p:spPr/>
        <p:txBody>
          <a:bodyPr/>
          <a:lstStyle/>
          <a:p>
            <a:r>
              <a:rPr lang="hu-HU" sz="3600" dirty="0"/>
              <a:t>Földgáz-kereskedelem fordított adózás</a:t>
            </a:r>
          </a:p>
        </p:txBody>
      </p:sp>
      <p:sp>
        <p:nvSpPr>
          <p:cNvPr id="3" name="Tartalom helye 2">
            <a:extLst>
              <a:ext uri="{FF2B5EF4-FFF2-40B4-BE49-F238E27FC236}">
                <a16:creationId xmlns:a16="http://schemas.microsoft.com/office/drawing/2014/main" id="{7E8F50D1-A5AB-BF55-0DB5-5A7C3AA1E6D2}"/>
              </a:ext>
            </a:extLst>
          </p:cNvPr>
          <p:cNvSpPr>
            <a:spLocks noGrp="1"/>
          </p:cNvSpPr>
          <p:nvPr>
            <p:ph idx="1"/>
          </p:nvPr>
        </p:nvSpPr>
        <p:spPr>
          <a:xfrm>
            <a:off x="457200" y="1052736"/>
            <a:ext cx="8229600" cy="4525963"/>
          </a:xfrm>
        </p:spPr>
        <p:txBody>
          <a:bodyPr/>
          <a:lstStyle/>
          <a:p>
            <a:pPr marL="0" indent="0" algn="just">
              <a:buNone/>
            </a:pPr>
            <a:r>
              <a:rPr lang="hu-HU" sz="2000" i="1" dirty="0">
                <a:solidFill>
                  <a:schemeClr val="tx2"/>
                </a:solidFill>
              </a:rPr>
              <a:t>2025. január 1-jétől </a:t>
            </a:r>
            <a:r>
              <a:rPr lang="hu-HU" sz="2000" dirty="0"/>
              <a:t>(várhatóan 2026. december 31-éig) fordított adózás alá esik a gáz:</a:t>
            </a:r>
          </a:p>
          <a:p>
            <a:pPr algn="just">
              <a:buFont typeface="Wingdings" panose="05000000000000000000" pitchFamily="2" charset="2"/>
              <a:buChar char="ü"/>
            </a:pPr>
            <a:r>
              <a:rPr lang="hu-HU" sz="2000" dirty="0"/>
              <a:t>Közösség területén levő földgázrendszeren vagy </a:t>
            </a:r>
          </a:p>
          <a:p>
            <a:pPr algn="just">
              <a:buFont typeface="Wingdings" panose="05000000000000000000" pitchFamily="2" charset="2"/>
              <a:buChar char="ü"/>
            </a:pPr>
            <a:r>
              <a:rPr lang="hu-HU" sz="2000" dirty="0"/>
              <a:t>bármely más, ilyen rendszerhez kapcsolt hálózaton keresztüli, </a:t>
            </a:r>
          </a:p>
          <a:p>
            <a:pPr algn="just">
              <a:buFont typeface="Wingdings" panose="05000000000000000000" pitchFamily="2" charset="2"/>
              <a:buChar char="ü"/>
            </a:pPr>
            <a:r>
              <a:rPr lang="hu-HU" sz="2000" dirty="0"/>
              <a:t>belföldön letelepedett adóalany-kereskedők (viszonteladók) közötti értékesítése, </a:t>
            </a:r>
          </a:p>
          <a:p>
            <a:pPr algn="just">
              <a:buFont typeface="Wingdings" panose="05000000000000000000" pitchFamily="2" charset="2"/>
              <a:buChar char="ü"/>
            </a:pPr>
            <a:r>
              <a:rPr lang="hu-HU" sz="2000" dirty="0"/>
              <a:t>ha az értékesítő és a beszerző is olyan belföldön nyilvántartásba vett adóalany, akitől adófizetés követelhető.</a:t>
            </a:r>
          </a:p>
          <a:p>
            <a:pPr marL="0" indent="0" algn="just">
              <a:buNone/>
            </a:pPr>
            <a:r>
              <a:rPr lang="hu-HU" sz="2000" i="1" dirty="0">
                <a:solidFill>
                  <a:schemeClr val="tx2"/>
                </a:solidFill>
              </a:rPr>
              <a:t>2025. július 20-tól:</a:t>
            </a:r>
          </a:p>
          <a:p>
            <a:pPr algn="just">
              <a:buFont typeface="Wingdings" panose="05000000000000000000" pitchFamily="2" charset="2"/>
              <a:buChar char="ü"/>
            </a:pPr>
            <a:r>
              <a:rPr lang="hu-HU" sz="2000" u="sng" dirty="0"/>
              <a:t>a terméket beszerző</a:t>
            </a:r>
            <a:r>
              <a:rPr lang="hu-HU" sz="2000" dirty="0"/>
              <a:t> adóalany előzetesen és írásban köteles </a:t>
            </a:r>
            <a:r>
              <a:rPr lang="hu-HU" sz="2000" u="sng" dirty="0"/>
              <a:t>nyilatkozni</a:t>
            </a:r>
            <a:r>
              <a:rPr lang="hu-HU" sz="2000" dirty="0"/>
              <a:t> a termék értékesítőjének arról, hogy </a:t>
            </a:r>
            <a:r>
              <a:rPr lang="hu-HU" sz="2000" u="sng" dirty="0"/>
              <a:t>adóalany-kereskedőnek minősül</a:t>
            </a:r>
            <a:r>
              <a:rPr lang="hu-HU" sz="2000" dirty="0"/>
              <a:t>.</a:t>
            </a:r>
            <a:endParaRPr lang="hu-HU" sz="1600" i="1" dirty="0"/>
          </a:p>
          <a:p>
            <a:pPr marL="0" indent="0" algn="just">
              <a:buNone/>
            </a:pPr>
            <a:r>
              <a:rPr lang="hu-HU" sz="1600" dirty="0"/>
              <a:t>[Mód1. tv. 29. §]</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2000" b="0" i="1" u="none" strike="noStrike" kern="0" cap="none" spc="0" normalizeH="0" baseline="0" noProof="0" dirty="0">
                <a:ln>
                  <a:noFill/>
                </a:ln>
                <a:solidFill>
                  <a:schemeClr val="tx2"/>
                </a:solidFill>
                <a:effectLst/>
                <a:uLnTx/>
                <a:uFillTx/>
                <a:latin typeface="Times New Roman"/>
                <a:ea typeface="+mn-ea"/>
                <a:cs typeface="+mn-cs"/>
              </a:rPr>
              <a:t>2025. október 1-jétől:</a:t>
            </a:r>
          </a:p>
          <a:p>
            <a:pPr marL="342900" marR="0" lvl="0" indent="-342900" algn="just"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a bevallás 07-08. számú lapjain a termék mennyiségét MWh-ban (nem pedig köbméterben) kell megadni.</a:t>
            </a:r>
            <a:endParaRPr kumimoji="0" lang="hu-HU" sz="1600" b="0" i="0" u="none" strike="noStrike" kern="0" cap="none" spc="0" normalizeH="0" baseline="0" noProof="0" dirty="0">
              <a:ln>
                <a:noFill/>
              </a:ln>
              <a:solidFill>
                <a:srgbClr val="993300"/>
              </a:solidFill>
              <a:effectLst/>
              <a:uLnTx/>
              <a:uFillTx/>
              <a:latin typeface="Times New Roman"/>
              <a:ea typeface="+mn-ea"/>
              <a:cs typeface="+mn-cs"/>
            </a:endParaRP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1600" b="0" i="0" u="none" strike="noStrike" kern="0" cap="none" spc="0" normalizeH="0" baseline="0" noProof="0" dirty="0">
                <a:ln>
                  <a:noFill/>
                </a:ln>
                <a:solidFill>
                  <a:srgbClr val="993300"/>
                </a:solidFill>
                <a:effectLst/>
                <a:uLnTx/>
                <a:uFillTx/>
                <a:latin typeface="Times New Roman"/>
                <a:ea typeface="+mn-ea"/>
                <a:cs typeface="+mn-cs"/>
              </a:rPr>
              <a:t>[Mód1. tv. 42. §]</a:t>
            </a:r>
          </a:p>
          <a:p>
            <a:pPr marL="0" indent="0" algn="just">
              <a:buNone/>
            </a:pPr>
            <a:endParaRPr lang="hu-HU" sz="1600" i="1" dirty="0"/>
          </a:p>
          <a:p>
            <a:pPr marL="0" indent="0" algn="just">
              <a:buNone/>
            </a:pPr>
            <a:endParaRPr lang="hu-HU" sz="1600" i="1" dirty="0"/>
          </a:p>
          <a:p>
            <a:pPr marL="0" indent="0" algn="just">
              <a:buNone/>
            </a:pPr>
            <a:endParaRPr lang="hu-HU" sz="2000" dirty="0"/>
          </a:p>
        </p:txBody>
      </p:sp>
    </p:spTree>
    <p:extLst>
      <p:ext uri="{BB962C8B-B14F-4D97-AF65-F5344CB8AC3E}">
        <p14:creationId xmlns:p14="http://schemas.microsoft.com/office/powerpoint/2010/main" val="1083501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826C-B6AF-BD81-7DE9-9B0DDF6D50D3}"/>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EC574BF9-2E30-5C51-9BBE-1A94DF2E2CAB}"/>
              </a:ext>
            </a:extLst>
          </p:cNvPr>
          <p:cNvSpPr>
            <a:spLocks noGrp="1"/>
          </p:cNvSpPr>
          <p:nvPr>
            <p:ph type="title"/>
          </p:nvPr>
        </p:nvSpPr>
        <p:spPr/>
        <p:txBody>
          <a:bodyPr/>
          <a:lstStyle/>
          <a:p>
            <a:endParaRPr lang="hu-HU" sz="3600" dirty="0"/>
          </a:p>
        </p:txBody>
      </p:sp>
      <p:sp>
        <p:nvSpPr>
          <p:cNvPr id="3" name="Tartalom helye 2">
            <a:extLst>
              <a:ext uri="{FF2B5EF4-FFF2-40B4-BE49-F238E27FC236}">
                <a16:creationId xmlns:a16="http://schemas.microsoft.com/office/drawing/2014/main" id="{97D55FD5-31E2-37D4-DA1D-801EA5E606EA}"/>
              </a:ext>
            </a:extLst>
          </p:cNvPr>
          <p:cNvSpPr>
            <a:spLocks noGrp="1"/>
          </p:cNvSpPr>
          <p:nvPr>
            <p:ph idx="1"/>
          </p:nvPr>
        </p:nvSpPr>
        <p:spPr/>
        <p:txBody>
          <a:bodyPr/>
          <a:lstStyle/>
          <a:p>
            <a:pPr marL="0" indent="0" algn="just">
              <a:buNone/>
            </a:pPr>
            <a:endParaRPr lang="hu-HU" sz="2000" dirty="0"/>
          </a:p>
          <a:p>
            <a:pPr marL="0" indent="0" algn="just">
              <a:buNone/>
            </a:pPr>
            <a:endParaRPr lang="hu-HU" sz="2000" dirty="0"/>
          </a:p>
          <a:p>
            <a:pPr marL="0" indent="0" algn="just">
              <a:buNone/>
            </a:pPr>
            <a:endParaRPr lang="hu-HU" sz="2000" dirty="0"/>
          </a:p>
          <a:p>
            <a:pPr marL="0" indent="0" algn="ctr">
              <a:buNone/>
            </a:pPr>
            <a:r>
              <a:rPr lang="hu-HU" sz="2800" b="1" dirty="0"/>
              <a:t>2026. január 1-jétől hatályos változások</a:t>
            </a:r>
          </a:p>
          <a:p>
            <a:pPr marL="0" indent="0" algn="ctr">
              <a:buNone/>
            </a:pPr>
            <a:endParaRPr lang="hu-HU" sz="2800" b="1" dirty="0"/>
          </a:p>
          <a:p>
            <a:pPr>
              <a:buFont typeface="Arial" panose="020B0604020202020204" pitchFamily="34" charset="0"/>
              <a:buChar char="•"/>
            </a:pPr>
            <a:r>
              <a:rPr kumimoji="0" lang="hu-HU" sz="2000" b="0" i="1" u="none" strike="noStrike" kern="0" cap="none" spc="0" normalizeH="0" baseline="0" noProof="0" dirty="0">
                <a:ln>
                  <a:noFill/>
                </a:ln>
                <a:solidFill>
                  <a:srgbClr val="993300"/>
                </a:solidFill>
                <a:effectLst/>
                <a:uLnTx/>
                <a:uFillTx/>
                <a:ea typeface="+mn-ea"/>
                <a:cs typeface="+mn-cs"/>
              </a:rPr>
              <a:t>a vállalkozások adóterheit csökkentő intézkedésekről szóló</a:t>
            </a:r>
            <a:r>
              <a:rPr lang="hu-HU" sz="2000" i="1" dirty="0"/>
              <a:t> 2025. évi LXXXIV. törvény (</a:t>
            </a:r>
            <a:r>
              <a:rPr lang="hu-HU" sz="2000" i="1" dirty="0" err="1"/>
              <a:t>Vtcs</a:t>
            </a:r>
            <a:r>
              <a:rPr lang="hu-HU" sz="2000" i="1" dirty="0"/>
              <a:t>. tv.)</a:t>
            </a:r>
          </a:p>
          <a:p>
            <a:pPr>
              <a:buFont typeface="Arial" panose="020B0604020202020204" pitchFamily="34" charset="0"/>
              <a:buChar char="•"/>
            </a:pPr>
            <a:endParaRPr lang="hu-HU" sz="2000" i="1" dirty="0"/>
          </a:p>
          <a:p>
            <a:pPr>
              <a:buFont typeface="Arial" panose="020B0604020202020204" pitchFamily="34" charset="0"/>
              <a:buChar char="•"/>
            </a:pPr>
            <a:r>
              <a:rPr lang="hu-HU" sz="2000" i="1" dirty="0"/>
              <a:t>egyes adótörvények adminisztrációt csökkentő és jogharmonizációs célú módosításáról szóló 2025. évi LXXXIII. törvény (Mód2. tv.)</a:t>
            </a:r>
          </a:p>
          <a:p>
            <a:pPr>
              <a:buFont typeface="Arial" panose="020B0604020202020204" pitchFamily="34" charset="0"/>
              <a:buChar char="•"/>
            </a:pPr>
            <a:endParaRPr lang="hu-HU" sz="2000" dirty="0"/>
          </a:p>
          <a:p>
            <a:pPr>
              <a:buFont typeface="Arial" panose="020B0604020202020204" pitchFamily="34" charset="0"/>
              <a:buChar char="•"/>
            </a:pPr>
            <a:endParaRPr lang="hu-HU" sz="2000" dirty="0"/>
          </a:p>
          <a:p>
            <a:pPr>
              <a:buFont typeface="Arial" panose="020B0604020202020204" pitchFamily="34" charset="0"/>
              <a:buChar char="•"/>
            </a:pPr>
            <a:endParaRPr lang="hu-HU" sz="2000" dirty="0"/>
          </a:p>
          <a:p>
            <a:pPr marL="0" indent="0">
              <a:buNone/>
            </a:pPr>
            <a:endParaRPr lang="hu-HU" sz="2000" dirty="0"/>
          </a:p>
          <a:p>
            <a:pPr marL="0" indent="0">
              <a:buNone/>
            </a:pPr>
            <a:endParaRPr lang="hu-HU" sz="2000" dirty="0"/>
          </a:p>
          <a:p>
            <a:pPr marL="0" indent="0">
              <a:buNone/>
            </a:pPr>
            <a:endParaRPr lang="hu-HU" sz="2800" dirty="0"/>
          </a:p>
        </p:txBody>
      </p:sp>
    </p:spTree>
    <p:extLst>
      <p:ext uri="{BB962C8B-B14F-4D97-AF65-F5344CB8AC3E}">
        <p14:creationId xmlns:p14="http://schemas.microsoft.com/office/powerpoint/2010/main" val="755011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9E29258-5FF7-7CAC-4688-20F092429B5F}"/>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alanyi adómentesség értékhatárának növelése</a:t>
            </a:r>
            <a:endParaRPr lang="hu-HU" dirty="0"/>
          </a:p>
        </p:txBody>
      </p:sp>
      <p:sp>
        <p:nvSpPr>
          <p:cNvPr id="3" name="Tartalom helye 2">
            <a:extLst>
              <a:ext uri="{FF2B5EF4-FFF2-40B4-BE49-F238E27FC236}">
                <a16:creationId xmlns:a16="http://schemas.microsoft.com/office/drawing/2014/main" id="{ABE0A5EC-0176-4A95-D818-1325E96F13DF}"/>
              </a:ext>
            </a:extLst>
          </p:cNvPr>
          <p:cNvSpPr>
            <a:spLocks noGrp="1"/>
          </p:cNvSpPr>
          <p:nvPr>
            <p:ph idx="1"/>
          </p:nvPr>
        </p:nvSpPr>
        <p:spPr>
          <a:xfrm>
            <a:off x="457200" y="1600201"/>
            <a:ext cx="8229600" cy="4983161"/>
          </a:xfrm>
        </p:spPr>
        <p:txBody>
          <a:bodyPr/>
          <a:lstStyle/>
          <a:p>
            <a:pPr marL="0" indent="0">
              <a:buNone/>
            </a:pPr>
            <a:r>
              <a:rPr lang="hu-HU" sz="2400" dirty="0">
                <a:solidFill>
                  <a:srgbClr val="993300"/>
                </a:solidFill>
              </a:rPr>
              <a:t>Tovább</a:t>
            </a:r>
            <a:r>
              <a:rPr kumimoji="0" lang="hu-HU" sz="2400" b="0" i="0" u="none" strike="noStrike" kern="0" cap="none" spc="0" normalizeH="0" baseline="0" noProof="0" dirty="0">
                <a:ln>
                  <a:noFill/>
                </a:ln>
                <a:solidFill>
                  <a:srgbClr val="993300"/>
                </a:solidFill>
                <a:effectLst/>
                <a:uLnTx/>
                <a:uFillTx/>
                <a:ea typeface="+mn-ea"/>
                <a:cs typeface="+mn-cs"/>
              </a:rPr>
              <a:t> emelkedik az alanyi adómentesség értékhatára:</a:t>
            </a:r>
          </a:p>
          <a:p>
            <a:pPr marL="0" indent="0">
              <a:buNone/>
            </a:pPr>
            <a:endParaRPr lang="hu-HU" sz="2400" dirty="0"/>
          </a:p>
          <a:p>
            <a:pPr>
              <a:buFont typeface="Wingdings" panose="05000000000000000000" pitchFamily="2" charset="2"/>
              <a:buChar char="ü"/>
            </a:pPr>
            <a:r>
              <a:rPr lang="hu-HU" sz="2400" dirty="0"/>
              <a:t>2026. január 1-jétől:</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hu-HU" sz="2400" b="1" i="0" u="none" strike="noStrike" kern="0" cap="none" spc="0" normalizeH="0" baseline="0" noProof="0" dirty="0">
                <a:ln>
                  <a:noFill/>
                </a:ln>
                <a:solidFill>
                  <a:srgbClr val="993300"/>
                </a:solidFill>
                <a:effectLst/>
                <a:uLnTx/>
                <a:uFillTx/>
                <a:ea typeface="+mn-ea"/>
                <a:cs typeface="+mn-cs"/>
              </a:rPr>
              <a:t>18</a:t>
            </a:r>
            <a:r>
              <a:rPr kumimoji="0" lang="hu-HU" sz="2400" b="0" i="0" u="none" strike="noStrike" kern="0" cap="none" spc="0" normalizeH="0" baseline="0" noProof="0" dirty="0">
                <a:ln>
                  <a:noFill/>
                </a:ln>
                <a:solidFill>
                  <a:srgbClr val="993300"/>
                </a:solidFill>
                <a:effectLst/>
                <a:uLnTx/>
                <a:uFillTx/>
                <a:ea typeface="+mn-ea"/>
                <a:cs typeface="+mn-cs"/>
              </a:rPr>
              <a:t> millió forintról                   </a:t>
            </a:r>
            <a:r>
              <a:rPr lang="hu-HU" sz="2400" b="1" dirty="0">
                <a:solidFill>
                  <a:srgbClr val="993300"/>
                </a:solidFill>
              </a:rPr>
              <a:t>20</a:t>
            </a:r>
            <a:r>
              <a:rPr kumimoji="0" lang="hu-HU" sz="2400" b="0" i="0" u="none" strike="noStrike" kern="0" cap="none" spc="0" normalizeH="0" baseline="0" noProof="0" dirty="0">
                <a:ln>
                  <a:noFill/>
                </a:ln>
                <a:solidFill>
                  <a:srgbClr val="993300"/>
                </a:solidFill>
                <a:effectLst/>
                <a:uLnTx/>
                <a:uFillTx/>
                <a:ea typeface="+mn-ea"/>
                <a:cs typeface="+mn-cs"/>
              </a:rPr>
              <a:t> millió forintra </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400" dirty="0">
              <a:solidFill>
                <a:srgbClr val="993300"/>
              </a:solidFill>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hu-HU" sz="2400" b="0" i="0" u="none" strike="noStrike" kern="0" cap="none" spc="0" normalizeH="0" baseline="0" noProof="0" dirty="0">
                <a:ln>
                  <a:noFill/>
                </a:ln>
                <a:solidFill>
                  <a:srgbClr val="993300"/>
                </a:solidFill>
                <a:effectLst/>
                <a:uLnTx/>
                <a:uFillTx/>
                <a:ea typeface="+mn-ea"/>
                <a:cs typeface="+mn-cs"/>
              </a:rPr>
              <a:t>2027. </a:t>
            </a:r>
            <a:r>
              <a:rPr kumimoji="0" lang="hu-HU" sz="2400" b="0" i="0" u="none" strike="noStrike" kern="0" cap="none" spc="0" normalizeH="0" baseline="0" noProof="0" dirty="0">
                <a:ln>
                  <a:noFill/>
                </a:ln>
                <a:solidFill>
                  <a:srgbClr val="993300"/>
                </a:solidFill>
                <a:effectLst/>
                <a:uLnTx/>
                <a:uFillTx/>
                <a:latin typeface="Times New Roman"/>
                <a:ea typeface="+mn-ea"/>
                <a:cs typeface="+mn-cs"/>
              </a:rPr>
              <a:t>január 1-jétől:</a:t>
            </a:r>
          </a:p>
          <a:p>
            <a:pPr marL="0" marR="0" lvl="0" indent="0" algn="ctr" defTabSz="914400" rtl="0" eaLnBrk="0" fontAlgn="base" latinLnBrk="0" hangingPunct="0">
              <a:lnSpc>
                <a:spcPct val="100000"/>
              </a:lnSpc>
              <a:spcBef>
                <a:spcPct val="20000"/>
              </a:spcBef>
              <a:spcAft>
                <a:spcPct val="0"/>
              </a:spcAft>
              <a:buClrTx/>
              <a:buSzTx/>
              <a:buFontTx/>
              <a:buNone/>
              <a:tabLst/>
              <a:defRPr/>
            </a:pPr>
            <a:r>
              <a:rPr lang="hu-HU" sz="2400" b="1" dirty="0">
                <a:solidFill>
                  <a:srgbClr val="993300"/>
                </a:solidFill>
                <a:latin typeface="Times New Roman"/>
              </a:rPr>
              <a:t>20</a:t>
            </a:r>
            <a:r>
              <a:rPr kumimoji="0" lang="hu-HU" sz="2400" b="0" i="0" u="none" strike="noStrike" kern="0" cap="none" spc="0" normalizeH="0" baseline="0" noProof="0" dirty="0">
                <a:ln>
                  <a:noFill/>
                </a:ln>
                <a:solidFill>
                  <a:srgbClr val="993300"/>
                </a:solidFill>
                <a:effectLst/>
                <a:uLnTx/>
                <a:uFillTx/>
                <a:latin typeface="Times New Roman"/>
                <a:ea typeface="+mn-ea"/>
                <a:cs typeface="+mn-cs"/>
              </a:rPr>
              <a:t> millió forintról                   </a:t>
            </a:r>
            <a:r>
              <a:rPr kumimoji="0" lang="hu-HU" sz="2400" b="1" i="0" u="none" strike="noStrike" kern="0" cap="none" spc="0" normalizeH="0" baseline="0" noProof="0" dirty="0">
                <a:ln>
                  <a:noFill/>
                </a:ln>
                <a:solidFill>
                  <a:srgbClr val="993300"/>
                </a:solidFill>
                <a:effectLst/>
                <a:uLnTx/>
                <a:uFillTx/>
                <a:latin typeface="Times New Roman"/>
                <a:ea typeface="+mn-ea"/>
                <a:cs typeface="+mn-cs"/>
              </a:rPr>
              <a:t>22</a:t>
            </a:r>
            <a:r>
              <a:rPr kumimoji="0" lang="hu-HU" sz="2400" b="0" i="0" u="none" strike="noStrike" kern="0" cap="none" spc="0" normalizeH="0" baseline="0" noProof="0" dirty="0">
                <a:ln>
                  <a:noFill/>
                </a:ln>
                <a:solidFill>
                  <a:srgbClr val="993300"/>
                </a:solidFill>
                <a:effectLst/>
                <a:uLnTx/>
                <a:uFillTx/>
                <a:latin typeface="Times New Roman"/>
                <a:ea typeface="+mn-ea"/>
                <a:cs typeface="+mn-cs"/>
              </a:rPr>
              <a:t> millió forintra </a:t>
            </a:r>
          </a:p>
          <a:p>
            <a:pPr marL="0" marR="0" lvl="0" indent="0" defTabSz="914400" rtl="0" eaLnBrk="0" fontAlgn="base" latinLnBrk="0" hangingPunct="0">
              <a:lnSpc>
                <a:spcPct val="100000"/>
              </a:lnSpc>
              <a:spcBef>
                <a:spcPct val="20000"/>
              </a:spcBef>
              <a:spcAft>
                <a:spcPct val="0"/>
              </a:spcAft>
              <a:buClrTx/>
              <a:buSzTx/>
              <a:buFontTx/>
              <a:buNone/>
              <a:tabLst/>
              <a:defRPr/>
            </a:pPr>
            <a:endParaRPr kumimoji="0" lang="hu-HU" sz="2400" b="0" i="0" u="none" strike="noStrike" kern="0" cap="none" spc="0" normalizeH="0" baseline="0" noProof="0" dirty="0">
              <a:ln>
                <a:noFill/>
              </a:ln>
              <a:solidFill>
                <a:srgbClr val="99330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hu-HU" sz="2400" b="0" i="0" u="none" strike="noStrike" kern="0" cap="none" spc="0" normalizeH="0" baseline="0" noProof="0" dirty="0">
                <a:ln>
                  <a:noFill/>
                </a:ln>
                <a:solidFill>
                  <a:srgbClr val="993300"/>
                </a:solidFill>
                <a:effectLst/>
                <a:uLnTx/>
                <a:uFillTx/>
                <a:latin typeface="Times New Roman"/>
                <a:ea typeface="+mn-ea"/>
                <a:cs typeface="+mn-cs"/>
              </a:rPr>
              <a:t>2028. január 1-jétől:</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hu-HU" sz="2400" b="1" i="0" u="none" strike="noStrike" kern="0" cap="none" spc="0" normalizeH="0" baseline="0" noProof="0" dirty="0">
                <a:ln>
                  <a:noFill/>
                </a:ln>
                <a:solidFill>
                  <a:srgbClr val="993300"/>
                </a:solidFill>
                <a:effectLst/>
                <a:uLnTx/>
                <a:uFillTx/>
                <a:latin typeface="Times New Roman"/>
                <a:ea typeface="+mn-ea"/>
                <a:cs typeface="+mn-cs"/>
              </a:rPr>
              <a:t>22</a:t>
            </a:r>
            <a:r>
              <a:rPr kumimoji="0" lang="hu-HU" sz="2400" b="0" i="0" u="none" strike="noStrike" kern="0" cap="none" spc="0" normalizeH="0" baseline="0" noProof="0" dirty="0">
                <a:ln>
                  <a:noFill/>
                </a:ln>
                <a:solidFill>
                  <a:srgbClr val="993300"/>
                </a:solidFill>
                <a:effectLst/>
                <a:uLnTx/>
                <a:uFillTx/>
                <a:latin typeface="Times New Roman"/>
                <a:ea typeface="+mn-ea"/>
                <a:cs typeface="+mn-cs"/>
              </a:rPr>
              <a:t> millió forintról                   </a:t>
            </a:r>
            <a:r>
              <a:rPr kumimoji="0" lang="hu-HU" sz="2400" b="1" i="0" u="none" strike="noStrike" kern="0" cap="none" spc="0" normalizeH="0" baseline="0" noProof="0" dirty="0">
                <a:ln>
                  <a:noFill/>
                </a:ln>
                <a:solidFill>
                  <a:srgbClr val="993300"/>
                </a:solidFill>
                <a:effectLst/>
                <a:uLnTx/>
                <a:uFillTx/>
                <a:latin typeface="Times New Roman"/>
                <a:ea typeface="+mn-ea"/>
                <a:cs typeface="+mn-cs"/>
              </a:rPr>
              <a:t>24</a:t>
            </a:r>
            <a:r>
              <a:rPr kumimoji="0" lang="hu-HU" sz="2400" b="0" i="0" u="none" strike="noStrike" kern="0" cap="none" spc="0" normalizeH="0" baseline="0" noProof="0" dirty="0">
                <a:ln>
                  <a:noFill/>
                </a:ln>
                <a:solidFill>
                  <a:srgbClr val="993300"/>
                </a:solidFill>
                <a:effectLst/>
                <a:uLnTx/>
                <a:uFillTx/>
                <a:latin typeface="Times New Roman"/>
                <a:ea typeface="+mn-ea"/>
                <a:cs typeface="+mn-cs"/>
              </a:rPr>
              <a:t> millió forintra</a:t>
            </a:r>
          </a:p>
          <a:p>
            <a:pPr marL="0" marR="0" lvl="0" indent="0" defTabSz="914400" rtl="0" eaLnBrk="0" fontAlgn="base" latinLnBrk="0" hangingPunct="0">
              <a:lnSpc>
                <a:spcPct val="100000"/>
              </a:lnSpc>
              <a:spcBef>
                <a:spcPct val="20000"/>
              </a:spcBef>
              <a:spcAft>
                <a:spcPct val="0"/>
              </a:spcAft>
              <a:buClrTx/>
              <a:buSzTx/>
              <a:buFontTx/>
              <a:buNone/>
              <a:tabLst/>
              <a:defRPr/>
            </a:pPr>
            <a:endParaRPr lang="hu-HU" sz="1600" dirty="0">
              <a:solidFill>
                <a:srgbClr val="993300"/>
              </a:solidFill>
              <a:latin typeface="Times New Roman"/>
            </a:endParaRPr>
          </a:p>
          <a:p>
            <a:pPr marL="0" marR="0" lvl="0" indent="0" defTabSz="914400" rtl="0" eaLnBrk="0" fontAlgn="base" latinLnBrk="0" hangingPunct="0">
              <a:lnSpc>
                <a:spcPct val="100000"/>
              </a:lnSpc>
              <a:spcBef>
                <a:spcPct val="20000"/>
              </a:spcBef>
              <a:spcAft>
                <a:spcPct val="0"/>
              </a:spcAft>
              <a:buClrTx/>
              <a:buSzTx/>
              <a:buFontTx/>
              <a:buNone/>
              <a:tabLst/>
              <a:defRPr/>
            </a:pPr>
            <a:r>
              <a:rPr lang="hu-HU" sz="1600" i="1" dirty="0">
                <a:solidFill>
                  <a:srgbClr val="993300"/>
                </a:solidFill>
                <a:latin typeface="Times New Roman"/>
              </a:rPr>
              <a:t>[</a:t>
            </a:r>
            <a:r>
              <a:rPr lang="hu-HU" sz="1600" i="1" dirty="0" err="1">
                <a:solidFill>
                  <a:srgbClr val="993300"/>
                </a:solidFill>
                <a:latin typeface="Times New Roman"/>
              </a:rPr>
              <a:t>Vtcs</a:t>
            </a:r>
            <a:r>
              <a:rPr lang="hu-HU" sz="1600" i="1" dirty="0">
                <a:solidFill>
                  <a:srgbClr val="993300"/>
                </a:solidFill>
                <a:latin typeface="Times New Roman"/>
              </a:rPr>
              <a:t>. 14-19. §, Áfa tv. 188. § (2) bekezdés]</a:t>
            </a:r>
            <a:endParaRPr kumimoji="0" lang="hu-HU" sz="1600" b="0" i="1" u="none" strike="noStrike" kern="0" cap="none" spc="0" normalizeH="0" baseline="0" noProof="0" dirty="0">
              <a:ln>
                <a:noFill/>
              </a:ln>
              <a:solidFill>
                <a:srgbClr val="993300"/>
              </a:solidFill>
              <a:effectLst/>
              <a:uLnTx/>
              <a:uFillTx/>
              <a:latin typeface="Times New Roman"/>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hu-HU" sz="2400" b="0" i="0" u="none" strike="noStrike" kern="0" cap="none" spc="0" normalizeH="0" baseline="0" noProof="0" dirty="0">
              <a:ln>
                <a:noFill/>
              </a:ln>
              <a:solidFill>
                <a:srgbClr val="993300"/>
              </a:solidFill>
              <a:effectLst/>
              <a:uLnTx/>
              <a:uFillTx/>
              <a:latin typeface="Times New Roman"/>
              <a:ea typeface="+mn-ea"/>
              <a:cs typeface="+mn-cs"/>
            </a:endParaRPr>
          </a:p>
          <a:p>
            <a:pPr marR="0" lvl="0"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endParaRPr kumimoji="0" lang="hu-HU" sz="2400" b="0" i="0" u="none" strike="noStrike" kern="0" cap="none" spc="0" normalizeH="0" baseline="0" noProof="0" dirty="0">
              <a:ln>
                <a:noFill/>
              </a:ln>
              <a:solidFill>
                <a:srgbClr val="993300"/>
              </a:solidFill>
              <a:effectLst/>
              <a:uLnTx/>
              <a:uFillTx/>
              <a:ea typeface="+mn-ea"/>
              <a:cs typeface="+mn-cs"/>
            </a:endParaRPr>
          </a:p>
          <a:p>
            <a:pPr marL="0" indent="0">
              <a:buNone/>
            </a:pPr>
            <a:endParaRPr lang="hu-HU" dirty="0"/>
          </a:p>
          <a:p>
            <a:pPr marL="0" indent="0">
              <a:buNone/>
            </a:pPr>
            <a:r>
              <a:rPr lang="hu-HU" dirty="0"/>
              <a:t> </a:t>
            </a:r>
          </a:p>
        </p:txBody>
      </p:sp>
      <p:sp>
        <p:nvSpPr>
          <p:cNvPr id="5" name="Nyíl: jobbra mutató 4">
            <a:extLst>
              <a:ext uri="{FF2B5EF4-FFF2-40B4-BE49-F238E27FC236}">
                <a16:creationId xmlns:a16="http://schemas.microsoft.com/office/drawing/2014/main" id="{7F6FFA04-F36A-E4FA-D2CA-BC328933EC4C}"/>
              </a:ext>
            </a:extLst>
          </p:cNvPr>
          <p:cNvSpPr/>
          <p:nvPr/>
        </p:nvSpPr>
        <p:spPr bwMode="auto">
          <a:xfrm>
            <a:off x="4091187" y="2925248"/>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3200" b="1" i="0" u="none" strike="noStrike" kern="1200" cap="none" spc="0" normalizeH="0" baseline="0" noProof="0">
              <a:ln>
                <a:noFill/>
              </a:ln>
              <a:solidFill>
                <a:srgbClr val="993300"/>
              </a:solidFill>
              <a:effectLst/>
              <a:uLnTx/>
              <a:uFillTx/>
              <a:latin typeface="Times New Roman" pitchFamily="18" charset="0"/>
              <a:ea typeface="+mn-ea"/>
              <a:cs typeface="+mn-cs"/>
            </a:endParaRPr>
          </a:p>
        </p:txBody>
      </p:sp>
      <p:pic>
        <p:nvPicPr>
          <p:cNvPr id="6" name="Kép 5">
            <a:extLst>
              <a:ext uri="{FF2B5EF4-FFF2-40B4-BE49-F238E27FC236}">
                <a16:creationId xmlns:a16="http://schemas.microsoft.com/office/drawing/2014/main" id="{CE6B2EDD-A4A5-F705-C03E-E7D1DABE496F}"/>
              </a:ext>
            </a:extLst>
          </p:cNvPr>
          <p:cNvPicPr>
            <a:picLocks noChangeAspect="1"/>
          </p:cNvPicPr>
          <p:nvPr/>
        </p:nvPicPr>
        <p:blipFill>
          <a:blip r:embed="rId2"/>
          <a:stretch>
            <a:fillRect/>
          </a:stretch>
        </p:blipFill>
        <p:spPr>
          <a:xfrm>
            <a:off x="4107098" y="4167691"/>
            <a:ext cx="993734" cy="518205"/>
          </a:xfrm>
          <a:prstGeom prst="rect">
            <a:avLst/>
          </a:prstGeom>
        </p:spPr>
      </p:pic>
      <p:pic>
        <p:nvPicPr>
          <p:cNvPr id="7" name="Kép 6">
            <a:extLst>
              <a:ext uri="{FF2B5EF4-FFF2-40B4-BE49-F238E27FC236}">
                <a16:creationId xmlns:a16="http://schemas.microsoft.com/office/drawing/2014/main" id="{AA9FEAFF-C756-12C9-DAC2-62D648950A61}"/>
              </a:ext>
            </a:extLst>
          </p:cNvPr>
          <p:cNvPicPr>
            <a:picLocks noChangeAspect="1"/>
          </p:cNvPicPr>
          <p:nvPr/>
        </p:nvPicPr>
        <p:blipFill>
          <a:blip r:embed="rId2"/>
          <a:stretch>
            <a:fillRect/>
          </a:stretch>
        </p:blipFill>
        <p:spPr>
          <a:xfrm>
            <a:off x="4107098" y="5496803"/>
            <a:ext cx="993734" cy="518205"/>
          </a:xfrm>
          <a:prstGeom prst="rect">
            <a:avLst/>
          </a:prstGeom>
        </p:spPr>
      </p:pic>
    </p:spTree>
    <p:extLst>
      <p:ext uri="{BB962C8B-B14F-4D97-AF65-F5344CB8AC3E}">
        <p14:creationId xmlns:p14="http://schemas.microsoft.com/office/powerpoint/2010/main" val="4093512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544716C-FDCB-0582-1CD2-C1970A19C893}"/>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alanyi adómentesség értékhatárának növelése</a:t>
            </a:r>
            <a:endParaRPr lang="hu-HU" dirty="0"/>
          </a:p>
        </p:txBody>
      </p:sp>
      <p:sp>
        <p:nvSpPr>
          <p:cNvPr id="3" name="Tartalom helye 2">
            <a:extLst>
              <a:ext uri="{FF2B5EF4-FFF2-40B4-BE49-F238E27FC236}">
                <a16:creationId xmlns:a16="http://schemas.microsoft.com/office/drawing/2014/main" id="{588FF4D5-024B-837B-06FE-E35ECE048178}"/>
              </a:ext>
            </a:extLst>
          </p:cNvPr>
          <p:cNvSpPr>
            <a:spLocks noGrp="1"/>
          </p:cNvSpPr>
          <p:nvPr>
            <p:ph idx="1"/>
          </p:nvPr>
        </p:nvSpPr>
        <p:spPr/>
        <p:txBody>
          <a:bodyPr/>
          <a:lstStyle/>
          <a:p>
            <a:pPr marL="0" indent="0" algn="ctr">
              <a:buNone/>
            </a:pPr>
            <a:r>
              <a:rPr lang="hu-HU" sz="2400" dirty="0"/>
              <a:t>Átmeneti rendelkezések:</a:t>
            </a:r>
          </a:p>
          <a:p>
            <a:pPr marL="0" indent="0" algn="just">
              <a:buNone/>
            </a:pPr>
            <a:r>
              <a:rPr lang="hu-HU" sz="2000" dirty="0"/>
              <a:t>Alanyi adómentesség belföldön 2026-ra akkor választható, ha a belföldön teljesített összes termékértékesítés és szolgáltatásnyújtás forintban kifejezett, éves szinten göngyölített ellenértéke</a:t>
            </a:r>
          </a:p>
          <a:p>
            <a:pPr>
              <a:buFont typeface="Wingdings" panose="05000000000000000000" pitchFamily="2" charset="2"/>
              <a:buChar char="ü"/>
            </a:pPr>
            <a:r>
              <a:rPr lang="hu-HU" sz="2000" dirty="0"/>
              <a:t>sem a 2025. naptári évben ténylegesen,</a:t>
            </a:r>
          </a:p>
          <a:p>
            <a:pPr>
              <a:buFont typeface="Wingdings" panose="05000000000000000000" pitchFamily="2" charset="2"/>
              <a:buChar char="ü"/>
            </a:pPr>
            <a:r>
              <a:rPr lang="hu-HU" sz="2000" dirty="0"/>
              <a:t>sem a 2026. naptári évben észszerűen várhatóan, illetve ténylegesen</a:t>
            </a:r>
          </a:p>
          <a:p>
            <a:pPr marL="0" indent="0">
              <a:buNone/>
            </a:pPr>
            <a:r>
              <a:rPr lang="hu-HU" sz="2000" dirty="0"/>
              <a:t>nem haladja meg a 20 millió forintot.</a:t>
            </a:r>
          </a:p>
          <a:p>
            <a:pPr marL="0" indent="0">
              <a:buNone/>
            </a:pPr>
            <a:endParaRPr lang="hu-HU" sz="2000" dirty="0"/>
          </a:p>
          <a:p>
            <a:pPr marL="0" indent="0" algn="just">
              <a:buNone/>
            </a:pPr>
            <a:r>
              <a:rPr lang="hu-HU" sz="2000" dirty="0"/>
              <a:t>Ha ezek a feltételek teljesülnek, az alanyi adómentesség 2026-ra akkor is választható, ha:</a:t>
            </a:r>
          </a:p>
          <a:p>
            <a:pPr>
              <a:buFont typeface="Wingdings" panose="05000000000000000000" pitchFamily="2" charset="2"/>
              <a:buChar char="ü"/>
            </a:pPr>
            <a:r>
              <a:rPr lang="hu-HU" sz="2000" dirty="0"/>
              <a:t>az adóalany 2024-ben átlépte az alanyi adómentesség abban az évben érvényes, 12 millió forintos értékhatárát, és </a:t>
            </a:r>
          </a:p>
          <a:p>
            <a:pPr>
              <a:buFont typeface="Wingdings" panose="05000000000000000000" pitchFamily="2" charset="2"/>
              <a:buChar char="ü"/>
            </a:pPr>
            <a:r>
              <a:rPr lang="hu-HU" sz="2000" dirty="0"/>
              <a:t>akkor is, ha 2025. évben átlépte a 18 millió forintos értékhatárt.</a:t>
            </a:r>
          </a:p>
        </p:txBody>
      </p:sp>
    </p:spTree>
    <p:extLst>
      <p:ext uri="{BB962C8B-B14F-4D97-AF65-F5344CB8AC3E}">
        <p14:creationId xmlns:p14="http://schemas.microsoft.com/office/powerpoint/2010/main" val="28324259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8DB5FF3-BCC6-00FD-78ED-E6CAF4DE6594}"/>
              </a:ext>
            </a:extLst>
          </p:cNvPr>
          <p:cNvSpPr>
            <a:spLocks noGrp="1"/>
          </p:cNvSpPr>
          <p:nvPr>
            <p:ph type="title"/>
          </p:nvPr>
        </p:nvSpPr>
        <p:spPr/>
        <p:txBody>
          <a:bodyPr/>
          <a:lstStyle/>
          <a:p>
            <a:r>
              <a:rPr lang="hu-HU" sz="3600" dirty="0"/>
              <a:t>Az utazásszervezés</a:t>
            </a:r>
            <a:r>
              <a:rPr kumimoji="0" lang="hu-HU" sz="3600" b="0" i="0" u="none" strike="noStrike" kern="0" cap="none" spc="0" normalizeH="0" baseline="0" noProof="0" dirty="0">
                <a:ln>
                  <a:noFill/>
                </a:ln>
                <a:solidFill>
                  <a:srgbClr val="336600"/>
                </a:solidFill>
                <a:effectLst/>
                <a:uLnTx/>
                <a:uFillTx/>
                <a:latin typeface="Times New Roman"/>
                <a:ea typeface="+mj-ea"/>
                <a:cs typeface="+mj-cs"/>
              </a:rPr>
              <a:t> számlázási szabályainak változása</a:t>
            </a:r>
            <a:br>
              <a:rPr lang="hu-HU" sz="3600" dirty="0"/>
            </a:br>
            <a:endParaRPr lang="hu-HU" sz="3600" dirty="0"/>
          </a:p>
        </p:txBody>
      </p:sp>
      <p:sp>
        <p:nvSpPr>
          <p:cNvPr id="3" name="Tartalom helye 2">
            <a:extLst>
              <a:ext uri="{FF2B5EF4-FFF2-40B4-BE49-F238E27FC236}">
                <a16:creationId xmlns:a16="http://schemas.microsoft.com/office/drawing/2014/main" id="{A54C2885-01EF-5A09-C1C2-131B1CC177C8}"/>
              </a:ext>
            </a:extLst>
          </p:cNvPr>
          <p:cNvSpPr>
            <a:spLocks noGrp="1"/>
          </p:cNvSpPr>
          <p:nvPr>
            <p:ph idx="1"/>
          </p:nvPr>
        </p:nvSpPr>
        <p:spPr>
          <a:xfrm>
            <a:off x="457200" y="1453612"/>
            <a:ext cx="8229600" cy="4525963"/>
          </a:xfrm>
        </p:spPr>
        <p:txBody>
          <a:bodyPr/>
          <a:lstStyle/>
          <a:p>
            <a:pPr algn="just">
              <a:buFont typeface="Wingdings" panose="05000000000000000000" pitchFamily="2" charset="2"/>
              <a:buChar char="ü"/>
            </a:pPr>
            <a:r>
              <a:rPr lang="hu-HU" sz="2000" dirty="0"/>
              <a:t>A korábbi szabályozás nem tartalmazott eltérő rendelkezést az utazásszervezési szolgáltatásról kiállított számlák adattartalmára vonatkozóan.</a:t>
            </a:r>
          </a:p>
          <a:p>
            <a:pPr algn="just">
              <a:buFont typeface="Wingdings" panose="05000000000000000000" pitchFamily="2" charset="2"/>
              <a:buChar char="ü"/>
            </a:pPr>
            <a:r>
              <a:rPr lang="hu-HU" sz="2000" dirty="0"/>
              <a:t>A számlán az adó alapjának is szerepelnie kellett (árrés), amely üzleti titoknak minősülő adat, és az áthárított adó összegét is fel kellett a számlán tüntetni.</a:t>
            </a:r>
          </a:p>
          <a:p>
            <a:pPr marL="0" indent="0" algn="just">
              <a:buNone/>
            </a:pPr>
            <a:r>
              <a:rPr lang="hu-HU" sz="2000" i="1" dirty="0">
                <a:solidFill>
                  <a:schemeClr val="tx2"/>
                </a:solidFill>
              </a:rPr>
              <a:t>2026. január 1-jétől:</a:t>
            </a:r>
          </a:p>
          <a:p>
            <a:pPr algn="just">
              <a:buFont typeface="Wingdings" panose="05000000000000000000" pitchFamily="2" charset="2"/>
              <a:buChar char="ü"/>
            </a:pPr>
            <a:r>
              <a:rPr lang="hu-HU" sz="2000" dirty="0"/>
              <a:t>A szolgáltatás nyújtójának már nem kell feltüntetnie az adó alapját és az áthárított adó összegét a számlán. </a:t>
            </a:r>
          </a:p>
          <a:p>
            <a:pPr algn="just">
              <a:buFont typeface="Wingdings" panose="05000000000000000000" pitchFamily="2" charset="2"/>
              <a:buChar char="ü"/>
            </a:pPr>
            <a:r>
              <a:rPr lang="hu-HU" sz="2000" u="sng" dirty="0"/>
              <a:t>Kivéve</a:t>
            </a:r>
            <a:r>
              <a:rPr lang="hu-HU" sz="2000" dirty="0"/>
              <a:t>, ha a szolgáltatást igénybe vevő nyilatkozik a számla kiállításáig arról, hogy nem utazásszervezőként veszi igénybe az adott szolgáltatást.</a:t>
            </a:r>
          </a:p>
          <a:p>
            <a:pPr algn="just">
              <a:buFont typeface="Wingdings" panose="05000000000000000000" pitchFamily="2" charset="2"/>
              <a:buChar char="ü"/>
            </a:pPr>
            <a:r>
              <a:rPr lang="hu-HU" sz="2000" dirty="0"/>
              <a:t>Fontos, hogy a számla-adatszolgáltatásnak abban az esetben is tartalmaznia kell az adóalapot és az áthárított adó összegét, ha azt nem tünteti fel a számlán a szolgáltatást nyújtó.</a:t>
            </a:r>
          </a:p>
          <a:p>
            <a:pPr marL="0" indent="0" algn="just">
              <a:buNone/>
            </a:pPr>
            <a:r>
              <a:rPr lang="hu-HU" sz="1800" i="1" dirty="0"/>
              <a:t>[Áfa tv. 210/A. §, Mód1. tv. 34. §]</a:t>
            </a:r>
          </a:p>
          <a:p>
            <a:pPr algn="just">
              <a:buFont typeface="Wingdings" panose="05000000000000000000" pitchFamily="2" charset="2"/>
              <a:buChar char="ü"/>
            </a:pPr>
            <a:endParaRPr lang="hu-HU" sz="2000" dirty="0"/>
          </a:p>
        </p:txBody>
      </p:sp>
    </p:spTree>
    <p:extLst>
      <p:ext uri="{BB962C8B-B14F-4D97-AF65-F5344CB8AC3E}">
        <p14:creationId xmlns:p14="http://schemas.microsoft.com/office/powerpoint/2010/main" val="17435133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40A2C5E-FAE0-95EF-0593-59B3F2DDE8CB}"/>
              </a:ext>
            </a:extLst>
          </p:cNvPr>
          <p:cNvSpPr>
            <a:spLocks noGrp="1"/>
          </p:cNvSpPr>
          <p:nvPr>
            <p:ph type="title"/>
          </p:nvPr>
        </p:nvSpPr>
        <p:spPr/>
        <p:txBody>
          <a:bodyPr/>
          <a:lstStyle/>
          <a:p>
            <a:r>
              <a:rPr lang="hu-HU" sz="3600" dirty="0"/>
              <a:t>Csoportos adóalanyiságot érintő változások</a:t>
            </a:r>
          </a:p>
        </p:txBody>
      </p:sp>
      <p:sp>
        <p:nvSpPr>
          <p:cNvPr id="3" name="Tartalom helye 2">
            <a:extLst>
              <a:ext uri="{FF2B5EF4-FFF2-40B4-BE49-F238E27FC236}">
                <a16:creationId xmlns:a16="http://schemas.microsoft.com/office/drawing/2014/main" id="{82F576D1-6FD0-05D0-96BC-84EA498C8159}"/>
              </a:ext>
            </a:extLst>
          </p:cNvPr>
          <p:cNvSpPr>
            <a:spLocks noGrp="1"/>
          </p:cNvSpPr>
          <p:nvPr>
            <p:ph idx="1"/>
          </p:nvPr>
        </p:nvSpPr>
        <p:spPr/>
        <p:txBody>
          <a:bodyPr/>
          <a:lstStyle/>
          <a:p>
            <a:pPr algn="just">
              <a:buFont typeface="Wingdings" panose="05000000000000000000" pitchFamily="2" charset="2"/>
              <a:buChar char="ü"/>
            </a:pPr>
            <a:r>
              <a:rPr lang="hu-HU" sz="2000" dirty="0"/>
              <a:t>Abban az esetben, ha a képviselő nem vállalja tovább a csoport képviseletét, vagy más okból nem maradhat tovább képviselő, és a tagok nem jelölnek ki, nem jelentenek be új képviselőt 15 napon belül, akkor az adóhatóság jelöli ki az új képviselőt. (Abban az esetben is, ha 1 tag maradna, vagy ha a képviselő felszámolási eljárás vagy kényszertörlési eljárás alá kerül és ezért szűnne meg a csoport.)</a:t>
            </a:r>
          </a:p>
          <a:p>
            <a:pPr algn="just">
              <a:buFont typeface="Wingdings" panose="05000000000000000000" pitchFamily="2" charset="2"/>
              <a:buChar char="ü"/>
            </a:pPr>
            <a:endParaRPr lang="hu-HU" sz="2000" dirty="0"/>
          </a:p>
          <a:p>
            <a:pPr algn="just">
              <a:buFont typeface="Wingdings" panose="05000000000000000000" pitchFamily="2" charset="2"/>
              <a:buChar char="ü"/>
            </a:pPr>
            <a:r>
              <a:rPr lang="hu-HU" sz="2000" dirty="0"/>
              <a:t>Az így kijelölt képviselő az lesz, aki a tagok közül a </a:t>
            </a:r>
            <a:r>
              <a:rPr lang="hu-HU" sz="2000" u="sng" dirty="0"/>
              <a:t>legnagyobb adóteljesítménnyel</a:t>
            </a:r>
            <a:r>
              <a:rPr lang="hu-HU" sz="2000" dirty="0"/>
              <a:t> rendelkezik.</a:t>
            </a:r>
          </a:p>
          <a:p>
            <a:pPr algn="just">
              <a:buFont typeface="Wingdings" panose="05000000000000000000" pitchFamily="2" charset="2"/>
              <a:buChar char="ü"/>
            </a:pPr>
            <a:endParaRPr lang="hu-HU" sz="2000" dirty="0"/>
          </a:p>
          <a:p>
            <a:pPr algn="just">
              <a:buFont typeface="Wingdings" panose="05000000000000000000" pitchFamily="2" charset="2"/>
              <a:buChar char="ü"/>
            </a:pPr>
            <a:r>
              <a:rPr lang="hu-HU" sz="2000" dirty="0"/>
              <a:t>Így nem kerül visszavonásra az engedély.</a:t>
            </a:r>
          </a:p>
        </p:txBody>
      </p:sp>
    </p:spTree>
    <p:extLst>
      <p:ext uri="{BB962C8B-B14F-4D97-AF65-F5344CB8AC3E}">
        <p14:creationId xmlns:p14="http://schemas.microsoft.com/office/powerpoint/2010/main" val="12090640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DD48FD8-C32B-ACC9-D4A7-5638E5B997A9}"/>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Csoportos adóalanyiságot érintő változások</a:t>
            </a:r>
            <a:endParaRPr lang="hu-HU" dirty="0"/>
          </a:p>
        </p:txBody>
      </p:sp>
      <p:sp>
        <p:nvSpPr>
          <p:cNvPr id="3" name="Tartalom helye 2">
            <a:extLst>
              <a:ext uri="{FF2B5EF4-FFF2-40B4-BE49-F238E27FC236}">
                <a16:creationId xmlns:a16="http://schemas.microsoft.com/office/drawing/2014/main" id="{F407B2C7-3419-D9F6-0409-C8AD96BD26AB}"/>
              </a:ext>
            </a:extLst>
          </p:cNvPr>
          <p:cNvSpPr>
            <a:spLocks noGrp="1"/>
          </p:cNvSpPr>
          <p:nvPr>
            <p:ph idx="1"/>
          </p:nvPr>
        </p:nvSpPr>
        <p:spPr/>
        <p:txBody>
          <a:bodyPr/>
          <a:lstStyle/>
          <a:p>
            <a:pPr algn="just">
              <a:buFont typeface="Wingdings" panose="05000000000000000000" pitchFamily="2" charset="2"/>
              <a:buChar char="ü"/>
            </a:pPr>
            <a:r>
              <a:rPr lang="hu-HU" sz="2000" dirty="0"/>
              <a:t>A csoportos adóalanyiság engedélyezésére irányuló kérelemhez </a:t>
            </a:r>
            <a:r>
              <a:rPr lang="hu-HU" sz="2000" i="1" dirty="0"/>
              <a:t>nem kell már csatolni</a:t>
            </a:r>
            <a:r>
              <a:rPr lang="hu-HU" sz="2000" dirty="0"/>
              <a:t> a tagok nyilvántartási rendszerének </a:t>
            </a:r>
            <a:r>
              <a:rPr lang="hu-HU" sz="2000" u="sng" dirty="0"/>
              <a:t>bemutatását</a:t>
            </a:r>
            <a:r>
              <a:rPr lang="hu-HU" sz="2000" dirty="0"/>
              <a:t>, </a:t>
            </a:r>
            <a:r>
              <a:rPr lang="hu-HU" sz="2000" u="sng" dirty="0"/>
              <a:t>elegendő nyilatkozatot tenni </a:t>
            </a:r>
            <a:r>
              <a:rPr lang="hu-HU" sz="2000" dirty="0"/>
              <a:t>arról, hogy a nyilvántartási rendszerük alkalmas a tagok közötti és a külső kapcsolatok egyértelmű, megbízható és maradéktalan elkülönítésére.</a:t>
            </a:r>
          </a:p>
          <a:p>
            <a:pPr algn="just">
              <a:buFont typeface="Wingdings" panose="05000000000000000000" pitchFamily="2" charset="2"/>
              <a:buChar char="ü"/>
            </a:pPr>
            <a:endParaRPr lang="hu-HU" sz="2000" dirty="0"/>
          </a:p>
          <a:p>
            <a:pPr marL="342900" marR="0" lvl="0" indent="-342900" algn="just"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hu-HU" sz="2000" b="0" i="1" u="none" strike="noStrike" kern="0" cap="none" spc="0" normalizeH="0" baseline="0" noProof="0" dirty="0">
                <a:ln>
                  <a:noFill/>
                </a:ln>
                <a:solidFill>
                  <a:srgbClr val="993300"/>
                </a:solidFill>
                <a:effectLst/>
                <a:uLnTx/>
                <a:uFillTx/>
                <a:latin typeface="Times New Roman"/>
                <a:ea typeface="+mn-ea"/>
                <a:cs typeface="+mn-cs"/>
              </a:rPr>
              <a:t>2025.12.20. előtt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a csoportos adóalanyiság tagjainak egyetemleges felelőssége kizárólag az áfa adónemben keletkezett tartozásra terjedt ki. Az egyetemleges felelősséget a jogkövető magatartás, jogkövetkezmények érvényesítése érdekében az áfával összefüggő mulasztások jogkövetkezményeire is kiterjesztik, így az adóbírságra, a késedelmi pótlékra, a mulasztási bírságra és az önellenőrzési pótlékra is. </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     </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2000" b="0" i="1" u="none" strike="noStrike" kern="0" cap="none" spc="0" normalizeH="0" baseline="0" noProof="0" dirty="0">
                <a:ln>
                  <a:noFill/>
                </a:ln>
                <a:solidFill>
                  <a:srgbClr val="993300"/>
                </a:solidFill>
                <a:effectLst/>
                <a:uLnTx/>
                <a:uFillTx/>
                <a:latin typeface="Times New Roman"/>
                <a:ea typeface="+mn-ea"/>
                <a:cs typeface="+mn-cs"/>
              </a:rPr>
              <a:t>[</a:t>
            </a:r>
            <a:r>
              <a:rPr kumimoji="0" lang="hu-HU" sz="1600" b="0" i="1" u="none" strike="noStrike" kern="0" cap="none" spc="0" normalizeH="0" baseline="0" noProof="0" dirty="0">
                <a:ln>
                  <a:noFill/>
                </a:ln>
                <a:solidFill>
                  <a:srgbClr val="993300"/>
                </a:solidFill>
                <a:effectLst/>
                <a:uLnTx/>
                <a:uFillTx/>
                <a:latin typeface="Times New Roman"/>
                <a:ea typeface="+mn-ea"/>
                <a:cs typeface="+mn-cs"/>
              </a:rPr>
              <a:t>Mód2. tv. 20. §, Áfa tv. 8. §]</a:t>
            </a:r>
          </a:p>
          <a:p>
            <a:pPr algn="just">
              <a:buFont typeface="Wingdings" panose="05000000000000000000" pitchFamily="2" charset="2"/>
              <a:buChar char="ü"/>
            </a:pPr>
            <a:endParaRPr lang="hu-HU" sz="2000" dirty="0"/>
          </a:p>
          <a:p>
            <a:pPr marL="0" indent="0" algn="just">
              <a:buNone/>
            </a:pPr>
            <a:endParaRPr lang="hu-HU" sz="2000" dirty="0"/>
          </a:p>
          <a:p>
            <a:pPr>
              <a:buFont typeface="Wingdings" panose="05000000000000000000" pitchFamily="2" charset="2"/>
              <a:buChar char="ü"/>
            </a:pPr>
            <a:endParaRPr lang="hu-HU" dirty="0"/>
          </a:p>
        </p:txBody>
      </p:sp>
    </p:spTree>
    <p:extLst>
      <p:ext uri="{BB962C8B-B14F-4D97-AF65-F5344CB8AC3E}">
        <p14:creationId xmlns:p14="http://schemas.microsoft.com/office/powerpoint/2010/main" val="361575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1F9DB22-04A2-7ACC-926A-4CE0AF0BCEFE}"/>
              </a:ext>
            </a:extLst>
          </p:cNvPr>
          <p:cNvSpPr>
            <a:spLocks noGrp="1"/>
          </p:cNvSpPr>
          <p:nvPr>
            <p:ph type="title"/>
          </p:nvPr>
        </p:nvSpPr>
        <p:spPr/>
        <p:txBody>
          <a:bodyPr/>
          <a:lstStyle/>
          <a:p>
            <a:r>
              <a:rPr lang="hu-HU" sz="3600" dirty="0"/>
              <a:t>Online számlaadat-szolgáltatást, </a:t>
            </a:r>
            <a:br>
              <a:rPr lang="hu-HU" sz="3600" dirty="0"/>
            </a:br>
            <a:r>
              <a:rPr lang="hu-HU" sz="3600" dirty="0"/>
              <a:t>e-Áfa rendszert érintő változás</a:t>
            </a:r>
          </a:p>
        </p:txBody>
      </p:sp>
      <p:sp>
        <p:nvSpPr>
          <p:cNvPr id="3" name="Tartalom helye 2">
            <a:extLst>
              <a:ext uri="{FF2B5EF4-FFF2-40B4-BE49-F238E27FC236}">
                <a16:creationId xmlns:a16="http://schemas.microsoft.com/office/drawing/2014/main" id="{28739E37-BB19-F0EC-B15A-F8B752349761}"/>
              </a:ext>
            </a:extLst>
          </p:cNvPr>
          <p:cNvSpPr>
            <a:spLocks noGrp="1"/>
          </p:cNvSpPr>
          <p:nvPr>
            <p:ph idx="1"/>
          </p:nvPr>
        </p:nvSpPr>
        <p:spPr/>
        <p:txBody>
          <a:bodyPr/>
          <a:lstStyle/>
          <a:p>
            <a:pPr marL="0" indent="0">
              <a:buNone/>
            </a:pPr>
            <a:r>
              <a:rPr lang="hu-HU" sz="2000" i="1" dirty="0"/>
              <a:t>2025.01.01-től:</a:t>
            </a:r>
          </a:p>
          <a:p>
            <a:pPr>
              <a:buFont typeface="Wingdings" panose="05000000000000000000" pitchFamily="2" charset="2"/>
              <a:buChar char="ü"/>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Jogutódlás esetén </a:t>
            </a:r>
            <a:r>
              <a:rPr lang="hu-HU" sz="2000" dirty="0"/>
              <a:t>az e-Áfa tervezet tekintetében a NAV hozzáférést biztosít - egyes kivételekkel - arra, hogy a jogutód hozzáférjen a jogelőd adataihoz.</a:t>
            </a:r>
          </a:p>
          <a:p>
            <a:pPr algn="just">
              <a:buFont typeface="Wingdings" panose="05000000000000000000" pitchFamily="2" charset="2"/>
              <a:buChar char="ü"/>
            </a:pPr>
            <a:r>
              <a:rPr lang="hu-HU" sz="2000" dirty="0"/>
              <a:t>A jogutód az e-Áfa rendszer elektronikus felületén a jogelőd által a 2025. január 1-jét megelőző nappal végződő adómegállapítási időszakra vonatkozóan benyújtott bevallását 2025. január 1-jét követően helyesbítheti önellenőrzéssel.</a:t>
            </a:r>
          </a:p>
          <a:p>
            <a:pPr marL="0" indent="0">
              <a:buNone/>
            </a:pPr>
            <a:endParaRPr lang="hu-HU" sz="2000" dirty="0"/>
          </a:p>
          <a:p>
            <a:pPr marL="0" indent="0">
              <a:buNone/>
            </a:pPr>
            <a:r>
              <a:rPr lang="hu-HU" sz="2000" i="1" dirty="0"/>
              <a:t>2026.01.01-től:</a:t>
            </a:r>
          </a:p>
          <a:p>
            <a:pPr algn="just">
              <a:buFont typeface="Wingdings" panose="05000000000000000000" pitchFamily="2" charset="2"/>
              <a:buChar char="ü"/>
            </a:pPr>
            <a:r>
              <a:rPr lang="hu-HU" sz="2000" dirty="0"/>
              <a:t>Abban az esetben, ha a jogutód módosítja a jogelőd által kibocsátott számlát, akkor az online számlaadat-szolgáltatásban a jogelőd adószámát is szerepeltetni kell.</a:t>
            </a:r>
          </a:p>
        </p:txBody>
      </p:sp>
    </p:spTree>
    <p:extLst>
      <p:ext uri="{BB962C8B-B14F-4D97-AF65-F5344CB8AC3E}">
        <p14:creationId xmlns:p14="http://schemas.microsoft.com/office/powerpoint/2010/main" val="32815194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EF0EA9F-6B98-3546-AE32-D4547FBD317A}"/>
              </a:ext>
            </a:extLst>
          </p:cNvPr>
          <p:cNvSpPr>
            <a:spLocks noGrp="1"/>
          </p:cNvSpPr>
          <p:nvPr>
            <p:ph type="title"/>
          </p:nvPr>
        </p:nvSpPr>
        <p:spPr/>
        <p:txBody>
          <a:bodyPr/>
          <a:lstStyle/>
          <a:p>
            <a:r>
              <a:rPr kumimoji="0" lang="hu-HU" sz="4400" b="0" i="0" u="none" strike="noStrike" kern="0" cap="none" spc="0" normalizeH="0" baseline="0" noProof="0" dirty="0">
                <a:ln>
                  <a:noFill/>
                </a:ln>
                <a:solidFill>
                  <a:srgbClr val="336600"/>
                </a:solidFill>
                <a:effectLst/>
                <a:uLnTx/>
                <a:uFillTx/>
                <a:latin typeface="Times New Roman"/>
                <a:ea typeface="+mj-ea"/>
                <a:cs typeface="+mj-cs"/>
              </a:rPr>
              <a:t>Belföldi összesítő jelentés</a:t>
            </a:r>
            <a:endParaRPr lang="hu-HU" dirty="0"/>
          </a:p>
        </p:txBody>
      </p:sp>
      <p:sp>
        <p:nvSpPr>
          <p:cNvPr id="3" name="Tartalom helye 2">
            <a:extLst>
              <a:ext uri="{FF2B5EF4-FFF2-40B4-BE49-F238E27FC236}">
                <a16:creationId xmlns:a16="http://schemas.microsoft.com/office/drawing/2014/main" id="{3C0A394C-9DDA-41E5-7A80-09AE2BCF0511}"/>
              </a:ext>
            </a:extLst>
          </p:cNvPr>
          <p:cNvSpPr>
            <a:spLocks noGrp="1"/>
          </p:cNvSpPr>
          <p:nvPr>
            <p:ph idx="1"/>
          </p:nvPr>
        </p:nvSpPr>
        <p:spPr>
          <a:xfrm>
            <a:off x="479475" y="1340768"/>
            <a:ext cx="8229600" cy="4525963"/>
          </a:xfrm>
        </p:spPr>
        <p:txBody>
          <a:bodyPr/>
          <a:lstStyle/>
          <a:p>
            <a:pPr algn="just">
              <a:buFont typeface="Wingdings" panose="05000000000000000000" pitchFamily="2" charset="2"/>
              <a:buChar char="ü"/>
            </a:pPr>
            <a:r>
              <a:rPr lang="hu-HU" sz="2000" dirty="0"/>
              <a:t>Amennyiben az adóalany a jogelődje által teljesített termékértékesítésről, szolgáltatásnyújtásról állít ki számlát, számlával egy tekintet alá eső okiratot, a </a:t>
            </a:r>
            <a:r>
              <a:rPr lang="hu-HU" sz="2000" u="sng" dirty="0"/>
              <a:t>jogelőd</a:t>
            </a:r>
            <a:r>
              <a:rPr lang="hu-HU" sz="2000" dirty="0"/>
              <a:t> adószámáról is szolgáltat adatot.</a:t>
            </a:r>
          </a:p>
          <a:p>
            <a:pPr marL="0" indent="0" algn="just">
              <a:buNone/>
            </a:pPr>
            <a:endParaRPr lang="hu-HU" sz="2000" dirty="0"/>
          </a:p>
          <a:p>
            <a:pPr algn="just">
              <a:buFont typeface="Wingdings" panose="05000000000000000000" pitchFamily="2" charset="2"/>
              <a:buChar char="ü"/>
            </a:pPr>
            <a:r>
              <a:rPr lang="hu-HU" sz="2000" dirty="0"/>
              <a:t>Csoportos adóalany által teljesített termékértékesítésről, szolgáltatásnyújtásról a csoportos adóalany által kiállított számla, számlával egy tekintet alá eső okirat esetén az ügyletben résztvevő </a:t>
            </a:r>
            <a:r>
              <a:rPr lang="hu-HU" sz="2000" u="sng" dirty="0"/>
              <a:t>tag</a:t>
            </a:r>
            <a:r>
              <a:rPr lang="hu-HU" sz="2000" dirty="0"/>
              <a:t> adószámáról is adatot kell szolgáltatni.</a:t>
            </a:r>
          </a:p>
          <a:p>
            <a:pPr algn="just">
              <a:buFont typeface="Wingdings" panose="05000000000000000000" pitchFamily="2" charset="2"/>
              <a:buChar char="ü"/>
            </a:pPr>
            <a:endParaRPr lang="hu-HU" sz="2000" dirty="0"/>
          </a:p>
          <a:p>
            <a:pPr algn="just">
              <a:buFont typeface="Wingdings" panose="05000000000000000000" pitchFamily="2" charset="2"/>
              <a:buChar char="ü"/>
            </a:pPr>
            <a:r>
              <a:rPr lang="hu-HU" sz="2000" dirty="0"/>
              <a:t>Ezek a változások nem a számla adattartalmát módosítják, hanem az adatszolgáltatásban előírt adatok körét (de nem is tiltott ezeknek az adószámoknak a feltüntetése a számlán).</a:t>
            </a:r>
          </a:p>
          <a:p>
            <a:pPr algn="just">
              <a:buFont typeface="Wingdings" panose="05000000000000000000" pitchFamily="2" charset="2"/>
              <a:buChar char="ü"/>
            </a:pPr>
            <a:endParaRPr lang="hu-HU" sz="2000" dirty="0"/>
          </a:p>
          <a:p>
            <a:pPr marL="0" indent="0" algn="just">
              <a:buNone/>
            </a:pPr>
            <a:r>
              <a:rPr lang="hu-HU" sz="1600" i="1" dirty="0"/>
              <a:t>[Mód1. tv. 40. §, Áfa tv. 10. számú  melléklet]</a:t>
            </a:r>
          </a:p>
          <a:p>
            <a:pPr marL="0" indent="0">
              <a:buNone/>
            </a:pPr>
            <a:endParaRPr lang="hu-HU" dirty="0"/>
          </a:p>
        </p:txBody>
      </p:sp>
    </p:spTree>
    <p:extLst>
      <p:ext uri="{BB962C8B-B14F-4D97-AF65-F5344CB8AC3E}">
        <p14:creationId xmlns:p14="http://schemas.microsoft.com/office/powerpoint/2010/main" val="41817839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310E958-FCC1-72EE-6C42-7679ADAFDDE4}"/>
              </a:ext>
            </a:extLst>
          </p:cNvPr>
          <p:cNvSpPr>
            <a:spLocks noGrp="1"/>
          </p:cNvSpPr>
          <p:nvPr>
            <p:ph type="title"/>
          </p:nvPr>
        </p:nvSpPr>
        <p:spPr/>
        <p:txBody>
          <a:bodyPr/>
          <a:lstStyle/>
          <a:p>
            <a:r>
              <a:rPr lang="hu-HU" dirty="0"/>
              <a:t>Belföldi összesítő jelentés</a:t>
            </a:r>
          </a:p>
        </p:txBody>
      </p:sp>
      <p:sp>
        <p:nvSpPr>
          <p:cNvPr id="3" name="Tartalom helye 2">
            <a:extLst>
              <a:ext uri="{FF2B5EF4-FFF2-40B4-BE49-F238E27FC236}">
                <a16:creationId xmlns:a16="http://schemas.microsoft.com/office/drawing/2014/main" id="{65C83503-16D3-67AA-4D5D-1DF825CCC005}"/>
              </a:ext>
            </a:extLst>
          </p:cNvPr>
          <p:cNvSpPr>
            <a:spLocks noGrp="1"/>
          </p:cNvSpPr>
          <p:nvPr>
            <p:ph idx="1"/>
          </p:nvPr>
        </p:nvSpPr>
        <p:spPr/>
        <p:txBody>
          <a:bodyPr/>
          <a:lstStyle/>
          <a:p>
            <a:pPr marL="0" indent="0">
              <a:buNone/>
            </a:pPr>
            <a:r>
              <a:rPr lang="hu-HU" sz="2000" b="1" dirty="0"/>
              <a:t>2026. július 1-jétől:</a:t>
            </a:r>
          </a:p>
          <a:p>
            <a:pPr marL="0" indent="0" algn="just">
              <a:buNone/>
            </a:pPr>
            <a:r>
              <a:rPr lang="hu-HU" sz="2000" dirty="0"/>
              <a:t>A belföldi összesítő jelentésben a befogadott, adólevonási joggal érintett számlák esetében - az egyéb adatokon túl - már nem csak a számlában feltüntetett adóalapról, áthárított adó összegéről, hanem</a:t>
            </a:r>
          </a:p>
          <a:p>
            <a:pPr algn="just">
              <a:buFont typeface="Wingdings" panose="05000000000000000000" pitchFamily="2" charset="2"/>
              <a:buChar char="ü"/>
            </a:pPr>
            <a:r>
              <a:rPr lang="hu-HU" sz="2000" u="sng" dirty="0"/>
              <a:t>a levonásba helyezett adó összegéről</a:t>
            </a:r>
            <a:r>
              <a:rPr lang="hu-HU" sz="2000" dirty="0"/>
              <a:t> is nyilatkozni kell a bevallás M és K lapján (adómérték és az arányosítással levonásba helyezett adó összeg szerinti bontásban). </a:t>
            </a:r>
          </a:p>
          <a:p>
            <a:pPr marL="0" indent="0" algn="just">
              <a:buNone/>
            </a:pPr>
            <a:endParaRPr lang="hu-HU" sz="2000" dirty="0"/>
          </a:p>
          <a:p>
            <a:pPr marL="0" indent="0" algn="just">
              <a:buNone/>
            </a:pPr>
            <a:r>
              <a:rPr lang="hu-HU" sz="2000" i="1" dirty="0"/>
              <a:t>Cél:</a:t>
            </a:r>
            <a:r>
              <a:rPr lang="hu-HU" sz="2000" dirty="0"/>
              <a:t> A kockázatkezelés és ellenőrzés hatékonyságának növelése.</a:t>
            </a:r>
          </a:p>
          <a:p>
            <a:pPr algn="just">
              <a:buFont typeface="Wingdings" panose="05000000000000000000" pitchFamily="2" charset="2"/>
              <a:buChar char="ü"/>
            </a:pPr>
            <a:endParaRPr lang="hu-HU" sz="2000" dirty="0"/>
          </a:p>
          <a:p>
            <a:pPr marL="0" indent="0" algn="just">
              <a:buNone/>
            </a:pPr>
            <a:r>
              <a:rPr lang="hu-HU" sz="1600" i="1" dirty="0"/>
              <a:t>[Mód2. tv. 26. §, Áfa tv. 10. számú melléklete]</a:t>
            </a:r>
          </a:p>
        </p:txBody>
      </p:sp>
    </p:spTree>
    <p:extLst>
      <p:ext uri="{BB962C8B-B14F-4D97-AF65-F5344CB8AC3E}">
        <p14:creationId xmlns:p14="http://schemas.microsoft.com/office/powerpoint/2010/main" val="18537000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9DF2C83-A76B-42EF-3C23-674BA276A54F}"/>
              </a:ext>
            </a:extLst>
          </p:cNvPr>
          <p:cNvSpPr>
            <a:spLocks noGrp="1"/>
          </p:cNvSpPr>
          <p:nvPr>
            <p:ph type="title"/>
          </p:nvPr>
        </p:nvSpPr>
        <p:spPr/>
        <p:txBody>
          <a:bodyPr/>
          <a:lstStyle/>
          <a:p>
            <a:r>
              <a:rPr kumimoji="0" lang="hu-HU" sz="4400" b="0" i="0" u="none" strike="noStrike" kern="0" cap="none" spc="0" normalizeH="0" baseline="0" noProof="0" dirty="0">
                <a:ln>
                  <a:noFill/>
                </a:ln>
                <a:solidFill>
                  <a:srgbClr val="336600"/>
                </a:solidFill>
                <a:effectLst/>
                <a:uLnTx/>
                <a:uFillTx/>
                <a:latin typeface="Times New Roman"/>
                <a:ea typeface="+mj-ea"/>
                <a:cs typeface="+mj-cs"/>
              </a:rPr>
              <a:t>Belföldi összesítő jelentés</a:t>
            </a:r>
            <a:endParaRPr lang="hu-HU" dirty="0"/>
          </a:p>
        </p:txBody>
      </p:sp>
      <p:pic>
        <p:nvPicPr>
          <p:cNvPr id="8" name="Tartalom helye 7">
            <a:extLst>
              <a:ext uri="{FF2B5EF4-FFF2-40B4-BE49-F238E27FC236}">
                <a16:creationId xmlns:a16="http://schemas.microsoft.com/office/drawing/2014/main" id="{7769C7E9-A6E7-E0D7-3B43-49F63E687CB1}"/>
              </a:ext>
            </a:extLst>
          </p:cNvPr>
          <p:cNvPicPr>
            <a:picLocks noGrp="1" noChangeAspect="1"/>
          </p:cNvPicPr>
          <p:nvPr>
            <p:ph idx="1"/>
          </p:nvPr>
        </p:nvPicPr>
        <p:blipFill>
          <a:blip r:embed="rId2"/>
          <a:srcRect t="1778" b="2189"/>
          <a:stretch/>
        </p:blipFill>
        <p:spPr>
          <a:xfrm>
            <a:off x="439289" y="1556792"/>
            <a:ext cx="8229600" cy="3888432"/>
          </a:xfrm>
          <a:prstGeom prst="rect">
            <a:avLst/>
          </a:prstGeom>
        </p:spPr>
      </p:pic>
    </p:spTree>
    <p:extLst>
      <p:ext uri="{BB962C8B-B14F-4D97-AF65-F5344CB8AC3E}">
        <p14:creationId xmlns:p14="http://schemas.microsoft.com/office/powerpoint/2010/main" val="499319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BFBFF-487E-236B-5FCD-F5B994E9F60F}"/>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14C3F96F-B2E4-D7FA-C5A0-29471490B0CF}"/>
              </a:ext>
            </a:extLst>
          </p:cNvPr>
          <p:cNvSpPr>
            <a:spLocks noGrp="1"/>
          </p:cNvSpPr>
          <p:nvPr>
            <p:ph type="title"/>
          </p:nvPr>
        </p:nvSpPr>
        <p:spPr/>
        <p:txBody>
          <a:bodyPr/>
          <a:lstStyle/>
          <a:p>
            <a:r>
              <a:rPr lang="hu-HU" dirty="0"/>
              <a:t>Belföldi összesítő jelentés</a:t>
            </a:r>
          </a:p>
        </p:txBody>
      </p:sp>
      <p:sp>
        <p:nvSpPr>
          <p:cNvPr id="3" name="Tartalom helye 2">
            <a:extLst>
              <a:ext uri="{FF2B5EF4-FFF2-40B4-BE49-F238E27FC236}">
                <a16:creationId xmlns:a16="http://schemas.microsoft.com/office/drawing/2014/main" id="{54F6A590-648F-6D2D-AC21-C152FECAFC72}"/>
              </a:ext>
            </a:extLst>
          </p:cNvPr>
          <p:cNvSpPr>
            <a:spLocks noGrp="1"/>
          </p:cNvSpPr>
          <p:nvPr>
            <p:ph idx="1"/>
          </p:nvPr>
        </p:nvSpPr>
        <p:spPr>
          <a:xfrm>
            <a:off x="457200" y="1447533"/>
            <a:ext cx="8229600" cy="4525963"/>
          </a:xfrm>
        </p:spPr>
        <p:txBody>
          <a:bodyPr/>
          <a:lstStyle/>
          <a:p>
            <a:pPr marL="0" indent="0">
              <a:buNone/>
            </a:pPr>
            <a:r>
              <a:rPr lang="hu-HU" sz="2000" b="1" dirty="0"/>
              <a:t>2026. július 1-jétől:</a:t>
            </a:r>
            <a:endParaRPr lang="hu-HU" sz="2000" dirty="0"/>
          </a:p>
          <a:p>
            <a:pPr marR="0" lvl="0" algn="just"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lang="hu-HU" sz="2000" dirty="0"/>
              <a:t>Amennyiben az adóalany az Áfa tv. 59. §-a szerinti </a:t>
            </a:r>
            <a:r>
              <a:rPr lang="hu-HU" sz="2000" u="sng" dirty="0"/>
              <a:t>előleget</a:t>
            </a:r>
            <a:r>
              <a:rPr lang="hu-HU" sz="2000" dirty="0"/>
              <a:t> fizetett, akkor az ügylet teljesítéséről kibocsátott számláról, és egyidejűleg a fizetett előleg figyelembevételével adódó </a:t>
            </a:r>
            <a:r>
              <a:rPr lang="hu-HU" sz="2000" u="sng" dirty="0"/>
              <a:t>különbözetről</a:t>
            </a:r>
            <a:r>
              <a:rPr lang="hu-HU" sz="2000" dirty="0"/>
              <a:t>,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levonásba helyezett adóként kizárólag ezen különbözetből levonásba helyezett adó összegéről szolgáltat adatot.</a:t>
            </a:r>
          </a:p>
          <a:p>
            <a:pPr marL="0" marR="0" lvl="0" indent="0" algn="just" defTabSz="914400" rtl="0" eaLnBrk="0" fontAlgn="base" latinLnBrk="0" hangingPunct="0">
              <a:lnSpc>
                <a:spcPct val="100000"/>
              </a:lnSpc>
              <a:spcBef>
                <a:spcPct val="20000"/>
              </a:spcBef>
              <a:spcAft>
                <a:spcPct val="0"/>
              </a:spcAft>
              <a:buClrTx/>
              <a:buSzTx/>
              <a:buFontTx/>
              <a:buNone/>
              <a:tabLst/>
              <a:defRPr/>
            </a:pPr>
            <a:endParaRPr lang="hu-HU" sz="2000" dirty="0">
              <a:solidFill>
                <a:srgbClr val="993300"/>
              </a:solidFill>
              <a:latin typeface="Times New Roman"/>
            </a:endParaRPr>
          </a:p>
          <a:p>
            <a:pPr marR="0" lvl="0" algn="just"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A pénzforgalmi elszámolást választott adóalanyok esetében megszűnik az a rendelkezés, hogy </a:t>
            </a:r>
            <a:r>
              <a:rPr lang="hu-HU" sz="2000" dirty="0">
                <a:solidFill>
                  <a:srgbClr val="993300"/>
                </a:solidFill>
                <a:latin typeface="Times New Roman"/>
              </a:rPr>
              <a:t>a befogadott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számlákról (amelyek alapján adólevonási jogot gyakorolnak) elegendő egyszer adatot szolgáltatni. Minden időszakban adatot szolgáltatnak amikor adólevonást gyakorolnak a számla alapján.</a:t>
            </a:r>
          </a:p>
          <a:p>
            <a:pPr marL="0" marR="0" lvl="0" indent="0" algn="just" defTabSz="914400" rtl="0" eaLnBrk="0" fontAlgn="base" latinLnBrk="0" hangingPunct="0">
              <a:lnSpc>
                <a:spcPct val="100000"/>
              </a:lnSpc>
              <a:spcBef>
                <a:spcPct val="20000"/>
              </a:spcBef>
              <a:spcAft>
                <a:spcPct val="0"/>
              </a:spcAft>
              <a:buClrTx/>
              <a:buSzTx/>
              <a:buNone/>
              <a:tabLst/>
              <a:defRPr/>
            </a:pPr>
            <a:endParaRPr kumimoji="0" lang="hu-HU" sz="2000" b="0" i="0" u="none" strike="noStrike" kern="0" cap="none" spc="0" normalizeH="0" baseline="0" noProof="0" dirty="0">
              <a:ln>
                <a:noFill/>
              </a:ln>
              <a:solidFill>
                <a:srgbClr val="993300"/>
              </a:solidFill>
              <a:effectLst/>
              <a:uLnTx/>
              <a:uFillTx/>
              <a:latin typeface="Times New Roman"/>
              <a:ea typeface="+mn-ea"/>
              <a:cs typeface="+mn-cs"/>
            </a:endParaRPr>
          </a:p>
          <a:p>
            <a:pPr marL="0" indent="0" algn="just">
              <a:buNone/>
            </a:pPr>
            <a:r>
              <a:rPr lang="hu-HU" sz="1600" i="1" dirty="0"/>
              <a:t>[Mód2. tv. 26. §, Áfa tv. 10. számú melléklete]</a:t>
            </a:r>
          </a:p>
        </p:txBody>
      </p:sp>
    </p:spTree>
    <p:extLst>
      <p:ext uri="{BB962C8B-B14F-4D97-AF65-F5344CB8AC3E}">
        <p14:creationId xmlns:p14="http://schemas.microsoft.com/office/powerpoint/2010/main" val="3526133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F51B0D7-9E8D-AA5A-84A7-848285E75D70}"/>
              </a:ext>
            </a:extLst>
          </p:cNvPr>
          <p:cNvSpPr>
            <a:spLocks noGrp="1"/>
          </p:cNvSpPr>
          <p:nvPr>
            <p:ph type="title"/>
          </p:nvPr>
        </p:nvSpPr>
        <p:spPr/>
        <p:txBody>
          <a:bodyPr/>
          <a:lstStyle/>
          <a:p>
            <a:r>
              <a:rPr lang="hu-HU" sz="3600" dirty="0"/>
              <a:t>5 százalékos adómérték</a:t>
            </a:r>
          </a:p>
        </p:txBody>
      </p:sp>
      <p:sp>
        <p:nvSpPr>
          <p:cNvPr id="3" name="Tartalom helye 2">
            <a:extLst>
              <a:ext uri="{FF2B5EF4-FFF2-40B4-BE49-F238E27FC236}">
                <a16:creationId xmlns:a16="http://schemas.microsoft.com/office/drawing/2014/main" id="{3A6D3EDE-045D-194D-A39C-21A55021CCA1}"/>
              </a:ext>
            </a:extLst>
          </p:cNvPr>
          <p:cNvSpPr>
            <a:spLocks noGrp="1"/>
          </p:cNvSpPr>
          <p:nvPr>
            <p:ph idx="1"/>
          </p:nvPr>
        </p:nvSpPr>
        <p:spPr/>
        <p:txBody>
          <a:bodyPr/>
          <a:lstStyle/>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hu-HU" sz="2000" b="0" i="1" u="none" strike="noStrike" kern="0" cap="none" spc="0" normalizeH="0" baseline="0" noProof="0" dirty="0">
                <a:ln>
                  <a:noFill/>
                </a:ln>
                <a:effectLst/>
                <a:uLnTx/>
                <a:uFillTx/>
                <a:latin typeface="Times New Roman"/>
                <a:ea typeface="+mn-ea"/>
                <a:cs typeface="+mn-cs"/>
              </a:rPr>
              <a:t>2026. január 1-jétől </a:t>
            </a:r>
            <a:r>
              <a:rPr kumimoji="0" lang="hu-HU" sz="2000" b="0" u="none" strike="noStrike" kern="0" cap="none" spc="0" normalizeH="0" baseline="0" noProof="0" dirty="0">
                <a:ln>
                  <a:noFill/>
                </a:ln>
                <a:effectLst/>
                <a:uLnTx/>
                <a:uFillTx/>
                <a:latin typeface="Times New Roman"/>
                <a:ea typeface="+mn-ea"/>
                <a:cs typeface="+mn-cs"/>
              </a:rPr>
              <a:t>kedvezményes, </a:t>
            </a:r>
            <a:r>
              <a:rPr kumimoji="0" lang="hu-HU" sz="2000" b="1" u="none" strike="noStrike" kern="0" cap="none" spc="0" normalizeH="0" baseline="0" noProof="0" dirty="0">
                <a:ln>
                  <a:noFill/>
                </a:ln>
                <a:effectLst/>
                <a:uLnTx/>
                <a:uFillTx/>
                <a:latin typeface="Times New Roman"/>
                <a:ea typeface="+mn-ea"/>
                <a:cs typeface="+mn-cs"/>
              </a:rPr>
              <a:t>5 százalékos </a:t>
            </a:r>
            <a:r>
              <a:rPr kumimoji="0" lang="hu-HU" sz="2000" b="0" u="none" strike="noStrike" kern="0" cap="none" spc="0" normalizeH="0" baseline="0" noProof="0" dirty="0">
                <a:ln>
                  <a:noFill/>
                </a:ln>
                <a:effectLst/>
                <a:uLnTx/>
                <a:uFillTx/>
                <a:latin typeface="Times New Roman"/>
                <a:ea typeface="+mn-ea"/>
                <a:cs typeface="+mn-cs"/>
              </a:rPr>
              <a:t>adómérték terheli</a:t>
            </a:r>
          </a:p>
          <a:p>
            <a:pPr algn="just">
              <a:buFont typeface="Wingdings" panose="05000000000000000000" pitchFamily="2" charset="2"/>
              <a:buChar char="ü"/>
            </a:pPr>
            <a:r>
              <a:rPr lang="hu-HU" sz="2000" dirty="0"/>
              <a:t>a háziasított szarvasmarha élelmezési célra alkalmas húsa, vágási mellékterméke és belsősége frissen, hűtve vagy fagyasztva a </a:t>
            </a:r>
            <a:r>
              <a:rPr lang="hu-HU" sz="2000" dirty="0" err="1"/>
              <a:t>vtsz</a:t>
            </a:r>
            <a:r>
              <a:rPr lang="hu-HU" sz="2000" dirty="0"/>
              <a:t>. 0201 20 90-ből, 0201 30 00-ból, 0202 20 90-ből, 0202 30 50-ből, 0202 30 90-ből, 0206 10-ből, 0206 21 00-ból, 0206 22 00-ból, 0206 29-ből.</a:t>
            </a:r>
          </a:p>
          <a:p>
            <a:pPr algn="just">
              <a:buFont typeface="Wingdings" panose="05000000000000000000" pitchFamily="2" charset="2"/>
              <a:buChar char="ü"/>
            </a:pPr>
            <a:endParaRPr lang="hu-HU" sz="2000" dirty="0"/>
          </a:p>
          <a:p>
            <a:pPr algn="just">
              <a:buFont typeface="Wingdings" panose="05000000000000000000" pitchFamily="2" charset="2"/>
              <a:buChar char="ü"/>
            </a:pPr>
            <a:r>
              <a:rPr lang="hu-HU" sz="2000" dirty="0"/>
              <a:t>Első alkalommal azokban az esetekben kell alkalmazni, amelyekben a 84. § szerint megállapított időpont 2026. január 1-jére vagy azt követő időpontra esik.</a:t>
            </a:r>
          </a:p>
        </p:txBody>
      </p:sp>
    </p:spTree>
    <p:extLst>
      <p:ext uri="{BB962C8B-B14F-4D97-AF65-F5344CB8AC3E}">
        <p14:creationId xmlns:p14="http://schemas.microsoft.com/office/powerpoint/2010/main" val="2217716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6210469-7628-A79C-739A-BB99A2028195}"/>
              </a:ext>
            </a:extLst>
          </p:cNvPr>
          <p:cNvSpPr>
            <a:spLocks noGrp="1"/>
          </p:cNvSpPr>
          <p:nvPr>
            <p:ph type="title"/>
          </p:nvPr>
        </p:nvSpPr>
        <p:spPr/>
        <p:txBody>
          <a:bodyPr/>
          <a:lstStyle/>
          <a:p>
            <a:r>
              <a:rPr lang="hu-HU" sz="3600" b="0" i="0" dirty="0">
                <a:effectLst/>
              </a:rPr>
              <a:t>Az e-pénztárgép és az e-nyugta</a:t>
            </a:r>
            <a:endParaRPr lang="hu-HU" sz="3600" dirty="0"/>
          </a:p>
        </p:txBody>
      </p:sp>
      <p:sp>
        <p:nvSpPr>
          <p:cNvPr id="3" name="Tartalom helye 2">
            <a:extLst>
              <a:ext uri="{FF2B5EF4-FFF2-40B4-BE49-F238E27FC236}">
                <a16:creationId xmlns:a16="http://schemas.microsoft.com/office/drawing/2014/main" id="{FDAD0241-0913-5D0F-DF12-C62DC48185A8}"/>
              </a:ext>
            </a:extLst>
          </p:cNvPr>
          <p:cNvSpPr>
            <a:spLocks noGrp="1"/>
          </p:cNvSpPr>
          <p:nvPr>
            <p:ph idx="1"/>
          </p:nvPr>
        </p:nvSpPr>
        <p:spPr/>
        <p:txBody>
          <a:bodyPr/>
          <a:lstStyle/>
          <a:p>
            <a:pPr marL="0" marR="0" lvl="0" indent="0" algn="just" defTabSz="914400" rtl="0" eaLnBrk="0" fontAlgn="base" latinLnBrk="0" hangingPunct="0">
              <a:lnSpc>
                <a:spcPct val="100000"/>
              </a:lnSpc>
              <a:spcBef>
                <a:spcPct val="20000"/>
              </a:spcBef>
              <a:spcAft>
                <a:spcPct val="0"/>
              </a:spcAft>
              <a:buClrTx/>
              <a:buSzTx/>
              <a:buNone/>
              <a:tabLst/>
              <a:defRPr/>
            </a:pPr>
            <a:endParaRPr lang="hu-HU" sz="2000" dirty="0"/>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t>Az e-pénztárgépek forgalmazásáról, üzemeltetéséről, valamint az e-pénztárgépek és az e-nyugta kiállításának követelményeiről szóló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8/2025. (III. 31.) NGM rendelet.</a:t>
            </a:r>
          </a:p>
          <a:p>
            <a:pPr marL="0" marR="0" lvl="0" indent="0" algn="just" defTabSz="914400" rtl="0" eaLnBrk="0" fontAlgn="base" latinLnBrk="0" hangingPunct="0">
              <a:lnSpc>
                <a:spcPct val="100000"/>
              </a:lnSpc>
              <a:spcBef>
                <a:spcPct val="20000"/>
              </a:spcBef>
              <a:spcAft>
                <a:spcPct val="0"/>
              </a:spcAft>
              <a:buClrTx/>
              <a:buSzTx/>
              <a:buNone/>
              <a:tabLst/>
              <a:defRPr/>
            </a:pPr>
            <a:endParaRPr kumimoji="0" lang="hu-HU" sz="2000" b="0" i="0" u="none" strike="noStrike" kern="0" cap="none" spc="0" normalizeH="0" baseline="0" noProof="0" dirty="0">
              <a:ln>
                <a:noFill/>
              </a:ln>
              <a:solidFill>
                <a:srgbClr val="993300"/>
              </a:solidFill>
              <a:effectLst/>
              <a:uLnTx/>
              <a:uFillTx/>
              <a:latin typeface="Times New Roman"/>
              <a:ea typeface="+mn-ea"/>
              <a:cs typeface="+mn-cs"/>
            </a:endParaRPr>
          </a:p>
          <a:p>
            <a:pPr algn="just"/>
            <a:r>
              <a:rPr lang="hu-HU" sz="2000" dirty="0">
                <a:solidFill>
                  <a:srgbClr val="993300"/>
                </a:solidFill>
                <a:latin typeface="Times New Roman"/>
              </a:rPr>
              <a:t>A</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 pénztárgépek műszaki követelményeiről, a nyugtakibocsátásra szolgáló pénztárgépek forgalmazásáról, használatáról és szervizeléséről, valamint a pénztárgéppel rögzített adatok adóhatóság felé történő szolgáltatásáról szóló </a:t>
            </a:r>
            <a:r>
              <a:rPr lang="hu-HU" sz="2000" dirty="0"/>
              <a:t>48/2013. (XI. 15.) NGM rendelet.</a:t>
            </a:r>
          </a:p>
          <a:p>
            <a:pPr marL="0" indent="0" algn="just">
              <a:buNone/>
            </a:pPr>
            <a:endParaRPr lang="hu-HU" sz="2000" dirty="0"/>
          </a:p>
          <a:p>
            <a:pPr algn="just"/>
            <a:r>
              <a:rPr lang="hu-HU" sz="2000" dirty="0"/>
              <a:t>Áfa tv. 174. §, 259. §</a:t>
            </a:r>
          </a:p>
          <a:p>
            <a:pPr marL="0" indent="0" algn="just">
              <a:buNone/>
            </a:pPr>
            <a:endParaRPr lang="hu-HU" sz="2000" dirty="0"/>
          </a:p>
          <a:p>
            <a:pPr algn="just"/>
            <a:endParaRPr lang="hu-HU" sz="2800" dirty="0"/>
          </a:p>
          <a:p>
            <a:endParaRPr lang="hu-HU" dirty="0"/>
          </a:p>
        </p:txBody>
      </p:sp>
    </p:spTree>
    <p:extLst>
      <p:ext uri="{BB962C8B-B14F-4D97-AF65-F5344CB8AC3E}">
        <p14:creationId xmlns:p14="http://schemas.microsoft.com/office/powerpoint/2010/main" val="29736480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9726E75-661C-693F-BC47-0713E034307D}"/>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189A589B-CDCF-EE8F-34F6-D91D293D2E92}"/>
              </a:ext>
            </a:extLst>
          </p:cNvPr>
          <p:cNvSpPr>
            <a:spLocks noGrp="1"/>
          </p:cNvSpPr>
          <p:nvPr>
            <p:ph idx="1"/>
          </p:nvPr>
        </p:nvSpPr>
        <p:spPr>
          <a:xfrm>
            <a:off x="457200" y="1268760"/>
            <a:ext cx="8229600" cy="4525963"/>
          </a:xfrm>
        </p:spPr>
        <p:txBody>
          <a:bodyPr/>
          <a:lstStyle/>
          <a:p>
            <a:pPr algn="just"/>
            <a:r>
              <a:rPr lang="hu-HU" sz="1900" i="1" dirty="0"/>
              <a:t>e-pénztárgép:</a:t>
            </a:r>
            <a:r>
              <a:rPr lang="hu-HU" sz="1900" dirty="0"/>
              <a:t> elektronikus nyugta és egyszerűsített adattartalmú számla kibocsátására alkalmas, pénztárgéptől eltérő, engedélyezett műszaki megoldás. </a:t>
            </a:r>
          </a:p>
          <a:p>
            <a:pPr algn="just"/>
            <a:r>
              <a:rPr lang="hu-HU" sz="1900" b="1" dirty="0"/>
              <a:t>2025. július 1-től </a:t>
            </a:r>
            <a:r>
              <a:rPr lang="hu-HU" sz="1900" dirty="0"/>
              <a:t>üzemeltethető. </a:t>
            </a:r>
          </a:p>
          <a:p>
            <a:pPr algn="just"/>
            <a:r>
              <a:rPr lang="hu-HU" sz="1900" dirty="0"/>
              <a:t>2025. július 1. után is üzembe lehet helyezni online pénztárgépet, folyamatos az átállás az online pénztárgépekről az e-pénztárgépekre. </a:t>
            </a:r>
          </a:p>
          <a:p>
            <a:pPr algn="just"/>
            <a:r>
              <a:rPr lang="hu-HU" sz="1900" dirty="0"/>
              <a:t>A jelenleg hatályos szabályok alapján </a:t>
            </a:r>
            <a:r>
              <a:rPr lang="hu-HU" sz="1900" b="1" dirty="0"/>
              <a:t>2028. július 1-től </a:t>
            </a:r>
            <a:r>
              <a:rPr lang="hu-HU" sz="1900" dirty="0"/>
              <a:t>kell átállni a hardveralapú e-pénztárgép használatára.</a:t>
            </a:r>
          </a:p>
          <a:p>
            <a:pPr algn="just"/>
            <a:r>
              <a:rPr lang="hu-HU" sz="1900" dirty="0"/>
              <a:t>Az e-pénztárgépek forgalmazását a NAV engedélyezi. Az érvényes forgalmazási engedéllyel rendelkező e-pénztárgépek adatai az </a:t>
            </a:r>
            <a:r>
              <a:rPr lang="hu-HU" sz="1900" dirty="0" err="1"/>
              <a:t>eNYUGTA</a:t>
            </a:r>
            <a:r>
              <a:rPr lang="hu-HU" sz="1900" dirty="0"/>
              <a:t>-aloldalon (</a:t>
            </a:r>
            <a:r>
              <a:rPr lang="hu-HU" sz="1900" dirty="0">
                <a:hlinkClick r:id="rId2"/>
              </a:rPr>
              <a:t>https://nav.gov.hu/ado/enyugta</a:t>
            </a:r>
            <a:r>
              <a:rPr lang="hu-HU" sz="1900" dirty="0"/>
              <a:t>) a NAV közzéteszi.</a:t>
            </a:r>
          </a:p>
          <a:p>
            <a:pPr algn="just"/>
            <a:r>
              <a:rPr lang="hu-HU" sz="1900" dirty="0"/>
              <a:t>Az e-pénztárgépet a KOBAK-portálon kell regisztrálni (üzembehelyezési kódot kérni), és a változásokat is itt kell bejelenteni.</a:t>
            </a:r>
          </a:p>
          <a:p>
            <a:pPr marL="0" indent="0" algn="just">
              <a:buNone/>
            </a:pPr>
            <a:r>
              <a:rPr lang="hu-HU" sz="2400" i="1" dirty="0"/>
              <a:t>                           </a:t>
            </a:r>
            <a:r>
              <a:rPr lang="hu-HU" sz="2400" i="1" dirty="0">
                <a:solidFill>
                  <a:schemeClr val="tx2"/>
                </a:solidFill>
              </a:rPr>
              <a:t>e-pénztárgép ≠ online pénztárgép</a:t>
            </a:r>
          </a:p>
          <a:p>
            <a:pPr marL="0" indent="0" algn="just">
              <a:buNone/>
            </a:pPr>
            <a:endParaRPr lang="hu-HU" sz="2400" dirty="0"/>
          </a:p>
          <a:p>
            <a:pPr marL="0" marR="0" lvl="0" indent="0" algn="just" defTabSz="914400" rtl="0" eaLnBrk="0" fontAlgn="base" latinLnBrk="0" hangingPunct="0">
              <a:lnSpc>
                <a:spcPct val="100000"/>
              </a:lnSpc>
              <a:spcBef>
                <a:spcPct val="20000"/>
              </a:spcBef>
              <a:spcAft>
                <a:spcPct val="0"/>
              </a:spcAft>
              <a:buClrTx/>
              <a:buSzTx/>
              <a:buNone/>
              <a:tabLst/>
              <a:defRPr/>
            </a:pPr>
            <a:endParaRPr lang="hu-HU" sz="2400" dirty="0">
              <a:solidFill>
                <a:srgbClr val="993300"/>
              </a:solidFill>
              <a:latin typeface="Times New Roman"/>
            </a:endParaRPr>
          </a:p>
          <a:p>
            <a:pPr marL="0" marR="0" lvl="0" indent="0" algn="just" defTabSz="914400" rtl="0" eaLnBrk="0" fontAlgn="base" latinLnBrk="0" hangingPunct="0">
              <a:lnSpc>
                <a:spcPct val="100000"/>
              </a:lnSpc>
              <a:spcBef>
                <a:spcPct val="20000"/>
              </a:spcBef>
              <a:spcAft>
                <a:spcPct val="0"/>
              </a:spcAft>
              <a:buClrTx/>
              <a:buSzTx/>
              <a:buNone/>
              <a:tabLst/>
              <a:defRPr/>
            </a:pPr>
            <a:endParaRPr kumimoji="0" lang="hu-HU" sz="2400" b="0" i="0" u="none" strike="noStrike" kern="0" cap="none" spc="0" normalizeH="0" baseline="0" noProof="0" dirty="0">
              <a:ln>
                <a:noFill/>
              </a:ln>
              <a:solidFill>
                <a:srgbClr val="993300"/>
              </a:solidFill>
              <a:effectLst/>
              <a:uLnTx/>
              <a:uFillTx/>
              <a:latin typeface="Times New Roman"/>
              <a:ea typeface="+mn-ea"/>
              <a:cs typeface="+mn-cs"/>
            </a:endParaRPr>
          </a:p>
          <a:p>
            <a:pPr algn="just"/>
            <a:endParaRPr lang="hu-HU" sz="2400" dirty="0"/>
          </a:p>
          <a:p>
            <a:endParaRPr lang="hu-HU" dirty="0"/>
          </a:p>
        </p:txBody>
      </p:sp>
    </p:spTree>
    <p:extLst>
      <p:ext uri="{BB962C8B-B14F-4D97-AF65-F5344CB8AC3E}">
        <p14:creationId xmlns:p14="http://schemas.microsoft.com/office/powerpoint/2010/main" val="17763409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42892-D6FA-0114-6450-48B85FC1499D}"/>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EEA61462-F5EB-136F-957E-0873D962720D}"/>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80EDDC3D-E19D-DEE9-01A8-D8D50732212B}"/>
              </a:ext>
            </a:extLst>
          </p:cNvPr>
          <p:cNvSpPr>
            <a:spLocks noGrp="1"/>
          </p:cNvSpPr>
          <p:nvPr>
            <p:ph idx="1"/>
          </p:nvPr>
        </p:nvSpPr>
        <p:spPr/>
        <p:txBody>
          <a:bodyPr/>
          <a:lstStyle/>
          <a:p>
            <a:pPr marL="0" marR="0" lvl="0" indent="0" algn="just" defTabSz="914400" rtl="0" eaLnBrk="0" fontAlgn="base" latinLnBrk="0" hangingPunct="0">
              <a:lnSpc>
                <a:spcPct val="100000"/>
              </a:lnSpc>
              <a:spcBef>
                <a:spcPct val="20000"/>
              </a:spcBef>
              <a:spcAft>
                <a:spcPct val="0"/>
              </a:spcAft>
              <a:buClrTx/>
              <a:buSzTx/>
              <a:buNone/>
              <a:tabLst/>
              <a:defRPr/>
            </a:pPr>
            <a:r>
              <a:rPr lang="hu-HU" sz="2000" dirty="0">
                <a:solidFill>
                  <a:srgbClr val="993300"/>
                </a:solidFill>
                <a:latin typeface="Times New Roman"/>
              </a:rPr>
              <a:t>Az e-pénztárgépek bevezetésének okai:</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javítja a digitalizációs törekvéseket,</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hozzájárul az adminisztráció csökkentéséhez,</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támogatja a tudatos vásárlói magatartást, lehetővé teszi a saját vásárlási adatok elemzését,</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csökkenti és egyszerűbbé teszi a kereskedelemhez kapcsolódó folyamatok (például garancia érvényesítése) adminisztrációját,</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mérsékli a környezetterhelést a tudatos vásárlás támogatásával és a papíralapú bizonylatok számának csökkentésével.</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r>
              <a:rPr lang="hu-HU" sz="2000" dirty="0">
                <a:solidFill>
                  <a:srgbClr val="993300"/>
                </a:solidFill>
                <a:latin typeface="Times New Roman"/>
              </a:rPr>
              <a:t>javítja a vállalkozások versenyképességét, és tovább fehérítheti a gazdaságot.</a:t>
            </a:r>
          </a:p>
          <a:p>
            <a:pPr marL="0" marR="0" lvl="0" indent="0" algn="just" defTabSz="914400" rtl="0" eaLnBrk="0" fontAlgn="base" latinLnBrk="0" hangingPunct="0">
              <a:lnSpc>
                <a:spcPct val="100000"/>
              </a:lnSpc>
              <a:spcBef>
                <a:spcPct val="20000"/>
              </a:spcBef>
              <a:spcAft>
                <a:spcPct val="0"/>
              </a:spcAft>
              <a:buClrTx/>
              <a:buSzTx/>
              <a:buNone/>
              <a:tabLst/>
              <a:defRPr/>
            </a:pPr>
            <a:r>
              <a:rPr kumimoji="0" lang="hu-HU" sz="2000" b="0" i="1" u="none" strike="noStrike" kern="0" cap="none" spc="0" normalizeH="0" baseline="0" noProof="0" dirty="0">
                <a:ln>
                  <a:noFill/>
                </a:ln>
                <a:solidFill>
                  <a:srgbClr val="FF0000"/>
                </a:solidFill>
                <a:effectLst/>
                <a:uLnTx/>
                <a:uFillTx/>
                <a:latin typeface="Times New Roman"/>
                <a:ea typeface="+mn-ea"/>
                <a:cs typeface="+mn-cs"/>
              </a:rPr>
              <a:t>Jelenleg még senkinek sem kötelező, az adózó saját döntése, hogy üzembe helyez-e és használ-e e-pénztárgépet.</a:t>
            </a:r>
          </a:p>
          <a:p>
            <a:pPr marL="0" marR="0" lvl="0" indent="0" algn="just" defTabSz="914400" rtl="0" eaLnBrk="0" fontAlgn="base" latinLnBrk="0" hangingPunct="0">
              <a:lnSpc>
                <a:spcPct val="100000"/>
              </a:lnSpc>
              <a:spcBef>
                <a:spcPct val="20000"/>
              </a:spcBef>
              <a:spcAft>
                <a:spcPct val="0"/>
              </a:spcAft>
              <a:buClrTx/>
              <a:buSzTx/>
              <a:buNone/>
              <a:tabLst/>
              <a:defRPr/>
            </a:pPr>
            <a:endParaRPr lang="hu-HU" sz="2000" dirty="0">
              <a:solidFill>
                <a:srgbClr val="993300"/>
              </a:solidFill>
              <a:latin typeface="Times New Roman"/>
            </a:endParaRPr>
          </a:p>
          <a:p>
            <a:pPr marL="0" marR="0" lvl="0" indent="0" algn="just" defTabSz="914400" rtl="0" eaLnBrk="0" fontAlgn="base" latinLnBrk="0" hangingPunct="0">
              <a:lnSpc>
                <a:spcPct val="100000"/>
              </a:lnSpc>
              <a:spcBef>
                <a:spcPct val="20000"/>
              </a:spcBef>
              <a:spcAft>
                <a:spcPct val="0"/>
              </a:spcAft>
              <a:buClrTx/>
              <a:buSzTx/>
              <a:buNone/>
              <a:tabLst/>
              <a:defRPr/>
            </a:pPr>
            <a:endParaRPr kumimoji="0" lang="hu-HU" sz="2400" b="0" i="0" u="none" strike="noStrike" kern="0" cap="none" spc="0" normalizeH="0" baseline="0" noProof="0" dirty="0">
              <a:ln>
                <a:noFill/>
              </a:ln>
              <a:solidFill>
                <a:srgbClr val="993300"/>
              </a:solidFill>
              <a:effectLst/>
              <a:uLnTx/>
              <a:uFillTx/>
              <a:latin typeface="Times New Roman"/>
              <a:ea typeface="+mn-ea"/>
              <a:cs typeface="+mn-cs"/>
            </a:endParaRPr>
          </a:p>
          <a:p>
            <a:pPr algn="just"/>
            <a:endParaRPr lang="hu-HU" sz="2400" dirty="0"/>
          </a:p>
          <a:p>
            <a:endParaRPr lang="hu-HU" dirty="0"/>
          </a:p>
        </p:txBody>
      </p:sp>
    </p:spTree>
    <p:extLst>
      <p:ext uri="{BB962C8B-B14F-4D97-AF65-F5344CB8AC3E}">
        <p14:creationId xmlns:p14="http://schemas.microsoft.com/office/powerpoint/2010/main" val="2367164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2D7F1-A6BC-5182-4F8D-16B6C911DC98}"/>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1E651089-0EB7-B105-4BD0-F10F752B28BD}"/>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41907819-AA51-891E-C5A0-4353AA9ACFAE}"/>
              </a:ext>
            </a:extLst>
          </p:cNvPr>
          <p:cNvSpPr>
            <a:spLocks noGrp="1"/>
          </p:cNvSpPr>
          <p:nvPr>
            <p:ph idx="1"/>
          </p:nvPr>
        </p:nvSpPr>
        <p:spPr/>
        <p:txBody>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hu-HU" sz="2400" b="0" i="1" u="none" strike="noStrike" kern="0" cap="none" spc="0" normalizeH="0" baseline="0" noProof="0" dirty="0">
                <a:ln>
                  <a:noFill/>
                </a:ln>
                <a:solidFill>
                  <a:srgbClr val="993300"/>
                </a:solidFill>
                <a:effectLst/>
                <a:uLnTx/>
                <a:uFillTx/>
                <a:latin typeface="Times New Roman"/>
                <a:ea typeface="+mn-ea"/>
                <a:cs typeface="+mn-cs"/>
              </a:rPr>
              <a:t>e-pénztárgép</a:t>
            </a:r>
            <a:endParaRPr kumimoji="0" lang="hu-HU" sz="2400" b="0" i="0" u="none" strike="noStrike" kern="0" cap="none" spc="0" normalizeH="0" baseline="0" noProof="0" dirty="0">
              <a:ln>
                <a:noFill/>
              </a:ln>
              <a:solidFill>
                <a:srgbClr val="993300"/>
              </a:solidFill>
              <a:effectLst/>
              <a:uLnTx/>
              <a:uFillTx/>
              <a:latin typeface="Times New Roman"/>
              <a:ea typeface="+mn-ea"/>
              <a:cs typeface="+mn-cs"/>
            </a:endParaRPr>
          </a:p>
          <a:p>
            <a:pPr marL="0" indent="0" algn="ctr">
              <a:buNone/>
            </a:pPr>
            <a:endParaRPr lang="hu-HU" sz="2400" i="1" dirty="0"/>
          </a:p>
          <a:p>
            <a:pPr marL="0" indent="0" algn="ctr">
              <a:buNone/>
            </a:pPr>
            <a:endParaRPr lang="hu-HU" sz="2400" i="1" dirty="0"/>
          </a:p>
          <a:p>
            <a:pPr marL="0" indent="0">
              <a:buNone/>
            </a:pPr>
            <a:r>
              <a:rPr lang="hu-HU" sz="2400" b="1" dirty="0"/>
              <a:t>hardveralapú</a:t>
            </a:r>
            <a:r>
              <a:rPr lang="hu-HU" sz="2400" dirty="0"/>
              <a:t> e-pénztárgép                    </a:t>
            </a:r>
            <a:r>
              <a:rPr lang="hu-HU" sz="2400" b="1" dirty="0"/>
              <a:t>felhőalapú </a:t>
            </a:r>
            <a:r>
              <a:rPr lang="hu-HU" sz="2400" dirty="0"/>
              <a:t>e-pénztárgép</a:t>
            </a:r>
          </a:p>
          <a:p>
            <a:pPr marL="0" indent="0">
              <a:buNone/>
            </a:pPr>
            <a:endParaRPr lang="hu-HU" sz="2400" dirty="0"/>
          </a:p>
          <a:p>
            <a:pPr marL="0" indent="0" algn="just">
              <a:buNone/>
            </a:pPr>
            <a:r>
              <a:rPr lang="hu-HU" sz="2000" i="1" dirty="0"/>
              <a:t>A hardveralapú e-pénztárgép</a:t>
            </a:r>
            <a:r>
              <a:rPr lang="hu-HU" sz="2000" dirty="0"/>
              <a:t>: egy új típusú pénztárgép, amelyben az adóügyi egység és a hozzá kapcsolódó eszközök (például nyomtató, kijelző, billentyűzet, vonalkódolvasó) együtt látják el az e-pénztárgép feladatait.</a:t>
            </a:r>
          </a:p>
          <a:p>
            <a:pPr marL="0" indent="0" algn="just">
              <a:buNone/>
            </a:pPr>
            <a:endParaRPr lang="hu-HU" sz="2000" dirty="0"/>
          </a:p>
          <a:p>
            <a:pPr marL="0" indent="0" algn="just">
              <a:buNone/>
            </a:pPr>
            <a:r>
              <a:rPr lang="hu-HU" sz="2000" i="1" dirty="0"/>
              <a:t>A felhőalapú e-pénztárgép: </a:t>
            </a:r>
            <a:r>
              <a:rPr lang="hu-HU" sz="2000" dirty="0"/>
              <a:t>egy mobiltelefonra (vagy más mobileszközre) telepített </a:t>
            </a:r>
            <a:r>
              <a:rPr lang="hu-HU" sz="2000" u="sng" dirty="0"/>
              <a:t>alkalmazás</a:t>
            </a:r>
            <a:r>
              <a:rPr lang="hu-HU" sz="2000" dirty="0"/>
              <a:t>, ami a NAV által üzemeltett felhőalapú adóügyi modullal, valamint a mobileszközhöz kapcsolódó nyomtatóval együtt látja el az e-pénztárgép feladatait.</a:t>
            </a:r>
          </a:p>
        </p:txBody>
      </p:sp>
      <p:cxnSp>
        <p:nvCxnSpPr>
          <p:cNvPr id="5" name="Egyenes összekötő nyíllal 4">
            <a:extLst>
              <a:ext uri="{FF2B5EF4-FFF2-40B4-BE49-F238E27FC236}">
                <a16:creationId xmlns:a16="http://schemas.microsoft.com/office/drawing/2014/main" id="{6CA79887-E9DC-558D-D57E-802BA1F7B47C}"/>
              </a:ext>
            </a:extLst>
          </p:cNvPr>
          <p:cNvCxnSpPr/>
          <p:nvPr/>
        </p:nvCxnSpPr>
        <p:spPr bwMode="auto">
          <a:xfrm>
            <a:off x="5213402" y="2201835"/>
            <a:ext cx="654742" cy="50708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Egyenes összekötő nyíllal 6">
            <a:extLst>
              <a:ext uri="{FF2B5EF4-FFF2-40B4-BE49-F238E27FC236}">
                <a16:creationId xmlns:a16="http://schemas.microsoft.com/office/drawing/2014/main" id="{C1CEF9F1-CF39-8DD0-D4F7-902CE1F54A49}"/>
              </a:ext>
            </a:extLst>
          </p:cNvPr>
          <p:cNvCxnSpPr/>
          <p:nvPr/>
        </p:nvCxnSpPr>
        <p:spPr bwMode="auto">
          <a:xfrm flipH="1">
            <a:off x="3203848" y="2204864"/>
            <a:ext cx="597768" cy="504056"/>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0571231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EEC59CF-D80A-A453-DB9C-78CCD2C9D40A}"/>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0B6608C5-F8C1-7805-ED62-8BC121582FE4}"/>
              </a:ext>
            </a:extLst>
          </p:cNvPr>
          <p:cNvSpPr>
            <a:spLocks noGrp="1"/>
          </p:cNvSpPr>
          <p:nvPr>
            <p:ph idx="1"/>
          </p:nvPr>
        </p:nvSpPr>
        <p:spPr/>
        <p:txBody>
          <a:bodyPr/>
          <a:lstStyle/>
          <a:p>
            <a:pPr marL="0" indent="0" algn="ctr">
              <a:buNone/>
            </a:pPr>
            <a:r>
              <a:rPr lang="hu-HU" sz="2400" dirty="0"/>
              <a:t>Adatkapcsolat</a:t>
            </a:r>
          </a:p>
          <a:p>
            <a:pPr marL="0" indent="0" algn="ctr">
              <a:buNone/>
            </a:pPr>
            <a:endParaRPr lang="hu-HU" sz="2400" dirty="0"/>
          </a:p>
          <a:p>
            <a:pPr algn="just"/>
            <a:r>
              <a:rPr lang="hu-HU" sz="2400" i="1" dirty="0">
                <a:solidFill>
                  <a:schemeClr val="tx2"/>
                </a:solidFill>
              </a:rPr>
              <a:t>A felhőalapú </a:t>
            </a:r>
            <a:r>
              <a:rPr lang="hu-HU" sz="2400" dirty="0"/>
              <a:t>e-pénztárgépeknél </a:t>
            </a:r>
            <a:r>
              <a:rPr lang="hu-HU" sz="2400" u="sng" dirty="0"/>
              <a:t>bármilyen internetkapcsolat </a:t>
            </a:r>
            <a:r>
              <a:rPr lang="hu-HU" sz="2400" dirty="0"/>
              <a:t>használható, függetlenül a hálózati hozzáférés technológiájától (például WiFi, mobilinternet, stb.) és a szolgáltatótól. </a:t>
            </a:r>
          </a:p>
          <a:p>
            <a:pPr algn="just"/>
            <a:endParaRPr lang="hu-HU" sz="2400" dirty="0"/>
          </a:p>
          <a:p>
            <a:pPr algn="just"/>
            <a:r>
              <a:rPr lang="hu-HU" sz="2400" i="1" dirty="0">
                <a:solidFill>
                  <a:schemeClr val="tx2"/>
                </a:solidFill>
              </a:rPr>
              <a:t>A hardveralapú </a:t>
            </a:r>
            <a:r>
              <a:rPr lang="hu-HU" sz="2400" dirty="0"/>
              <a:t>e-pénztárgépeknél az adóügyi egységbe integrált </a:t>
            </a:r>
            <a:r>
              <a:rPr lang="hu-HU" sz="2400" u="sng" dirty="0"/>
              <a:t>SIM-modul biztosítja</a:t>
            </a:r>
            <a:r>
              <a:rPr lang="hu-HU" sz="2400" dirty="0"/>
              <a:t> az adatkapcsolatot a mobil földfelszíni hálózaton.</a:t>
            </a:r>
          </a:p>
        </p:txBody>
      </p:sp>
    </p:spTree>
    <p:extLst>
      <p:ext uri="{BB962C8B-B14F-4D97-AF65-F5344CB8AC3E}">
        <p14:creationId xmlns:p14="http://schemas.microsoft.com/office/powerpoint/2010/main" val="21213193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C42D4-2D27-F36C-2F64-65C619AA65A4}"/>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EF75B1C9-3376-A055-BB23-5AF803509795}"/>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4323896A-46A9-0701-455D-090BAE5385ED}"/>
              </a:ext>
            </a:extLst>
          </p:cNvPr>
          <p:cNvSpPr>
            <a:spLocks noGrp="1"/>
          </p:cNvSpPr>
          <p:nvPr>
            <p:ph idx="1"/>
          </p:nvPr>
        </p:nvSpPr>
        <p:spPr/>
        <p:txBody>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lang="hu-HU" sz="2000" dirty="0"/>
              <a:t>Ha az adózó </a:t>
            </a:r>
            <a:r>
              <a:rPr lang="hu-HU" sz="2000" b="1" dirty="0">
                <a:solidFill>
                  <a:schemeClr val="tx2"/>
                </a:solidFill>
              </a:rPr>
              <a:t>online pénztárgép használatára köteles tevékenységet </a:t>
            </a:r>
            <a:r>
              <a:rPr lang="hu-HU" sz="2000" dirty="0"/>
              <a:t>folytat, akkor ehhez a tevékenységhez </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000" dirty="0"/>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000" dirty="0"/>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000" dirty="0"/>
          </a:p>
          <a:p>
            <a:pPr marL="0" marR="0" lvl="0" indent="0" algn="ctr" defTabSz="914400" rtl="0" eaLnBrk="0" fontAlgn="base" latinLnBrk="0" hangingPunct="0">
              <a:lnSpc>
                <a:spcPct val="100000"/>
              </a:lnSpc>
              <a:spcBef>
                <a:spcPct val="20000"/>
              </a:spcBef>
              <a:spcAft>
                <a:spcPct val="0"/>
              </a:spcAft>
              <a:buClrTx/>
              <a:buSzTx/>
              <a:buFontTx/>
              <a:buNone/>
              <a:tabLst/>
              <a:defRPr/>
            </a:pPr>
            <a:r>
              <a:rPr lang="hu-HU" sz="2000" dirty="0"/>
              <a:t>online pénztárgépet                      vagy                    hardveralapú e-pénztárgépet</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000" dirty="0"/>
          </a:p>
          <a:p>
            <a:pPr marL="0" marR="0" lvl="0" indent="0" algn="ctr" defTabSz="914400" rtl="0" eaLnBrk="0" fontAlgn="base" latinLnBrk="0" hangingPunct="0">
              <a:lnSpc>
                <a:spcPct val="100000"/>
              </a:lnSpc>
              <a:spcBef>
                <a:spcPct val="20000"/>
              </a:spcBef>
              <a:spcAft>
                <a:spcPct val="0"/>
              </a:spcAft>
              <a:buClrTx/>
              <a:buSzTx/>
              <a:buFontTx/>
              <a:buNone/>
              <a:tabLst/>
              <a:defRPr/>
            </a:pPr>
            <a:endParaRPr lang="hu-HU" sz="2000" dirty="0"/>
          </a:p>
          <a:p>
            <a:pPr marL="0" marR="0" lvl="0" indent="0" defTabSz="914400" rtl="0" eaLnBrk="0" fontAlgn="base" latinLnBrk="0" hangingPunct="0">
              <a:lnSpc>
                <a:spcPct val="100000"/>
              </a:lnSpc>
              <a:spcBef>
                <a:spcPct val="20000"/>
              </a:spcBef>
              <a:spcAft>
                <a:spcPct val="0"/>
              </a:spcAft>
              <a:buClrTx/>
              <a:buSzTx/>
              <a:buFontTx/>
              <a:buNone/>
              <a:tabLst/>
              <a:defRPr/>
            </a:pPr>
            <a:r>
              <a:rPr lang="hu-HU" sz="2000" dirty="0"/>
              <a:t>                                                 használhat. </a:t>
            </a:r>
          </a:p>
        </p:txBody>
      </p:sp>
      <p:cxnSp>
        <p:nvCxnSpPr>
          <p:cNvPr id="6" name="Egyenes összekötő nyíllal 5">
            <a:extLst>
              <a:ext uri="{FF2B5EF4-FFF2-40B4-BE49-F238E27FC236}">
                <a16:creationId xmlns:a16="http://schemas.microsoft.com/office/drawing/2014/main" id="{3B38077E-E387-FC97-271B-7AA8527C136E}"/>
              </a:ext>
            </a:extLst>
          </p:cNvPr>
          <p:cNvCxnSpPr/>
          <p:nvPr/>
        </p:nvCxnSpPr>
        <p:spPr bwMode="auto">
          <a:xfrm>
            <a:off x="5940152" y="2420888"/>
            <a:ext cx="576064" cy="64807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Egyenes összekötő nyíllal 9">
            <a:extLst>
              <a:ext uri="{FF2B5EF4-FFF2-40B4-BE49-F238E27FC236}">
                <a16:creationId xmlns:a16="http://schemas.microsoft.com/office/drawing/2014/main" id="{C4EAAE78-192E-CC0F-C8D9-38A0AB7F137B}"/>
              </a:ext>
            </a:extLst>
          </p:cNvPr>
          <p:cNvCxnSpPr/>
          <p:nvPr/>
        </p:nvCxnSpPr>
        <p:spPr bwMode="auto">
          <a:xfrm flipH="1">
            <a:off x="2339752" y="2384884"/>
            <a:ext cx="720080" cy="72008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532554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843CE9C-F728-0FC8-1B3E-DCE8591E0BDE}"/>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D18506DE-7AB7-3EDC-F39B-8CDCBA7B7A6E}"/>
              </a:ext>
            </a:extLst>
          </p:cNvPr>
          <p:cNvSpPr>
            <a:spLocks noGrp="1"/>
          </p:cNvSpPr>
          <p:nvPr>
            <p:ph idx="1"/>
          </p:nvPr>
        </p:nvSpPr>
        <p:spPr/>
        <p:txBody>
          <a:bodyPr/>
          <a:lstStyle/>
          <a:p>
            <a:pPr marL="0" indent="0" algn="ctr">
              <a:buNone/>
            </a:pPr>
            <a:r>
              <a:rPr lang="hu-HU" dirty="0"/>
              <a:t>    </a:t>
            </a:r>
            <a:r>
              <a:rPr lang="hu-HU" sz="2400" dirty="0"/>
              <a:t>Felhőalapú e-pénztárgéppel </a:t>
            </a:r>
          </a:p>
          <a:p>
            <a:pPr marL="0" indent="0">
              <a:buNone/>
            </a:pPr>
            <a:endParaRPr lang="hu-HU" sz="2400" dirty="0"/>
          </a:p>
          <a:p>
            <a:pPr marL="0" indent="0" algn="ctr">
              <a:buNone/>
            </a:pPr>
            <a:r>
              <a:rPr lang="hu-HU" sz="2400" dirty="0"/>
              <a:t>csak olyan tevékenységhez kapcsolódóan állítható ki e-nyugta vagy számla, </a:t>
            </a:r>
          </a:p>
          <a:p>
            <a:pPr marL="0" indent="0" algn="ctr">
              <a:buNone/>
            </a:pPr>
            <a:endParaRPr lang="hu-HU" sz="2400" dirty="0"/>
          </a:p>
          <a:p>
            <a:pPr marL="0" indent="0">
              <a:buNone/>
            </a:pPr>
            <a:endParaRPr lang="hu-HU" sz="2400" dirty="0"/>
          </a:p>
          <a:p>
            <a:pPr marL="0" indent="0" algn="ctr">
              <a:buNone/>
            </a:pPr>
            <a:r>
              <a:rPr lang="hu-HU" sz="2400" dirty="0"/>
              <a:t>ami </a:t>
            </a:r>
            <a:r>
              <a:rPr lang="hu-HU" sz="2400" u="sng" dirty="0"/>
              <a:t>nem köteles online pénztárgép</a:t>
            </a:r>
            <a:r>
              <a:rPr lang="hu-HU" sz="2400" dirty="0"/>
              <a:t> használatára.</a:t>
            </a:r>
          </a:p>
          <a:p>
            <a:pPr marL="0" indent="0" algn="ctr">
              <a:buNone/>
            </a:pPr>
            <a:endParaRPr lang="hu-HU" dirty="0"/>
          </a:p>
        </p:txBody>
      </p:sp>
      <p:cxnSp>
        <p:nvCxnSpPr>
          <p:cNvPr id="5" name="Egyenes összekötő nyíllal 4">
            <a:extLst>
              <a:ext uri="{FF2B5EF4-FFF2-40B4-BE49-F238E27FC236}">
                <a16:creationId xmlns:a16="http://schemas.microsoft.com/office/drawing/2014/main" id="{443AD523-7AE6-B72C-8A80-1D1F95A7C104}"/>
              </a:ext>
            </a:extLst>
          </p:cNvPr>
          <p:cNvCxnSpPr/>
          <p:nvPr/>
        </p:nvCxnSpPr>
        <p:spPr bwMode="auto">
          <a:xfrm>
            <a:off x="4562856" y="2132856"/>
            <a:ext cx="0" cy="57606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Egyenes összekötő nyíllal 8">
            <a:extLst>
              <a:ext uri="{FF2B5EF4-FFF2-40B4-BE49-F238E27FC236}">
                <a16:creationId xmlns:a16="http://schemas.microsoft.com/office/drawing/2014/main" id="{FEFA33EB-5854-F56C-CF2A-0CDE9F1F7EDA}"/>
              </a:ext>
            </a:extLst>
          </p:cNvPr>
          <p:cNvCxnSpPr/>
          <p:nvPr/>
        </p:nvCxnSpPr>
        <p:spPr bwMode="auto">
          <a:xfrm>
            <a:off x="4572000" y="3501008"/>
            <a:ext cx="0" cy="72008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348848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AD40422-FE54-F3FD-B97D-8D76739CD5A6}"/>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73193892-D6B2-C76F-88B4-64DFD69F5377}"/>
              </a:ext>
            </a:extLst>
          </p:cNvPr>
          <p:cNvSpPr>
            <a:spLocks noGrp="1"/>
          </p:cNvSpPr>
          <p:nvPr>
            <p:ph idx="1"/>
          </p:nvPr>
        </p:nvSpPr>
        <p:spPr/>
        <p:txBody>
          <a:bodyPr/>
          <a:lstStyle/>
          <a:p>
            <a:pPr algn="just"/>
            <a:r>
              <a:rPr lang="hu-HU" sz="2000" dirty="0"/>
              <a:t>A felhőalapú e-pénztárgép bármilyen mobileszközre, például mobiltelefonra, tabletre telepíthető, amelyen az adott e-pénztárgép-alkalmazás operációs rendszerének (Android vagy iOS) támogatott verziója fut. (Pl. a NAV ingyenes NAV </a:t>
            </a:r>
            <a:r>
              <a:rPr lang="hu-HU" sz="2000" dirty="0" err="1"/>
              <a:t>ePénztárgépe</a:t>
            </a:r>
            <a:r>
              <a:rPr lang="hu-HU" sz="2000" dirty="0"/>
              <a:t> App)</a:t>
            </a:r>
          </a:p>
          <a:p>
            <a:pPr marL="0" indent="0" algn="just">
              <a:buNone/>
            </a:pPr>
            <a:endParaRPr lang="hu-HU" sz="2000" dirty="0"/>
          </a:p>
          <a:p>
            <a:pPr algn="just"/>
            <a:r>
              <a:rPr lang="hu-HU" sz="2000" dirty="0"/>
              <a:t>Azonban </a:t>
            </a:r>
            <a:r>
              <a:rPr lang="hu-HU" sz="2000" dirty="0">
                <a:solidFill>
                  <a:srgbClr val="993300"/>
                </a:solidFill>
                <a:latin typeface="Times New Roman"/>
              </a:rPr>
              <a:t>a</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 felhőalapú e-pénztárgép </a:t>
            </a:r>
            <a:r>
              <a:rPr lang="hu-HU" sz="2000" dirty="0"/>
              <a:t>kötelező tartozéka a nyomtató (természetesen hardveralapú pénztárgép esetén is), melyre azért van szükség, mert ha a vevő kéri, kötelező papíralapú másolatot adni a kiállított e-nyugtáról.</a:t>
            </a:r>
          </a:p>
          <a:p>
            <a:pPr marL="0" indent="0" algn="just">
              <a:buNone/>
            </a:pPr>
            <a:endParaRPr lang="hu-HU" sz="2000" dirty="0"/>
          </a:p>
        </p:txBody>
      </p:sp>
    </p:spTree>
    <p:extLst>
      <p:ext uri="{BB962C8B-B14F-4D97-AF65-F5344CB8AC3E}">
        <p14:creationId xmlns:p14="http://schemas.microsoft.com/office/powerpoint/2010/main" val="30729560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D9A1179-371C-67B1-5B46-41CFD061FF43}"/>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B8BA530B-5579-E01A-7354-66E7E8A6865A}"/>
              </a:ext>
            </a:extLst>
          </p:cNvPr>
          <p:cNvSpPr>
            <a:spLocks noGrp="1"/>
          </p:cNvSpPr>
          <p:nvPr>
            <p:ph idx="1"/>
          </p:nvPr>
        </p:nvSpPr>
        <p:spPr>
          <a:xfrm>
            <a:off x="457200" y="1600201"/>
            <a:ext cx="8229600" cy="4781127"/>
          </a:xfrm>
        </p:spPr>
        <p:txBody>
          <a:bodyPr/>
          <a:lstStyle/>
          <a:p>
            <a:pPr marL="0" indent="0" algn="just">
              <a:buNone/>
            </a:pPr>
            <a:r>
              <a:rPr lang="hu-HU" sz="2000" i="1" dirty="0"/>
              <a:t>Az e-nyugta: </a:t>
            </a:r>
            <a:r>
              <a:rPr lang="hu-HU" sz="2000" dirty="0"/>
              <a:t>az </a:t>
            </a:r>
            <a:r>
              <a:rPr lang="hu-HU" sz="2000" u="sng" dirty="0"/>
              <a:t>e-pénztárgéppel</a:t>
            </a:r>
            <a:r>
              <a:rPr lang="hu-HU" sz="2000" dirty="0"/>
              <a:t> kiállított nyugta. </a:t>
            </a:r>
          </a:p>
          <a:p>
            <a:pPr marL="0" indent="0" algn="just">
              <a:buNone/>
            </a:pPr>
            <a:r>
              <a:rPr lang="hu-HU" sz="2000" dirty="0"/>
              <a:t>Az e-nyugta mindig elektronikus formátumú, papíralapon nem állítható ki, de a vevő kérésére az e-nyugtáról papíralapú </a:t>
            </a:r>
            <a:r>
              <a:rPr lang="hu-HU" sz="2000" u="sng" dirty="0"/>
              <a:t>másolatot</a:t>
            </a:r>
            <a:r>
              <a:rPr lang="hu-HU" sz="2000" dirty="0"/>
              <a:t> kell kinyomtatni.</a:t>
            </a:r>
          </a:p>
          <a:p>
            <a:pPr marL="0" indent="0" algn="just">
              <a:buNone/>
            </a:pPr>
            <a:endParaRPr lang="hu-HU" sz="2000" dirty="0"/>
          </a:p>
          <a:p>
            <a:pPr marL="0" indent="0" algn="just">
              <a:buNone/>
            </a:pPr>
            <a:r>
              <a:rPr lang="hu-HU" sz="2000" i="1" dirty="0"/>
              <a:t>Nyugtatár: </a:t>
            </a:r>
            <a:r>
              <a:rPr lang="hu-HU" sz="2000" dirty="0"/>
              <a:t>az a rendszer, amely lehetővé teszi az e-pénztárgéppel kiállított e-nyugták és számlák hozzáférhetővé tételét a vásárlónak, illetve gondoskodik ezek megőrzéséról. Az e-pénztárgépek a kiállított elektronikus bizonylatokat, mint például az e-nyugtát, a nyugtatárba küldik be, és a vevő a nyugtatárból tudja azokat letölteni. </a:t>
            </a:r>
          </a:p>
          <a:p>
            <a:pPr algn="just">
              <a:buFont typeface="Arial" panose="020B0604020202020204" pitchFamily="34" charset="0"/>
              <a:buChar char="•"/>
            </a:pPr>
            <a:r>
              <a:rPr lang="hu-HU" sz="2000" dirty="0"/>
              <a:t>A nyugtatárat a NAV üzemelteti.</a:t>
            </a:r>
          </a:p>
          <a:p>
            <a:pPr marL="0" indent="0" algn="just">
              <a:buNone/>
            </a:pPr>
            <a:endParaRPr lang="hu-HU" sz="2000" dirty="0"/>
          </a:p>
          <a:p>
            <a:pPr algn="just">
              <a:buFont typeface="Arial" panose="020B0604020202020204" pitchFamily="34" charset="0"/>
              <a:buChar char="•"/>
            </a:pPr>
            <a:r>
              <a:rPr lang="hu-HU" sz="2000" dirty="0"/>
              <a:t>A nyugtatár a beküldött adatokat az e-nyugta beérkezésétől számított </a:t>
            </a:r>
            <a:r>
              <a:rPr lang="hu-HU" sz="2000" u="sng" dirty="0"/>
              <a:t>tíz évig tárolja</a:t>
            </a:r>
            <a:r>
              <a:rPr lang="hu-HU" sz="2000" dirty="0"/>
              <a:t>, és teszi hozzáférhetővé a vevő számára.</a:t>
            </a:r>
            <a:endParaRPr lang="hu-HU" dirty="0"/>
          </a:p>
          <a:p>
            <a:endParaRPr lang="hu-HU" dirty="0"/>
          </a:p>
          <a:p>
            <a:endParaRPr lang="hu-HU" dirty="0"/>
          </a:p>
        </p:txBody>
      </p:sp>
    </p:spTree>
    <p:extLst>
      <p:ext uri="{BB962C8B-B14F-4D97-AF65-F5344CB8AC3E}">
        <p14:creationId xmlns:p14="http://schemas.microsoft.com/office/powerpoint/2010/main" val="17222661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45F8E5B-BF2B-3FEE-278B-3EDCED4E3D0B}"/>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5594AC30-9CF5-E61D-50EA-DC4896649377}"/>
              </a:ext>
            </a:extLst>
          </p:cNvPr>
          <p:cNvSpPr>
            <a:spLocks noGrp="1"/>
          </p:cNvSpPr>
          <p:nvPr>
            <p:ph idx="1"/>
          </p:nvPr>
        </p:nvSpPr>
        <p:spPr/>
        <p:txBody>
          <a:bodyPr/>
          <a:lstStyle/>
          <a:p>
            <a:pPr marL="0" indent="0">
              <a:buNone/>
            </a:pPr>
            <a:r>
              <a:rPr lang="hu-HU" sz="2400" dirty="0"/>
              <a:t>Előnyök:</a:t>
            </a:r>
          </a:p>
          <a:p>
            <a:pPr>
              <a:buFont typeface="Wingdings" panose="05000000000000000000" pitchFamily="2" charset="2"/>
              <a:buChar char="ü"/>
            </a:pPr>
            <a:r>
              <a:rPr lang="hu-HU" sz="2000" dirty="0"/>
              <a:t>Az e-nyugta a nyugtatárban archiválásra kerül.</a:t>
            </a:r>
          </a:p>
          <a:p>
            <a:pPr>
              <a:buFont typeface="Wingdings" panose="05000000000000000000" pitchFamily="2" charset="2"/>
              <a:buChar char="ü"/>
            </a:pPr>
            <a:endParaRPr lang="hu-HU" sz="2000" dirty="0"/>
          </a:p>
          <a:p>
            <a:pPr>
              <a:buFont typeface="Wingdings" panose="05000000000000000000" pitchFamily="2" charset="2"/>
              <a:buChar char="ü"/>
            </a:pPr>
            <a:r>
              <a:rPr lang="hu-HU" sz="2000" dirty="0"/>
              <a:t>A nyugta kibocsátójának nem kell megőriznie a nyugta saját példányát.</a:t>
            </a:r>
          </a:p>
          <a:p>
            <a:pPr>
              <a:buFont typeface="Wingdings" panose="05000000000000000000" pitchFamily="2" charset="2"/>
              <a:buChar char="ü"/>
            </a:pPr>
            <a:endParaRPr lang="hu-HU" sz="2000" dirty="0"/>
          </a:p>
          <a:p>
            <a:pPr>
              <a:buFont typeface="Wingdings" panose="05000000000000000000" pitchFamily="2" charset="2"/>
              <a:buChar char="ü"/>
            </a:pPr>
            <a:r>
              <a:rPr lang="hu-HU" sz="2000" dirty="0"/>
              <a:t>A napi zárások adatai az elektronikus felületről lekérdezhetőek lesznek.</a:t>
            </a:r>
          </a:p>
          <a:p>
            <a:pPr>
              <a:buFont typeface="Wingdings" panose="05000000000000000000" pitchFamily="2" charset="2"/>
              <a:buChar char="ü"/>
            </a:pPr>
            <a:endParaRPr lang="hu-HU" sz="2000" dirty="0"/>
          </a:p>
          <a:p>
            <a:pPr>
              <a:buFont typeface="Wingdings" panose="05000000000000000000" pitchFamily="2" charset="2"/>
              <a:buChar char="ü"/>
            </a:pPr>
            <a:r>
              <a:rPr lang="hu-HU" sz="2000" dirty="0"/>
              <a:t>Az adatszolgáltatás azonnal megtörténik e-nyugta esetén.</a:t>
            </a:r>
          </a:p>
          <a:p>
            <a:pPr>
              <a:buFont typeface="Wingdings" panose="05000000000000000000" pitchFamily="2" charset="2"/>
              <a:buChar char="ü"/>
            </a:pPr>
            <a:endParaRPr lang="hu-HU" sz="2000" dirty="0"/>
          </a:p>
          <a:p>
            <a:pPr>
              <a:buFont typeface="Wingdings" panose="05000000000000000000" pitchFamily="2" charset="2"/>
              <a:buChar char="ü"/>
            </a:pPr>
            <a:r>
              <a:rPr lang="hu-HU" sz="2000" dirty="0"/>
              <a:t>Költségtakarékosság. </a:t>
            </a:r>
          </a:p>
        </p:txBody>
      </p:sp>
    </p:spTree>
    <p:extLst>
      <p:ext uri="{BB962C8B-B14F-4D97-AF65-F5344CB8AC3E}">
        <p14:creationId xmlns:p14="http://schemas.microsoft.com/office/powerpoint/2010/main" val="9536123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5EAB1-FBCA-7E6C-CA21-4C2DD6AFB875}"/>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FA0814F2-20C9-2996-764D-C8272823D97F}"/>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E67C7B60-A5AA-BBA8-011F-D1CFBDFEBEED}"/>
              </a:ext>
            </a:extLst>
          </p:cNvPr>
          <p:cNvSpPr>
            <a:spLocks noGrp="1"/>
          </p:cNvSpPr>
          <p:nvPr>
            <p:ph idx="1"/>
          </p:nvPr>
        </p:nvSpPr>
        <p:spPr>
          <a:xfrm>
            <a:off x="457200" y="1340768"/>
            <a:ext cx="8229600" cy="4781127"/>
          </a:xfrm>
        </p:spPr>
        <p:txBody>
          <a:bodyPr/>
          <a:lstStyle/>
          <a:p>
            <a:pPr marL="0" indent="0" algn="ctr">
              <a:buNone/>
            </a:pPr>
            <a:r>
              <a:rPr lang="hu-HU" sz="2000" b="1" dirty="0"/>
              <a:t>A vevői alkalmazás </a:t>
            </a:r>
          </a:p>
          <a:p>
            <a:pPr marL="0" indent="0" algn="ctr">
              <a:buNone/>
            </a:pPr>
            <a:endParaRPr lang="hu-HU" sz="2000" b="1" i="1" dirty="0"/>
          </a:p>
          <a:p>
            <a:pPr algn="just">
              <a:buFont typeface="Arial" panose="020B0604020202020204" pitchFamily="34" charset="0"/>
              <a:buChar char="•"/>
            </a:pPr>
            <a:r>
              <a:rPr lang="hu-HU" sz="2000" dirty="0"/>
              <a:t>Egy olyan </a:t>
            </a:r>
            <a:r>
              <a:rPr lang="hu-HU" sz="2000" b="1" dirty="0"/>
              <a:t>mobilapplikáció,</a:t>
            </a:r>
            <a:r>
              <a:rPr lang="hu-HU" sz="2000" dirty="0"/>
              <a:t> amely a vevő számára – mobiltelefonján vagy tabletjén – elérhetővé teszi az e-pénztárgéppel kibocsátott e-nyugtát és számlát, illetve biztosítja számára az adatok megismerésének és feldolgozásának a lehetőségét. Az e-pénztárgéppel kiállított e-nyugtát a vevő – a vevői alkalmazás segítségével – a nyugtatárban érheti el.</a:t>
            </a:r>
          </a:p>
          <a:p>
            <a:pPr algn="just">
              <a:buFont typeface="Arial" panose="020B0604020202020204" pitchFamily="34" charset="0"/>
              <a:buChar char="•"/>
            </a:pPr>
            <a:endParaRPr lang="hu-HU" sz="2000" dirty="0"/>
          </a:p>
          <a:p>
            <a:pPr algn="just">
              <a:buFont typeface="Arial" panose="020B0604020202020204" pitchFamily="34" charset="0"/>
              <a:buChar char="•"/>
            </a:pPr>
            <a:r>
              <a:rPr lang="hu-HU" sz="2000" b="1" dirty="0"/>
              <a:t>Nem kötelező</a:t>
            </a:r>
            <a:r>
              <a:rPr lang="hu-HU" sz="2000" dirty="0"/>
              <a:t>, enélkül azonban a vevő az e-nyugtát nem tudja letölteni és nem tudja tárolni, megőrizni vagy utólag visszakeresni. Opcionálisan papíralapú nyugtamásolat kérhető.</a:t>
            </a:r>
          </a:p>
          <a:p>
            <a:pPr marL="0" indent="0" algn="just">
              <a:buNone/>
            </a:pPr>
            <a:endParaRPr lang="hu-HU" sz="2000" dirty="0"/>
          </a:p>
          <a:p>
            <a:pPr algn="just"/>
            <a:endParaRPr lang="hu-HU" sz="2000" dirty="0"/>
          </a:p>
          <a:p>
            <a:endParaRPr lang="hu-HU" dirty="0"/>
          </a:p>
        </p:txBody>
      </p:sp>
    </p:spTree>
    <p:extLst>
      <p:ext uri="{BB962C8B-B14F-4D97-AF65-F5344CB8AC3E}">
        <p14:creationId xmlns:p14="http://schemas.microsoft.com/office/powerpoint/2010/main" val="7750177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9D15A33-8B79-9863-F546-D45BFAFD7D29}"/>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5B14099D-EFF8-F068-0637-007C16A5EDE2}"/>
              </a:ext>
            </a:extLst>
          </p:cNvPr>
          <p:cNvSpPr>
            <a:spLocks noGrp="1"/>
          </p:cNvSpPr>
          <p:nvPr>
            <p:ph idx="1"/>
          </p:nvPr>
        </p:nvSpPr>
        <p:spPr>
          <a:xfrm>
            <a:off x="459525" y="1401269"/>
            <a:ext cx="8229600" cy="4908051"/>
          </a:xfrm>
        </p:spPr>
        <p:txBody>
          <a:bodyPr/>
          <a:lstStyle/>
          <a:p>
            <a:pPr marL="342900" marR="0" lvl="0" indent="-342900" algn="just"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hu-HU" sz="2000" b="0" i="0" u="none" strike="noStrike" kern="0" cap="none" spc="0" normalizeH="0" baseline="0" noProof="0" dirty="0">
                <a:ln>
                  <a:noFill/>
                </a:ln>
                <a:solidFill>
                  <a:srgbClr val="993300"/>
                </a:solidFill>
                <a:effectLst/>
                <a:uLnTx/>
                <a:uFillTx/>
                <a:latin typeface="Times New Roman"/>
                <a:ea typeface="+mn-ea"/>
                <a:cs typeface="+mn-cs"/>
              </a:rPr>
              <a:t>A vevői alkalmazás használatához </a:t>
            </a:r>
            <a:r>
              <a:rPr kumimoji="0" lang="hu-HU" sz="2000" b="1" i="0" u="none" strike="noStrike" kern="0" cap="none" spc="0" normalizeH="0" baseline="0" noProof="0" dirty="0">
                <a:ln>
                  <a:noFill/>
                </a:ln>
                <a:solidFill>
                  <a:srgbClr val="993300"/>
                </a:solidFill>
                <a:effectLst/>
                <a:uLnTx/>
                <a:uFillTx/>
                <a:latin typeface="Times New Roman"/>
                <a:ea typeface="+mn-ea"/>
                <a:cs typeface="+mn-cs"/>
              </a:rPr>
              <a:t>nem szükséges </a:t>
            </a:r>
            <a:r>
              <a:rPr kumimoji="0" lang="hu-HU" sz="2000" b="0" i="0" u="none" strike="noStrike" kern="0" cap="none" spc="0" normalizeH="0" baseline="0" noProof="0" dirty="0">
                <a:ln>
                  <a:noFill/>
                </a:ln>
                <a:solidFill>
                  <a:srgbClr val="993300"/>
                </a:solidFill>
                <a:effectLst/>
                <a:uLnTx/>
                <a:uFillTx/>
                <a:latin typeface="Times New Roman"/>
                <a:ea typeface="+mn-ea"/>
                <a:cs typeface="+mn-cs"/>
              </a:rPr>
              <a:t>regisztrálni, adatokat megadni, a vevői alkalmazás nem azonosítja a felhasználóját. A vevői alkalmazás az e-nyugta kiállításakor keletkező adatokból képzett „keresőkulcs” és „keresődátum” alapján tölti le a nyugtatárból az e-nyugtát. </a:t>
            </a:r>
          </a:p>
          <a:p>
            <a:pPr marL="0" indent="0" algn="just">
              <a:buNone/>
            </a:pPr>
            <a:endParaRPr lang="hu-HU" sz="2000" dirty="0"/>
          </a:p>
          <a:p>
            <a:pPr algn="just"/>
            <a:r>
              <a:rPr lang="hu-HU" sz="2000" dirty="0"/>
              <a:t>A vevői alkalmazás mobileszközökön, például mobiletelefonon, tableten használható. </a:t>
            </a:r>
          </a:p>
          <a:p>
            <a:pPr algn="just"/>
            <a:endParaRPr lang="hu-HU" sz="2000" dirty="0"/>
          </a:p>
          <a:p>
            <a:pPr algn="just"/>
            <a:r>
              <a:rPr lang="hu-HU" sz="2000" dirty="0"/>
              <a:t>A NAV honlapján folyamatosan közzéteszi az érvényes forgalmazási engedéllyel rendelkező vevői alkalmazások adatait. A lista az </a:t>
            </a:r>
            <a:r>
              <a:rPr lang="hu-HU" sz="2000" dirty="0" err="1"/>
              <a:t>eNYUGTA</a:t>
            </a:r>
            <a:r>
              <a:rPr lang="hu-HU" sz="2000" dirty="0"/>
              <a:t>-aloldalon (https://nav.gov.hu/ado/enyugta) található.</a:t>
            </a:r>
          </a:p>
          <a:p>
            <a:pPr algn="just"/>
            <a:endParaRPr lang="hu-HU" sz="2000" dirty="0"/>
          </a:p>
          <a:p>
            <a:pPr algn="just"/>
            <a:r>
              <a:rPr lang="hu-HU" sz="2000" dirty="0"/>
              <a:t>Egyszerre több különböző vevői alkalmazást is lehet használni, akár ugyanazon a mobileszközön is. (Pl. a NAV </a:t>
            </a:r>
            <a:r>
              <a:rPr lang="hu-HU" sz="2000" dirty="0" err="1"/>
              <a:t>eNyugta</a:t>
            </a:r>
            <a:r>
              <a:rPr lang="hu-HU" sz="2000" dirty="0"/>
              <a:t>-alkalmazása)</a:t>
            </a:r>
          </a:p>
        </p:txBody>
      </p:sp>
    </p:spTree>
    <p:extLst>
      <p:ext uri="{BB962C8B-B14F-4D97-AF65-F5344CB8AC3E}">
        <p14:creationId xmlns:p14="http://schemas.microsoft.com/office/powerpoint/2010/main" val="11835210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78B12BB-3050-1FA5-C237-3DB0A9B1C99B}"/>
              </a:ext>
            </a:extLst>
          </p:cNvPr>
          <p:cNvSpPr>
            <a:spLocks noGrp="1"/>
          </p:cNvSpPr>
          <p:nvPr>
            <p:ph type="title"/>
          </p:nvPr>
        </p:nvSpPr>
        <p:spPr/>
        <p:txBody>
          <a:bodyPr/>
          <a:lstStyle/>
          <a:p>
            <a:r>
              <a:rPr kumimoji="0" lang="hu-HU" sz="3600" b="0" i="0" u="none" strike="noStrike" kern="0" cap="none" spc="0" normalizeH="0" baseline="0" noProof="0" dirty="0">
                <a:ln>
                  <a:noFill/>
                </a:ln>
                <a:solidFill>
                  <a:srgbClr val="336600"/>
                </a:solidFill>
                <a:effectLst/>
                <a:uLnTx/>
                <a:uFillTx/>
                <a:latin typeface="Times New Roman"/>
                <a:ea typeface="+mj-ea"/>
                <a:cs typeface="+mj-cs"/>
              </a:rPr>
              <a:t>Az e-pénztárgép és az e-nyugta</a:t>
            </a:r>
            <a:endParaRPr lang="hu-HU" dirty="0"/>
          </a:p>
        </p:txBody>
      </p:sp>
      <p:sp>
        <p:nvSpPr>
          <p:cNvPr id="3" name="Tartalom helye 2">
            <a:extLst>
              <a:ext uri="{FF2B5EF4-FFF2-40B4-BE49-F238E27FC236}">
                <a16:creationId xmlns:a16="http://schemas.microsoft.com/office/drawing/2014/main" id="{5784AC3D-8290-E744-2023-EBA8686B18E9}"/>
              </a:ext>
            </a:extLst>
          </p:cNvPr>
          <p:cNvSpPr>
            <a:spLocks noGrp="1"/>
          </p:cNvSpPr>
          <p:nvPr>
            <p:ph idx="1"/>
          </p:nvPr>
        </p:nvSpPr>
        <p:spPr>
          <a:xfrm>
            <a:off x="457200" y="1340768"/>
            <a:ext cx="8229600" cy="4525963"/>
          </a:xfrm>
        </p:spPr>
        <p:txBody>
          <a:bodyPr/>
          <a:lstStyle/>
          <a:p>
            <a:pPr algn="just">
              <a:buFont typeface="Arial" panose="020B0604020202020204" pitchFamily="34" charset="0"/>
              <a:buChar char="•"/>
            </a:pPr>
            <a:r>
              <a:rPr lang="hu-HU" sz="1800" dirty="0"/>
              <a:t>Az e-pénztárgépet a KOBAK-portálon kell regisztrálni (üzembehelyezési kódot kérni), és a változásokat is itt kell bejelenteni.</a:t>
            </a:r>
          </a:p>
          <a:p>
            <a:pPr algn="just"/>
            <a:endParaRPr lang="hu-HU" sz="1800" dirty="0"/>
          </a:p>
          <a:p>
            <a:pPr algn="just"/>
            <a:r>
              <a:rPr lang="hu-HU" sz="1800" dirty="0"/>
              <a:t>A KOBAK-portál a NAV által üzemeltett ügyintézési felület, ami az online pénztárgépek és az e-pénztárgépek üzemeltetésével és forgalmazásával kapcsolatos adminisztrációt támogatja.</a:t>
            </a:r>
          </a:p>
          <a:p>
            <a:pPr algn="just"/>
            <a:endParaRPr lang="hu-HU" sz="1800" dirty="0"/>
          </a:p>
          <a:p>
            <a:pPr algn="just"/>
            <a:r>
              <a:rPr lang="es-ES" sz="1800" dirty="0"/>
              <a:t>A KOBAK-portál a https://kobakonline.nav.gov.hu/ linken érhető el.</a:t>
            </a:r>
            <a:endParaRPr lang="hu-HU" sz="1800" dirty="0"/>
          </a:p>
          <a:p>
            <a:pPr algn="just"/>
            <a:endParaRPr lang="hu-HU" sz="1800" dirty="0"/>
          </a:p>
          <a:p>
            <a:pPr algn="just"/>
            <a:r>
              <a:rPr lang="hu-HU" sz="1800" dirty="0"/>
              <a:t>Az e-pénztárgéppel kapcsolatos ügyek kizárólag a KOBAK-portálon intézhetők, míg az online pénztárgépekkel kapcsolatos ügyek intézhetők ÁNYK-nyomtatványokon, illetve a KOBAK-portálon is elérhető PTGREG-nyomtatványon.</a:t>
            </a:r>
          </a:p>
          <a:p>
            <a:pPr algn="just"/>
            <a:endParaRPr lang="hu-HU" sz="1800" dirty="0"/>
          </a:p>
          <a:p>
            <a:pPr algn="just"/>
            <a:r>
              <a:rPr lang="hu-HU" sz="1800" dirty="0"/>
              <a:t>A PTGADAT jelű nyomtatvány 2026. március 31-én megszűnik. Az online pénztárgép forgalmi adatai már lekérdezhetők a KOBAK-portálon. </a:t>
            </a:r>
          </a:p>
          <a:p>
            <a:pPr marL="0" indent="0" algn="just">
              <a:buNone/>
            </a:pPr>
            <a:endParaRPr lang="hu-HU" sz="2000" dirty="0"/>
          </a:p>
        </p:txBody>
      </p:sp>
    </p:spTree>
    <p:extLst>
      <p:ext uri="{BB962C8B-B14F-4D97-AF65-F5344CB8AC3E}">
        <p14:creationId xmlns:p14="http://schemas.microsoft.com/office/powerpoint/2010/main" val="24540151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5AE45-A498-195E-3FED-02708B7B7820}"/>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485625B5-2ED1-3189-D2FC-58CDB4385C13}"/>
              </a:ext>
            </a:extLst>
          </p:cNvPr>
          <p:cNvSpPr>
            <a:spLocks noGrp="1"/>
          </p:cNvSpPr>
          <p:nvPr>
            <p:ph type="title"/>
          </p:nvPr>
        </p:nvSpPr>
        <p:spPr/>
        <p:txBody>
          <a:bodyPr/>
          <a:lstStyle/>
          <a:p>
            <a:pPr marL="0" marR="0" lvl="0" indent="0" defTabSz="914400" rtl="0" eaLnBrk="0" fontAlgn="base" latinLnBrk="0" hangingPunct="0">
              <a:lnSpc>
                <a:spcPct val="100000"/>
              </a:lnSpc>
              <a:spcBef>
                <a:spcPct val="20000"/>
              </a:spcBef>
              <a:spcAft>
                <a:spcPct val="0"/>
              </a:spcAft>
              <a:tabLst/>
              <a:defRPr/>
            </a:pPr>
            <a:r>
              <a:rPr kumimoji="0" lang="hu-HU" sz="3600" b="0" i="0" u="none" strike="noStrike" kern="0" cap="none" spc="0" normalizeH="0" baseline="0" noProof="0" dirty="0">
                <a:ln>
                  <a:noFill/>
                </a:ln>
                <a:solidFill>
                  <a:srgbClr val="336600"/>
                </a:solidFill>
                <a:effectLst/>
                <a:uLnTx/>
                <a:uFillTx/>
                <a:latin typeface="Times New Roman"/>
                <a:ea typeface="+mn-ea"/>
                <a:cs typeface="+mn-cs"/>
              </a:rPr>
              <a:t>A kézi és a számítógéppel előállított nyugták adatszolgáltatása</a:t>
            </a:r>
            <a:br>
              <a:rPr kumimoji="0" lang="hu-HU" sz="2400" b="0" i="0" u="none" strike="noStrike" kern="0" cap="none" spc="0" normalizeH="0" baseline="0" noProof="0" dirty="0">
                <a:ln>
                  <a:noFill/>
                </a:ln>
                <a:solidFill>
                  <a:srgbClr val="336600"/>
                </a:solidFill>
                <a:effectLst/>
                <a:uLnTx/>
                <a:uFillTx/>
                <a:latin typeface="Times New Roman"/>
                <a:ea typeface="+mn-ea"/>
                <a:cs typeface="+mn-cs"/>
              </a:rPr>
            </a:br>
            <a:endParaRPr lang="hu-HU" dirty="0"/>
          </a:p>
        </p:txBody>
      </p:sp>
      <p:sp>
        <p:nvSpPr>
          <p:cNvPr id="3" name="Tartalom helye 2">
            <a:extLst>
              <a:ext uri="{FF2B5EF4-FFF2-40B4-BE49-F238E27FC236}">
                <a16:creationId xmlns:a16="http://schemas.microsoft.com/office/drawing/2014/main" id="{F24D060A-5BA0-ACFD-82E9-BB689D224750}"/>
              </a:ext>
            </a:extLst>
          </p:cNvPr>
          <p:cNvSpPr>
            <a:spLocks noGrp="1"/>
          </p:cNvSpPr>
          <p:nvPr>
            <p:ph idx="1"/>
          </p:nvPr>
        </p:nvSpPr>
        <p:spPr>
          <a:xfrm>
            <a:off x="457200" y="1166018"/>
            <a:ext cx="8229600" cy="4525963"/>
          </a:xfrm>
        </p:spPr>
        <p:txBody>
          <a:bodyPr/>
          <a:lstStyle/>
          <a:p>
            <a:pPr marL="0" indent="0" algn="ctr">
              <a:buNone/>
            </a:pPr>
            <a:endParaRPr lang="hu-HU" sz="2400" dirty="0">
              <a:solidFill>
                <a:schemeClr val="tx2"/>
              </a:solidFill>
            </a:endParaRPr>
          </a:p>
          <a:p>
            <a:pPr algn="just">
              <a:buFont typeface="Arial" panose="020B0604020202020204" pitchFamily="34" charset="0"/>
              <a:buChar char="•"/>
            </a:pPr>
            <a:r>
              <a:rPr lang="hu-HU" sz="2000" b="1" dirty="0"/>
              <a:t>2026. szeptember 1-től </a:t>
            </a:r>
            <a:r>
              <a:rPr lang="hu-HU" sz="2000" dirty="0"/>
              <a:t>lép hatályba az általános nyugtaadat-szolgáltatási kötelezettség.  (Kötelezetti körök változása várható, 8/2025. NGM rendelet 7. melléklete, hatály 2028.07.01.)</a:t>
            </a:r>
          </a:p>
          <a:p>
            <a:pPr marL="0" indent="0" algn="just">
              <a:buNone/>
            </a:pPr>
            <a:endParaRPr lang="hu-HU" sz="2000" dirty="0"/>
          </a:p>
          <a:p>
            <a:pPr algn="just">
              <a:buFont typeface="Arial" panose="020B0604020202020204" pitchFamily="34" charset="0"/>
              <a:buChar char="•"/>
            </a:pPr>
            <a:r>
              <a:rPr lang="hu-HU" sz="2000" dirty="0"/>
              <a:t>Ez azt jelenti, hogy a kézi nyugták és a számítógéppel előállított nyugták adatairól </a:t>
            </a:r>
            <a:r>
              <a:rPr lang="hu-HU" sz="2000" b="1" dirty="0"/>
              <a:t>3 </a:t>
            </a:r>
            <a:r>
              <a:rPr lang="hu-HU" sz="2000" dirty="0"/>
              <a:t>naptári napon belül, </a:t>
            </a:r>
            <a:r>
              <a:rPr lang="hu-HU" sz="2000" b="1" dirty="0"/>
              <a:t>napi szinten </a:t>
            </a:r>
            <a:r>
              <a:rPr lang="hu-HU" sz="2000" dirty="0"/>
              <a:t>összesítve, </a:t>
            </a:r>
            <a:r>
              <a:rPr lang="hu-HU" sz="2000" b="1" dirty="0"/>
              <a:t>adómértékek szerinti bontásban </a:t>
            </a:r>
            <a:r>
              <a:rPr lang="hu-HU" sz="2000" dirty="0"/>
              <a:t>kell majd adatot szolgáltatni a NAV által erre a célra biztosított elektronikus felületen.</a:t>
            </a:r>
          </a:p>
          <a:p>
            <a:pPr algn="just">
              <a:buFont typeface="Arial" panose="020B0604020202020204" pitchFamily="34" charset="0"/>
              <a:buChar char="•"/>
            </a:pPr>
            <a:endParaRPr lang="hu-HU" sz="2000" dirty="0"/>
          </a:p>
          <a:p>
            <a:pPr algn="just"/>
            <a:r>
              <a:rPr lang="hu-HU" sz="2000" dirty="0"/>
              <a:t>Bevezetése azért szükséges, hogy a NAV teljes körű, valamennyi nyugtával bizonylatolt értékesítést magába foglaló szolgáltatásokat tudjon nyújtani az adózóknak (például a bizonylatadatok a könyveléstámogatáshoz vagy az </a:t>
            </a:r>
            <a:r>
              <a:rPr lang="hu-HU" sz="2000" dirty="0" err="1"/>
              <a:t>eÁFA</a:t>
            </a:r>
            <a:r>
              <a:rPr lang="hu-HU" sz="2000" dirty="0"/>
              <a:t>-rendszerben).</a:t>
            </a:r>
          </a:p>
          <a:p>
            <a:pPr algn="just"/>
            <a:endParaRPr lang="hu-HU" dirty="0"/>
          </a:p>
          <a:p>
            <a:endParaRPr lang="hu-HU" dirty="0"/>
          </a:p>
          <a:p>
            <a:endParaRPr lang="hu-HU" dirty="0"/>
          </a:p>
        </p:txBody>
      </p:sp>
    </p:spTree>
    <p:extLst>
      <p:ext uri="{BB962C8B-B14F-4D97-AF65-F5344CB8AC3E}">
        <p14:creationId xmlns:p14="http://schemas.microsoft.com/office/powerpoint/2010/main" val="26341936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13313" name="Kép 4"/>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22773" y="0"/>
            <a:ext cx="9235440" cy="6913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6"/>
          <p:cNvSpPr>
            <a:spLocks noChangeArrowheads="1"/>
          </p:cNvSpPr>
          <p:nvPr/>
        </p:nvSpPr>
        <p:spPr bwMode="auto">
          <a:xfrm>
            <a:off x="-22773" y="2348880"/>
            <a:ext cx="9235440" cy="349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3671888" algn="l"/>
                <a:tab pos="5387975" algn="l"/>
              </a:tabLst>
              <a:defRPr>
                <a:solidFill>
                  <a:schemeClr val="tx1"/>
                </a:solidFill>
                <a:latin typeface="Calibri" pitchFamily="34" charset="0"/>
              </a:defRPr>
            </a:lvl1pPr>
            <a:lvl2pPr>
              <a:tabLst>
                <a:tab pos="3671888" algn="l"/>
                <a:tab pos="5387975" algn="l"/>
              </a:tabLst>
              <a:defRPr>
                <a:solidFill>
                  <a:schemeClr val="tx1"/>
                </a:solidFill>
                <a:latin typeface="Calibri" pitchFamily="34" charset="0"/>
              </a:defRPr>
            </a:lvl2pPr>
            <a:lvl3pPr>
              <a:tabLst>
                <a:tab pos="3671888" algn="l"/>
                <a:tab pos="5387975" algn="l"/>
              </a:tabLst>
              <a:defRPr>
                <a:solidFill>
                  <a:schemeClr val="tx1"/>
                </a:solidFill>
                <a:latin typeface="Calibri" pitchFamily="34" charset="0"/>
              </a:defRPr>
            </a:lvl3pPr>
            <a:lvl4pPr>
              <a:tabLst>
                <a:tab pos="3671888" algn="l"/>
                <a:tab pos="5387975" algn="l"/>
              </a:tabLst>
              <a:defRPr>
                <a:solidFill>
                  <a:schemeClr val="tx1"/>
                </a:solidFill>
                <a:latin typeface="Calibri" pitchFamily="34" charset="0"/>
              </a:defRPr>
            </a:lvl4pPr>
            <a:lvl5pPr>
              <a:tabLst>
                <a:tab pos="3671888" algn="l"/>
                <a:tab pos="5387975" algn="l"/>
              </a:tabLst>
              <a:defRPr>
                <a:solidFill>
                  <a:schemeClr val="tx1"/>
                </a:solidFill>
                <a:latin typeface="Calibri" pitchFamily="34" charset="0"/>
              </a:defRPr>
            </a:lvl5pPr>
            <a:lvl6pPr fontAlgn="base">
              <a:spcBef>
                <a:spcPct val="0"/>
              </a:spcBef>
              <a:spcAft>
                <a:spcPct val="0"/>
              </a:spcAft>
              <a:tabLst>
                <a:tab pos="3671888" algn="l"/>
                <a:tab pos="5387975" algn="l"/>
              </a:tabLst>
              <a:defRPr>
                <a:solidFill>
                  <a:schemeClr val="tx1"/>
                </a:solidFill>
                <a:latin typeface="Calibri" pitchFamily="34" charset="0"/>
              </a:defRPr>
            </a:lvl6pPr>
            <a:lvl7pPr fontAlgn="base">
              <a:spcBef>
                <a:spcPct val="0"/>
              </a:spcBef>
              <a:spcAft>
                <a:spcPct val="0"/>
              </a:spcAft>
              <a:tabLst>
                <a:tab pos="3671888" algn="l"/>
                <a:tab pos="5387975" algn="l"/>
              </a:tabLst>
              <a:defRPr>
                <a:solidFill>
                  <a:schemeClr val="tx1"/>
                </a:solidFill>
                <a:latin typeface="Calibri" pitchFamily="34" charset="0"/>
              </a:defRPr>
            </a:lvl7pPr>
            <a:lvl8pPr fontAlgn="base">
              <a:spcBef>
                <a:spcPct val="0"/>
              </a:spcBef>
              <a:spcAft>
                <a:spcPct val="0"/>
              </a:spcAft>
              <a:tabLst>
                <a:tab pos="3671888" algn="l"/>
                <a:tab pos="5387975" algn="l"/>
              </a:tabLst>
              <a:defRPr>
                <a:solidFill>
                  <a:schemeClr val="tx1"/>
                </a:solidFill>
                <a:latin typeface="Calibri" pitchFamily="34" charset="0"/>
              </a:defRPr>
            </a:lvl8pPr>
            <a:lvl9pPr fontAlgn="base">
              <a:spcBef>
                <a:spcPct val="0"/>
              </a:spcBef>
              <a:spcAft>
                <a:spcPct val="0"/>
              </a:spcAft>
              <a:tabLst>
                <a:tab pos="3671888" algn="l"/>
                <a:tab pos="5387975" algn="l"/>
              </a:tabLst>
              <a:defRPr>
                <a:solidFill>
                  <a:schemeClr val="tx1"/>
                </a:solidFill>
                <a:latin typeface="Calibri"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tab pos="3671888" algn="l"/>
                <a:tab pos="5387975" algn="l"/>
              </a:tabLst>
              <a:defRPr/>
            </a:pPr>
            <a:endParaRPr kumimoji="0" lang="hu-HU" sz="32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3671888" algn="l"/>
                <a:tab pos="5387975" algn="l"/>
              </a:tabLst>
              <a:defRPr/>
            </a:pPr>
            <a:r>
              <a:rPr lang="hu-HU" altLang="hu-HU" sz="3200" dirty="0">
                <a:solidFill>
                  <a:srgbClr val="1F497D">
                    <a:lumMod val="5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Az illeték változásai</a:t>
            </a:r>
            <a:r>
              <a:rPr kumimoji="0" lang="hu-HU" altLang="hu-HU" sz="30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Verdana"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tab pos="3671888" algn="l"/>
                <a:tab pos="5387975" algn="l"/>
              </a:tabLst>
              <a:defRPr/>
            </a:pPr>
            <a:endParaRPr kumimoji="0" lang="hu-HU" altLang="hu-HU" sz="30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Verdana"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tab pos="3671888" algn="l"/>
                <a:tab pos="5387975" algn="l"/>
              </a:tabLst>
              <a:defRPr/>
            </a:pPr>
            <a:endParaRPr kumimoji="0" lang="hu-HU" altLang="hu-HU" sz="30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Verdana"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tab pos="3411538" algn="l"/>
                <a:tab pos="4748213" algn="l"/>
              </a:tabLst>
              <a:defRPr/>
            </a:pPr>
            <a:r>
              <a:rPr kumimoji="0" lang="hu-HU" altLang="hu-HU" sz="40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Verdana" pitchFamily="34" charset="0"/>
              </a:rPr>
              <a:t>	</a:t>
            </a:r>
            <a:r>
              <a:rPr kumimoji="0" lang="hu-HU" altLang="hu-HU" sz="20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rPr>
              <a:t>Készítette:	</a:t>
            </a:r>
            <a:r>
              <a:rPr lang="hu-HU" altLang="hu-HU" sz="2000" b="1" dirty="0">
                <a:solidFill>
                  <a:srgbClr val="1F497D">
                    <a:lumMod val="5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Kunné dr. Süveges Éva</a:t>
            </a:r>
            <a:endParaRPr kumimoji="0" lang="hu-HU" altLang="hu-HU" sz="20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tab pos="4748213" algn="l"/>
                <a:tab pos="5387975" algn="l"/>
              </a:tabLst>
              <a:defRPr/>
            </a:pPr>
            <a:r>
              <a:rPr kumimoji="0" lang="hu-HU" altLang="hu-HU" sz="25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rPr>
              <a:t>	</a:t>
            </a:r>
            <a:r>
              <a:rPr kumimoji="0" lang="hu-HU" altLang="hu-HU" sz="16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rPr>
              <a:t>NAV</a:t>
            </a:r>
            <a:r>
              <a:rPr lang="hu-HU" altLang="hu-HU" sz="1600" b="1" dirty="0">
                <a:solidFill>
                  <a:srgbClr val="1F497D">
                    <a:lumMod val="5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 </a:t>
            </a:r>
            <a:r>
              <a:rPr kumimoji="0" lang="hu-HU" altLang="hu-HU" sz="16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rPr>
              <a:t>Tájékoztatási </a:t>
            </a:r>
            <a:r>
              <a:rPr lang="hu-HU" altLang="hu-HU" sz="1600" b="1" dirty="0">
                <a:solidFill>
                  <a:srgbClr val="1F497D">
                    <a:lumMod val="5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Igazgatósága</a:t>
            </a:r>
            <a:endParaRPr kumimoji="0" lang="hu-HU" altLang="hu-HU" sz="16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tab pos="4748213" algn="l"/>
                <a:tab pos="5387975" algn="l"/>
              </a:tabLst>
              <a:defRPr/>
            </a:pPr>
            <a:r>
              <a:rPr kumimoji="0" lang="hu-HU" altLang="hu-HU" sz="1600" b="1" i="0" u="none" strike="noStrike" kern="1200" cap="none" spc="0" normalizeH="0" baseline="0" noProof="0" dirty="0">
                <a:ln>
                  <a:noFill/>
                </a:ln>
                <a:solidFill>
                  <a:srgbClr val="1F497D">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Verdana" pitchFamily="34" charset="0"/>
              </a:rPr>
              <a:t>	Észak-alföldi Tájékoztatási Osztály</a:t>
            </a:r>
          </a:p>
          <a:p>
            <a:pPr marL="0" marR="0" lvl="0" indent="0" algn="just" defTabSz="914400" rtl="0" eaLnBrk="1" fontAlgn="auto" latinLnBrk="0" hangingPunct="1">
              <a:lnSpc>
                <a:spcPct val="100000"/>
              </a:lnSpc>
              <a:spcBef>
                <a:spcPts val="0"/>
              </a:spcBef>
              <a:spcAft>
                <a:spcPts val="0"/>
              </a:spcAft>
              <a:buClrTx/>
              <a:buSzTx/>
              <a:buFontTx/>
              <a:buNone/>
              <a:tabLst>
                <a:tab pos="4748213" algn="l"/>
                <a:tab pos="5387975" algn="l"/>
              </a:tabLst>
              <a:defRPr/>
            </a:pPr>
            <a:r>
              <a:rPr kumimoji="0" lang="hu-HU" altLang="hu-HU" sz="1600" b="1" i="0" u="none" strike="noStrike" kern="1200" cap="none" spc="0" normalizeH="0" baseline="0" noProof="0" dirty="0">
                <a:ln>
                  <a:noFill/>
                </a:ln>
                <a:solidFill>
                  <a:srgbClr val="1F497D">
                    <a:lumMod val="50000"/>
                  </a:srgbClr>
                </a:solidFill>
                <a:effectLst/>
                <a:uLnTx/>
                <a:uFillTx/>
                <a:latin typeface="Times New Roman" panose="02020603050405020304" pitchFamily="18" charset="0"/>
                <a:ea typeface="+mn-ea"/>
                <a:cs typeface="Times New Roman" panose="02020603050405020304" pitchFamily="18" charset="0"/>
                <a:sym typeface="Verdana" pitchFamily="34" charset="0"/>
              </a:rPr>
              <a:t>	</a:t>
            </a:r>
          </a:p>
        </p:txBody>
      </p:sp>
    </p:spTree>
    <p:extLst>
      <p:ext uri="{BB962C8B-B14F-4D97-AF65-F5344CB8AC3E}">
        <p14:creationId xmlns:p14="http://schemas.microsoft.com/office/powerpoint/2010/main" val="4015490710"/>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zövegdoboz 11"/>
          <p:cNvSpPr txBox="1"/>
          <p:nvPr/>
        </p:nvSpPr>
        <p:spPr>
          <a:xfrm>
            <a:off x="459383" y="262389"/>
            <a:ext cx="814506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hu-HU" sz="2800" b="1" dirty="0">
              <a:solidFill>
                <a:srgbClr val="1F497D"/>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hu-HU" sz="2800" b="1" dirty="0">
                <a:solidFill>
                  <a:srgbClr val="1F497D"/>
                </a:solidFill>
                <a:latin typeface="Times New Roman" panose="02020603050405020304" pitchFamily="18" charset="0"/>
                <a:cs typeface="Times New Roman" panose="02020603050405020304" pitchFamily="18" charset="0"/>
              </a:rPr>
              <a:t>Jogszabályok</a:t>
            </a:r>
            <a:endParaRPr kumimoji="0" lang="hu-HU" sz="2800" b="1" i="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p:cNvSpPr/>
          <p:nvPr/>
        </p:nvSpPr>
        <p:spPr>
          <a:xfrm>
            <a:off x="279874" y="874455"/>
            <a:ext cx="8584252" cy="464742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hu-HU" sz="800" b="0" i="1"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r>
              <a:rPr lang="hu-HU" dirty="0">
                <a:solidFill>
                  <a:srgbClr val="002060"/>
                </a:solidFill>
                <a:latin typeface="Times New Roman" panose="02020603050405020304" pitchFamily="18" charset="0"/>
                <a:cs typeface="Times New Roman" panose="02020603050405020304" pitchFamily="18" charset="0"/>
              </a:rPr>
              <a:t> </a:t>
            </a:r>
            <a:r>
              <a:rPr lang="hu-HU" dirty="0">
                <a:solidFill>
                  <a:srgbClr val="002060"/>
                </a:solidFill>
              </a:rPr>
              <a:t>az illetékekről szóló 1990. évi XCIII. törvény </a:t>
            </a:r>
            <a:endParaRPr lang="hu-HU" dirty="0">
              <a:solidFill>
                <a:srgbClr val="002060"/>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002060"/>
              </a:solidFill>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002060"/>
              </a:solidFill>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002060"/>
              </a:solidFill>
              <a:cs typeface="Times New Roman" panose="02020603050405020304" pitchFamily="18" charset="0"/>
            </a:endParaRPr>
          </a:p>
          <a:p>
            <a:pPr lvl="0" algn="just">
              <a:defRPr/>
            </a:pPr>
            <a:r>
              <a:rPr lang="hu-HU" dirty="0">
                <a:solidFill>
                  <a:srgbClr val="002060"/>
                </a:solidFill>
                <a:cs typeface="Times New Roman" panose="02020603050405020304" pitchFamily="18" charset="0"/>
              </a:rPr>
              <a:t>Módosító jogszabály:</a:t>
            </a:r>
          </a:p>
          <a:p>
            <a:pPr lvl="0" algn="just">
              <a:defRPr/>
            </a:pPr>
            <a:endParaRPr lang="hu-HU" dirty="0">
              <a:solidFill>
                <a:srgbClr val="002060"/>
              </a:solidFill>
              <a:cs typeface="Times New Roman" panose="02020603050405020304" pitchFamily="18" charset="0"/>
            </a:endParaRPr>
          </a:p>
          <a:p>
            <a:pPr marL="285750" lvl="0" indent="-285750" algn="just">
              <a:buFont typeface="Wingdings" panose="05000000000000000000" pitchFamily="2" charset="2"/>
              <a:buChar char="Ø"/>
              <a:defRPr/>
            </a:pPr>
            <a:r>
              <a:rPr lang="hu-HU" dirty="0">
                <a:solidFill>
                  <a:srgbClr val="002060"/>
                </a:solidFill>
                <a:cs typeface="Times New Roman" panose="02020603050405020304" pitchFamily="18" charset="0"/>
              </a:rPr>
              <a:t>az </a:t>
            </a:r>
            <a:r>
              <a:rPr lang="hu-HU" dirty="0">
                <a:solidFill>
                  <a:srgbClr val="002060"/>
                </a:solidFill>
              </a:rPr>
              <a:t>egyes adótörvények adminisztrációt csökkentő és jogharmonizációs célú módosításáról szóló 2025. évi LXXXIII. törvény</a:t>
            </a:r>
          </a:p>
          <a:p>
            <a:pPr marL="285750" lvl="0" indent="-285750" algn="just">
              <a:buFont typeface="Wingdings" panose="05000000000000000000" pitchFamily="2" charset="2"/>
              <a:buChar char="Ø"/>
              <a:defRPr/>
            </a:pPr>
            <a:endParaRPr kumimoji="0" lang="hu-HU" sz="1800" b="0" i="0" u="none" strike="noStrike" kern="1200" cap="none" spc="0" normalizeH="0" baseline="0" noProof="0" dirty="0">
              <a:ln>
                <a:noFill/>
              </a:ln>
              <a:solidFill>
                <a:schemeClr val="accent2">
                  <a:lumMod val="50000"/>
                </a:schemeClr>
              </a:solidFill>
              <a:effectLst/>
              <a:uLnTx/>
              <a:uFillTx/>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607A9B30-3D12-0F2E-693A-8075F6CDA84C}"/>
              </a:ext>
            </a:extLst>
          </p:cNvPr>
          <p:cNvSpPr>
            <a:spLocks noGrp="1"/>
          </p:cNvSpPr>
          <p:nvPr>
            <p:ph type="ftr" sz="quarter" idx="11"/>
          </p:nvPr>
        </p:nvSpPr>
        <p:spPr>
          <a:xfrm>
            <a:off x="641931" y="6356350"/>
            <a:ext cx="7674485" cy="365125"/>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86424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97A3C-0748-B29F-987E-0BDC54B3CD44}"/>
            </a:ext>
          </a:extLst>
        </p:cNvPr>
        <p:cNvGrpSpPr/>
        <p:nvPr/>
      </p:nvGrpSpPr>
      <p:grpSpPr>
        <a:xfrm>
          <a:off x="0" y="0"/>
          <a:ext cx="0" cy="0"/>
          <a:chOff x="0" y="0"/>
          <a:chExt cx="0" cy="0"/>
        </a:xfrm>
      </p:grpSpPr>
      <p:sp>
        <p:nvSpPr>
          <p:cNvPr id="12" name="Szövegdoboz 11">
            <a:extLst>
              <a:ext uri="{FF2B5EF4-FFF2-40B4-BE49-F238E27FC236}">
                <a16:creationId xmlns:a16="http://schemas.microsoft.com/office/drawing/2014/main" id="{E1CA0585-1BE6-BCF2-FB30-E5C6BA1C80B5}"/>
              </a:ext>
            </a:extLst>
          </p:cNvPr>
          <p:cNvSpPr txBox="1"/>
          <p:nvPr/>
        </p:nvSpPr>
        <p:spPr>
          <a:xfrm>
            <a:off x="459383" y="262389"/>
            <a:ext cx="8145065" cy="95410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lang="hu-HU" sz="2800" b="1" dirty="0">
              <a:solidFill>
                <a:srgbClr val="1F497D"/>
              </a:solidFill>
              <a:latin typeface="Times New Roman" panose="02020603050405020304" pitchFamily="18" charset="0"/>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hu-HU" sz="2800" b="1" dirty="0">
                <a:solidFill>
                  <a:srgbClr val="1F497D"/>
                </a:solidFill>
                <a:latin typeface="Times New Roman" panose="02020603050405020304" pitchFamily="18" charset="0"/>
                <a:cs typeface="Times New Roman" panose="02020603050405020304" pitchFamily="18" charset="0"/>
              </a:rPr>
              <a:t>Cserét pótló vétel szabálya</a:t>
            </a:r>
            <a:endParaRPr kumimoji="0" lang="hu-HU" sz="2800" b="1" i="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a:extLst>
              <a:ext uri="{FF2B5EF4-FFF2-40B4-BE49-F238E27FC236}">
                <a16:creationId xmlns:a16="http://schemas.microsoft.com/office/drawing/2014/main" id="{2F02C554-18FC-F816-9712-F72EA7FB41AB}"/>
              </a:ext>
            </a:extLst>
          </p:cNvPr>
          <p:cNvSpPr/>
          <p:nvPr/>
        </p:nvSpPr>
        <p:spPr>
          <a:xfrm>
            <a:off x="323528" y="1412776"/>
            <a:ext cx="8540598" cy="492442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hu-HU" sz="1800" b="0" i="1"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hu-HU" sz="800" b="0" i="1"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A korábbi 3 éves időkorlát helyett </a:t>
            </a:r>
            <a:r>
              <a:rPr kumimoji="0" lang="hu-HU" sz="1800" b="1"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a szerzést megelőző 5 éven belüli eladást </a:t>
            </a:r>
            <a:r>
              <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lehet figyelembe venni.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21. § (2) bekezdés b) pont</a:t>
            </a:r>
            <a:r>
              <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hu-HU" dirty="0">
              <a:solidFill>
                <a:srgbClr val="1F497D"/>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Eltörlésre kerül a lakásvásárláshoz időben legközelebb eső lakáseladásra történő utalás. Így lehetővé válik </a:t>
            </a:r>
            <a:r>
              <a:rPr lang="hu-HU" b="1" dirty="0">
                <a:solidFill>
                  <a:srgbClr val="1F497D"/>
                </a:solidFill>
                <a:latin typeface="Times New Roman" panose="02020603050405020304" pitchFamily="18" charset="0"/>
                <a:cs typeface="Times New Roman" panose="02020603050405020304" pitchFamily="18" charset="0"/>
              </a:rPr>
              <a:t>az azonos jogcímű – a fizetésre kötelezett számára kedvezőbb illetékalapot eredményező csere, értékesítés </a:t>
            </a:r>
            <a:r>
              <a:rPr lang="hu-HU" dirty="0">
                <a:solidFill>
                  <a:srgbClr val="1F497D"/>
                </a:solidFill>
                <a:latin typeface="Times New Roman" panose="02020603050405020304" pitchFamily="18" charset="0"/>
                <a:cs typeface="Times New Roman" panose="02020603050405020304" pitchFamily="18" charset="0"/>
              </a:rPr>
              <a:t>figyelembevétele.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21. § (4) bekezdés]</a:t>
            </a: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Az illetékkiszabási eljárás felfüggesztése </a:t>
            </a:r>
            <a:r>
              <a:rPr lang="hu-HU" b="1" dirty="0">
                <a:solidFill>
                  <a:srgbClr val="1F497D"/>
                </a:solidFill>
                <a:latin typeface="Times New Roman" panose="02020603050405020304" pitchFamily="18" charset="0"/>
                <a:cs typeface="Times New Roman" panose="02020603050405020304" pitchFamily="18" charset="0"/>
              </a:rPr>
              <a:t>a lakástulajdonhoz kapcsolódó vagyoni értékű jog magánszemélyek általi megszerzésére is </a:t>
            </a:r>
            <a:r>
              <a:rPr lang="hu-HU" dirty="0">
                <a:solidFill>
                  <a:srgbClr val="1F497D"/>
                </a:solidFill>
                <a:latin typeface="Times New Roman" panose="02020603050405020304" pitchFamily="18" charset="0"/>
                <a:cs typeface="Times New Roman" panose="02020603050405020304" pitchFamily="18" charset="0"/>
              </a:rPr>
              <a:t>alkalmazandó.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21. § (7) bekezdés]</a:t>
            </a:r>
          </a:p>
          <a:p>
            <a:pPr marL="285750" lvl="0" indent="-285750" algn="just">
              <a:buFont typeface="Wingdings" panose="05000000000000000000" pitchFamily="2" charset="2"/>
              <a:buChar char="Ø"/>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98EE5572-4E35-AA36-EF28-BE5174DEA2CA}"/>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D29F8D46-C5A1-E21F-F9E4-DCD6374A5574}"/>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311D5913-3DC7-F48D-239F-39E0D80905EC}"/>
              </a:ext>
            </a:extLst>
          </p:cNvPr>
          <p:cNvSpPr>
            <a:spLocks noGrp="1"/>
          </p:cNvSpPr>
          <p:nvPr>
            <p:ph type="ftr" sz="quarter" idx="11"/>
          </p:nvPr>
        </p:nvSpPr>
        <p:spPr>
          <a:xfrm>
            <a:off x="641931" y="6356350"/>
            <a:ext cx="7674485" cy="365125"/>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036921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E007A-DAE8-05E0-4BA3-D00903CF8E1C}"/>
            </a:ext>
          </a:extLst>
        </p:cNvPr>
        <p:cNvGrpSpPr/>
        <p:nvPr/>
      </p:nvGrpSpPr>
      <p:grpSpPr>
        <a:xfrm>
          <a:off x="0" y="0"/>
          <a:ext cx="0" cy="0"/>
          <a:chOff x="0" y="0"/>
          <a:chExt cx="0" cy="0"/>
        </a:xfrm>
      </p:grpSpPr>
      <p:sp>
        <p:nvSpPr>
          <p:cNvPr id="12" name="Szövegdoboz 11">
            <a:extLst>
              <a:ext uri="{FF2B5EF4-FFF2-40B4-BE49-F238E27FC236}">
                <a16:creationId xmlns:a16="http://schemas.microsoft.com/office/drawing/2014/main" id="{F30626D1-3B93-CCB1-036F-34C14F1F79AF}"/>
              </a:ext>
            </a:extLst>
          </p:cNvPr>
          <p:cNvSpPr txBox="1"/>
          <p:nvPr/>
        </p:nvSpPr>
        <p:spPr>
          <a:xfrm>
            <a:off x="459383" y="262389"/>
            <a:ext cx="8145065" cy="138499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A lakóház építésére </a:t>
            </a:r>
            <a:r>
              <a:rPr kumimoji="0" lang="hu-HU" sz="2800" b="1" u="none" strike="noStrike" kern="1200" cap="none" spc="0" normalizeH="0" baseline="0" noProof="0" dirty="0" err="1">
                <a:ln>
                  <a:noFill/>
                </a:ln>
                <a:solidFill>
                  <a:srgbClr val="1F497D"/>
                </a:solidFill>
                <a:effectLst/>
                <a:uLnTx/>
                <a:uFillTx/>
                <a:latin typeface="Times New Roman" panose="02020603050405020304" pitchFamily="18" charset="0"/>
                <a:ea typeface="+mn-ea"/>
                <a:cs typeface="Times New Roman" panose="02020603050405020304" pitchFamily="18" charset="0"/>
              </a:rPr>
              <a:t>al</a:t>
            </a:r>
            <a:r>
              <a:rPr lang="hu-HU" sz="2800" b="1" dirty="0" err="1">
                <a:solidFill>
                  <a:srgbClr val="1F497D"/>
                </a:solidFill>
                <a:latin typeface="Times New Roman" panose="02020603050405020304" pitchFamily="18" charset="0"/>
                <a:cs typeface="Times New Roman" panose="02020603050405020304" pitchFamily="18" charset="0"/>
              </a:rPr>
              <a:t>kalmas</a:t>
            </a:r>
            <a:r>
              <a:rPr lang="hu-HU" sz="2800" b="1" dirty="0">
                <a:solidFill>
                  <a:srgbClr val="1F497D"/>
                </a:solidFill>
                <a:latin typeface="Times New Roman" panose="02020603050405020304" pitchFamily="18" charset="0"/>
                <a:cs typeface="Times New Roman" panose="02020603050405020304" pitchFamily="18" charset="0"/>
              </a:rPr>
              <a:t> telektulajdon feltételes illetékmentessége</a:t>
            </a: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a:extLst>
              <a:ext uri="{FF2B5EF4-FFF2-40B4-BE49-F238E27FC236}">
                <a16:creationId xmlns:a16="http://schemas.microsoft.com/office/drawing/2014/main" id="{FD410123-113C-5620-156B-E294745FB12D}"/>
              </a:ext>
            </a:extLst>
          </p:cNvPr>
          <p:cNvSpPr/>
          <p:nvPr/>
        </p:nvSpPr>
        <p:spPr>
          <a:xfrm>
            <a:off x="323528" y="1886645"/>
            <a:ext cx="8540598" cy="5355312"/>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A lakóház felépítésének igazolására </a:t>
            </a:r>
            <a:r>
              <a:rPr lang="hu-HU" b="1" dirty="0">
                <a:solidFill>
                  <a:srgbClr val="1F497D"/>
                </a:solidFill>
                <a:latin typeface="Times New Roman" panose="02020603050405020304" pitchFamily="18" charset="0"/>
                <a:cs typeface="Times New Roman" panose="02020603050405020304" pitchFamily="18" charset="0"/>
              </a:rPr>
              <a:t>a használatbavétel határidőn belüli tudomásulvételéről szóló értesítés </a:t>
            </a:r>
            <a:r>
              <a:rPr lang="hu-HU" dirty="0">
                <a:solidFill>
                  <a:srgbClr val="1F497D"/>
                </a:solidFill>
                <a:latin typeface="Times New Roman" panose="02020603050405020304" pitchFamily="18" charset="0"/>
                <a:cs typeface="Times New Roman" panose="02020603050405020304" pitchFamily="18" charset="0"/>
              </a:rPr>
              <a:t>is megfelelő.</a:t>
            </a:r>
          </a:p>
          <a:p>
            <a:pPr algn="just">
              <a:defRPr/>
            </a:pPr>
            <a:r>
              <a:rPr lang="hu-HU" dirty="0">
                <a:solidFill>
                  <a:srgbClr val="1F497D"/>
                </a:solidFill>
                <a:latin typeface="Times New Roman" panose="02020603050405020304" pitchFamily="18" charset="0"/>
                <a:cs typeface="Times New Roman" panose="02020603050405020304" pitchFamily="18" charset="0"/>
              </a:rPr>
              <a:t>    </a:t>
            </a:r>
          </a:p>
          <a:p>
            <a:pPr algn="just">
              <a:defRPr/>
            </a:pPr>
            <a:r>
              <a:rPr lang="hu-HU" dirty="0">
                <a:solidFill>
                  <a:srgbClr val="1F497D"/>
                </a:solidFill>
                <a:latin typeface="Times New Roman" panose="02020603050405020304" pitchFamily="18" charset="0"/>
                <a:cs typeface="Times New Roman" panose="02020603050405020304" pitchFamily="18" charset="0"/>
              </a:rPr>
              <a:t> Ennek oka: </a:t>
            </a:r>
          </a:p>
          <a:p>
            <a:pPr marL="271463" indent="-271463" algn="just">
              <a:defRPr/>
            </a:pPr>
            <a:r>
              <a:rPr lang="hu-HU" dirty="0">
                <a:solidFill>
                  <a:srgbClr val="1F497D"/>
                </a:solidFill>
                <a:latin typeface="Times New Roman" panose="02020603050405020304" pitchFamily="18" charset="0"/>
                <a:cs typeface="Times New Roman" panose="02020603050405020304" pitchFamily="18" charset="0"/>
              </a:rPr>
              <a:t>     </a:t>
            </a:r>
            <a:r>
              <a:rPr lang="hu-HU" i="1" dirty="0">
                <a:solidFill>
                  <a:srgbClr val="1F497D"/>
                </a:solidFill>
                <a:latin typeface="Times New Roman" panose="02020603050405020304" pitchFamily="18" charset="0"/>
                <a:cs typeface="Times New Roman" panose="02020603050405020304" pitchFamily="18" charset="0"/>
              </a:rPr>
              <a:t>Az építésügyi hatósági eljárásokról és ellenőrzésekről szóló 281/2024. (IX. 30.) Korm. rendelt </a:t>
            </a:r>
            <a:r>
              <a:rPr lang="hu-HU" dirty="0">
                <a:solidFill>
                  <a:srgbClr val="1F497D"/>
                </a:solidFill>
                <a:latin typeface="Times New Roman" panose="02020603050405020304" pitchFamily="18" charset="0"/>
                <a:cs typeface="Times New Roman" panose="02020603050405020304" pitchFamily="18" charset="0"/>
              </a:rPr>
              <a:t>az alábbiak szerint rendelkezik:</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1F497D"/>
                </a:solidFill>
                <a:latin typeface="Times New Roman" panose="02020603050405020304" pitchFamily="18" charset="0"/>
                <a:cs typeface="Times New Roman" panose="02020603050405020304" pitchFamily="18" charset="0"/>
              </a:rPr>
              <a:t>37. § (1) Az építésügyi hatóság a használatbavételi eljárásban, ha az eljárásban szakhatósági közreműködés vagy szakkérdés vizsgálata</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a) szükséges, a használatbavételt határozattal engedélyezi vagy elutasítja,</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b) nem szükséges, a használatbavételt tizenöt napon belül hallgatással tudomásul veszi, vagy a tudomásulvételt határozattal megtagadja.</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1F497D"/>
                </a:solidFill>
                <a:latin typeface="Times New Roman" panose="02020603050405020304" pitchFamily="18" charset="0"/>
                <a:cs typeface="Times New Roman" panose="02020603050405020304" pitchFamily="18" charset="0"/>
              </a:rPr>
              <a:t>40. § (1) Az építésügyi hatóság a hallgatással történő használatbavétel tudomásulvételéről </a:t>
            </a:r>
            <a:r>
              <a:rPr lang="hu-HU" b="1" dirty="0">
                <a:solidFill>
                  <a:srgbClr val="1F497D"/>
                </a:solidFill>
                <a:latin typeface="Times New Roman" panose="02020603050405020304" pitchFamily="18" charset="0"/>
                <a:cs typeface="Times New Roman" panose="02020603050405020304" pitchFamily="18" charset="0"/>
              </a:rPr>
              <a:t>értesítést </a:t>
            </a:r>
            <a:r>
              <a:rPr lang="hu-HU" dirty="0">
                <a:solidFill>
                  <a:srgbClr val="1F497D"/>
                </a:solidFill>
                <a:latin typeface="Times New Roman" panose="02020603050405020304" pitchFamily="18" charset="0"/>
                <a:cs typeface="Times New Roman" panose="02020603050405020304" pitchFamily="18" charset="0"/>
              </a:rPr>
              <a:t>küld.</a:t>
            </a:r>
          </a:p>
          <a:p>
            <a:pPr lvl="0" algn="ju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C42404E0-3460-FA89-0461-57CDD2668B51}"/>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E01EC427-64E8-CFCE-FEB1-FBA9388731EF}"/>
              </a:ext>
            </a:extLst>
          </p:cNvPr>
          <p:cNvSpPr>
            <a:spLocks noGrp="1"/>
          </p:cNvSpPr>
          <p:nvPr>
            <p:ph type="sldNum" sz="quarter" idx="12"/>
          </p:nvPr>
        </p:nvSpPr>
        <p:spPr>
          <a:xfrm>
            <a:off x="70104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970938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7C1C1-9F73-FE95-D897-1E977005B82C}"/>
            </a:ext>
          </a:extLst>
        </p:cNvPr>
        <p:cNvGrpSpPr/>
        <p:nvPr/>
      </p:nvGrpSpPr>
      <p:grpSpPr>
        <a:xfrm>
          <a:off x="0" y="0"/>
          <a:ext cx="0" cy="0"/>
          <a:chOff x="0" y="0"/>
          <a:chExt cx="0" cy="0"/>
        </a:xfrm>
      </p:grpSpPr>
      <p:sp>
        <p:nvSpPr>
          <p:cNvPr id="2" name="Téglalap 1">
            <a:extLst>
              <a:ext uri="{FF2B5EF4-FFF2-40B4-BE49-F238E27FC236}">
                <a16:creationId xmlns:a16="http://schemas.microsoft.com/office/drawing/2014/main" id="{E8AD581F-08F1-8142-F594-859D8F141DEB}"/>
              </a:ext>
            </a:extLst>
          </p:cNvPr>
          <p:cNvSpPr/>
          <p:nvPr/>
        </p:nvSpPr>
        <p:spPr>
          <a:xfrm>
            <a:off x="323528" y="260648"/>
            <a:ext cx="8540598" cy="5909310"/>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1F497D"/>
                </a:solidFill>
                <a:latin typeface="Times New Roman" panose="02020603050405020304" pitchFamily="18" charset="0"/>
                <a:cs typeface="Times New Roman" panose="02020603050405020304" pitchFamily="18" charset="0"/>
              </a:rPr>
              <a:t>Továbbá:</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1F497D"/>
                </a:solidFill>
                <a:latin typeface="Times New Roman" panose="02020603050405020304" pitchFamily="18" charset="0"/>
                <a:cs typeface="Times New Roman" panose="02020603050405020304" pitchFamily="18" charset="0"/>
              </a:rPr>
              <a:t>51. § (1) Az építésügyi hatóság az ingatlan adataiban bekövetkezett változás ingatlan-nyilvántartásban történő átvezetéséhez</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a) építmény, építményrész bontása,</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b) az építési engedélyhez, egyszerű bejelentéshez vagy örökségvédelmi bejelentéshez nem kötött építmény, építményrész felépítésének, meglétének,</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c) a tízéves intézkedési határidőn belül jogszerűtlenül épített, a hatósági bizonyítvány iránti kérelem benyújtásakor hatályos jogszabály alapján építési engedélyhez, egyszerű bejelentéshez vagy örökségvédelmi bejelentéshez nem kötött építési tevékenységgel építhető építmény, építményrész meglétének vagy</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d) a jogszerűtlenül, de szakszerűen épített, a tízéves intézkedési határidőnél régebben befejezett vagy használatba vett építmény meglétének</a:t>
            </a:r>
          </a:p>
          <a:p>
            <a:pPr marL="271463" algn="just">
              <a:defRPr/>
            </a:pPr>
            <a:r>
              <a:rPr lang="hu-HU" dirty="0">
                <a:solidFill>
                  <a:srgbClr val="1F497D"/>
                </a:solidFill>
                <a:latin typeface="Times New Roman" panose="02020603050405020304" pitchFamily="18" charset="0"/>
                <a:cs typeface="Times New Roman" panose="02020603050405020304" pitchFamily="18" charset="0"/>
              </a:rPr>
              <a:t>igazolása céljából kérelemre </a:t>
            </a:r>
            <a:r>
              <a:rPr lang="hu-HU" b="1" dirty="0">
                <a:solidFill>
                  <a:srgbClr val="1F497D"/>
                </a:solidFill>
                <a:latin typeface="Times New Roman" panose="02020603050405020304" pitchFamily="18" charset="0"/>
                <a:cs typeface="Times New Roman" panose="02020603050405020304" pitchFamily="18" charset="0"/>
              </a:rPr>
              <a:t>hatósági bizonyítványt </a:t>
            </a:r>
            <a:r>
              <a:rPr lang="hu-HU" dirty="0">
                <a:solidFill>
                  <a:srgbClr val="1F497D"/>
                </a:solidFill>
                <a:latin typeface="Times New Roman" panose="02020603050405020304" pitchFamily="18" charset="0"/>
                <a:cs typeface="Times New Roman" panose="02020603050405020304" pitchFamily="18" charset="0"/>
              </a:rPr>
              <a:t>állít ki.</a:t>
            </a: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algn="just">
              <a:defRPr/>
            </a:pPr>
            <a:r>
              <a:rPr lang="hu-HU" dirty="0">
                <a:solidFill>
                  <a:srgbClr val="1F497D"/>
                </a:solidFill>
                <a:latin typeface="Times New Roman" panose="02020603050405020304" pitchFamily="18" charset="0"/>
                <a:cs typeface="Times New Roman" panose="02020603050405020304" pitchFamily="18" charset="0"/>
              </a:rPr>
              <a:t>    </a:t>
            </a: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39E92EC7-D917-5FB8-3C62-2C926F67C7FC}"/>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EEF5D495-3221-3CDA-12DA-8C08896E8743}"/>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396BDA29-617B-E981-7C66-0951799DE94C}"/>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098999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21980-46E9-A3A7-FDBB-2ACA905D1C1A}"/>
            </a:ext>
          </a:extLst>
        </p:cNvPr>
        <p:cNvGrpSpPr/>
        <p:nvPr/>
      </p:nvGrpSpPr>
      <p:grpSpPr>
        <a:xfrm>
          <a:off x="0" y="0"/>
          <a:ext cx="0" cy="0"/>
          <a:chOff x="0" y="0"/>
          <a:chExt cx="0" cy="0"/>
        </a:xfrm>
      </p:grpSpPr>
      <p:sp>
        <p:nvSpPr>
          <p:cNvPr id="2" name="Téglalap 1">
            <a:extLst>
              <a:ext uri="{FF2B5EF4-FFF2-40B4-BE49-F238E27FC236}">
                <a16:creationId xmlns:a16="http://schemas.microsoft.com/office/drawing/2014/main" id="{504DB799-D1E7-B6C4-8816-1D2BD21AFF55}"/>
              </a:ext>
            </a:extLst>
          </p:cNvPr>
          <p:cNvSpPr/>
          <p:nvPr/>
        </p:nvSpPr>
        <p:spPr>
          <a:xfrm>
            <a:off x="368537" y="258167"/>
            <a:ext cx="8406926" cy="6740307"/>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algn="just">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Cél:</a:t>
            </a: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1F497D"/>
                </a:solidFill>
                <a:latin typeface="Times New Roman" panose="02020603050405020304" pitchFamily="18" charset="0"/>
                <a:cs typeface="Times New Roman" panose="02020603050405020304" pitchFamily="18" charset="0"/>
              </a:rPr>
              <a:t>Építésügyi </a:t>
            </a:r>
            <a:r>
              <a:rPr lang="hu-HU" dirty="0">
                <a:solidFill>
                  <a:srgbClr val="00467A"/>
                </a:solidFill>
                <a:latin typeface="Times New Roman" panose="02020603050405020304" pitchFamily="18" charset="0"/>
                <a:cs typeface="Times New Roman" panose="02020603050405020304" pitchFamily="18" charset="0"/>
              </a:rPr>
              <a:t>hatósági</a:t>
            </a:r>
            <a:r>
              <a:rPr lang="hu-HU" dirty="0">
                <a:solidFill>
                  <a:srgbClr val="1F497D"/>
                </a:solidFill>
                <a:latin typeface="Times New Roman" panose="02020603050405020304" pitchFamily="18" charset="0"/>
                <a:cs typeface="Times New Roman" panose="02020603050405020304" pitchFamily="18" charset="0"/>
              </a:rPr>
              <a:t> eljárások változásához való igazodás,</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r>
              <a:rPr lang="hu-HU" dirty="0">
                <a:solidFill>
                  <a:srgbClr val="00467A"/>
                </a:solidFill>
              </a:rPr>
              <a:t>azaz a lakóház építésére alkalmas telektulajdon megszerzői az illetékmentesség feltételének teljesülését, - a lakóház felépítését - ne csak a 4 éves határidőn belül kiadott véglegessé vált használatbavételi engedéllyel, illetve a használatbavétel tudomásulvételét igazoló hatósági bizonyítvánnyal, hanem a 4 éven belüli hallgatással történő használatbavétel tudomásulvételét tartalmazó dokumentummal – értesítéssel - is igazolhassák.</a:t>
            </a: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Hatály: </a:t>
            </a:r>
            <a:r>
              <a:rPr lang="hu-HU" b="1" dirty="0">
                <a:solidFill>
                  <a:srgbClr val="1F497D"/>
                </a:solidFill>
                <a:latin typeface="Times New Roman" panose="02020603050405020304" pitchFamily="18" charset="0"/>
                <a:cs typeface="Times New Roman" panose="02020603050405020304" pitchFamily="18" charset="0"/>
              </a:rPr>
              <a:t>2026. január 1.</a:t>
            </a:r>
            <a:r>
              <a:rPr lang="hu-HU" dirty="0">
                <a:solidFill>
                  <a:srgbClr val="1F497D"/>
                </a:solidFill>
                <a:latin typeface="Times New Roman" panose="02020603050405020304" pitchFamily="18" charset="0"/>
                <a:cs typeface="Times New Roman" panose="02020603050405020304" pitchFamily="18" charset="0"/>
              </a:rPr>
              <a:t>, azzal, hogy a véglegesen el nem bírált ügyekre is alkalmazni kell.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a:t>
            </a:r>
            <a:r>
              <a:rPr lang="hu-HU" dirty="0">
                <a:solidFill>
                  <a:srgbClr val="00467A"/>
                </a:solidFill>
              </a:rPr>
              <a:t>102/K. §</a:t>
            </a:r>
            <a:r>
              <a:rPr lang="hu-HU" dirty="0">
                <a:solidFill>
                  <a:srgbClr val="00467A"/>
                </a:solidFill>
                <a:latin typeface="Times New Roman" panose="02020603050405020304" pitchFamily="18" charset="0"/>
                <a:cs typeface="Times New Roman" panose="02020603050405020304" pitchFamily="18" charset="0"/>
              </a:rPr>
              <a:t>]</a:t>
            </a: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algn="just">
              <a:defRPr/>
            </a:pPr>
            <a:r>
              <a:rPr lang="hu-HU" dirty="0">
                <a:solidFill>
                  <a:srgbClr val="1F497D"/>
                </a:solidFill>
                <a:latin typeface="Times New Roman" panose="02020603050405020304" pitchFamily="18" charset="0"/>
                <a:cs typeface="Times New Roman" panose="02020603050405020304" pitchFamily="18" charset="0"/>
              </a:rPr>
              <a:t>    </a:t>
            </a:r>
          </a:p>
          <a:p>
            <a:pPr algn="just">
              <a:defRPr/>
            </a:pPr>
            <a:r>
              <a:rPr lang="hu-HU" dirty="0">
                <a:solidFill>
                  <a:srgbClr val="1F497D"/>
                </a:solidFill>
                <a:latin typeface="Times New Roman" panose="02020603050405020304" pitchFamily="18" charset="0"/>
                <a:cs typeface="Times New Roman" panose="02020603050405020304" pitchFamily="18" charset="0"/>
              </a:rPr>
              <a:t> </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E20C99D0-676A-ADBA-F5EA-DD45FA94A84E}"/>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4D195BCB-39EA-00F6-A3AD-907450398DA2}"/>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C92E0A3D-EFBB-0F0E-954C-B2F8F86C38B7}"/>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58750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28597-98BE-D632-3267-C5FCCA75F7A4}"/>
            </a:ext>
          </a:extLst>
        </p:cNvPr>
        <p:cNvGrpSpPr/>
        <p:nvPr/>
      </p:nvGrpSpPr>
      <p:grpSpPr>
        <a:xfrm>
          <a:off x="0" y="0"/>
          <a:ext cx="0" cy="0"/>
          <a:chOff x="0" y="0"/>
          <a:chExt cx="0" cy="0"/>
        </a:xfrm>
      </p:grpSpPr>
      <p:sp>
        <p:nvSpPr>
          <p:cNvPr id="2" name="Téglalap 1">
            <a:extLst>
              <a:ext uri="{FF2B5EF4-FFF2-40B4-BE49-F238E27FC236}">
                <a16:creationId xmlns:a16="http://schemas.microsoft.com/office/drawing/2014/main" id="{ED60889D-0E23-237D-F1C5-DAAD572A20D9}"/>
              </a:ext>
            </a:extLst>
          </p:cNvPr>
          <p:cNvSpPr/>
          <p:nvPr/>
        </p:nvSpPr>
        <p:spPr>
          <a:xfrm>
            <a:off x="368537" y="258167"/>
            <a:ext cx="8406926" cy="5355312"/>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További pontosítás:</a:t>
            </a: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73050"/>
            <a:r>
              <a:rPr lang="hu-HU" dirty="0">
                <a:solidFill>
                  <a:srgbClr val="00467A"/>
                </a:solidFill>
              </a:rPr>
              <a:t>A használatbavételi engedély véglegessé válására vonatkozó szabályok törlése.</a:t>
            </a:r>
          </a:p>
          <a:p>
            <a:pPr marL="273050"/>
            <a:r>
              <a:rPr lang="hu-HU" dirty="0">
                <a:solidFill>
                  <a:srgbClr val="00467A"/>
                </a:solidFill>
              </a:rPr>
              <a:t> </a:t>
            </a:r>
          </a:p>
          <a:p>
            <a:pPr marL="273050"/>
            <a:r>
              <a:rPr lang="hu-HU" dirty="0">
                <a:solidFill>
                  <a:srgbClr val="00467A"/>
                </a:solidFill>
              </a:rPr>
              <a:t>Tekintettel arra, hogy az építésügyi hatóságnál indult eljárásokban a döntés nem fellebbezhető, a véglegesség </a:t>
            </a:r>
            <a:r>
              <a:rPr lang="en-US" dirty="0">
                <a:solidFill>
                  <a:srgbClr val="00467A"/>
                </a:solidFill>
              </a:rPr>
              <a:t>a </a:t>
            </a:r>
            <a:r>
              <a:rPr lang="en-US" dirty="0" err="1">
                <a:solidFill>
                  <a:srgbClr val="00467A"/>
                </a:solidFill>
              </a:rPr>
              <a:t>döntés</a:t>
            </a:r>
            <a:r>
              <a:rPr lang="en-US" dirty="0">
                <a:solidFill>
                  <a:srgbClr val="00467A"/>
                </a:solidFill>
              </a:rPr>
              <a:t> </a:t>
            </a:r>
            <a:r>
              <a:rPr lang="en-US" dirty="0" err="1">
                <a:solidFill>
                  <a:srgbClr val="00467A"/>
                </a:solidFill>
              </a:rPr>
              <a:t>közlésével</a:t>
            </a:r>
            <a:r>
              <a:rPr lang="en-US" dirty="0">
                <a:solidFill>
                  <a:srgbClr val="00467A"/>
                </a:solidFill>
              </a:rPr>
              <a:t> </a:t>
            </a:r>
            <a:r>
              <a:rPr lang="en-US" dirty="0" err="1">
                <a:solidFill>
                  <a:srgbClr val="00467A"/>
                </a:solidFill>
              </a:rPr>
              <a:t>áll</a:t>
            </a:r>
            <a:r>
              <a:rPr lang="en-US" dirty="0">
                <a:solidFill>
                  <a:srgbClr val="00467A"/>
                </a:solidFill>
              </a:rPr>
              <a:t> be</a:t>
            </a:r>
            <a:r>
              <a:rPr lang="hu-HU" dirty="0">
                <a:solidFill>
                  <a:srgbClr val="00467A"/>
                </a:solidFill>
              </a:rPr>
              <a:t>.</a:t>
            </a:r>
            <a:endParaRPr lang="hu-HU" dirty="0">
              <a:solidFill>
                <a:srgbClr val="00467A"/>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endParaRPr lang="hu-HU" dirty="0">
              <a:solidFill>
                <a:srgbClr val="1F497D"/>
              </a:solidFill>
              <a:latin typeface="Times New Roman" panose="02020603050405020304" pitchFamily="18" charset="0"/>
              <a:cs typeface="Times New Roman" panose="02020603050405020304" pitchFamily="18" charset="0"/>
            </a:endParaRP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marL="271463" algn="just">
              <a:defRPr/>
            </a:pPr>
            <a:endParaRPr lang="hu-HU" dirty="0">
              <a:solidFill>
                <a:srgbClr val="00467A"/>
              </a:solidFill>
              <a:latin typeface="Times New Roman" panose="02020603050405020304" pitchFamily="18" charset="0"/>
              <a:cs typeface="Times New Roman" panose="02020603050405020304" pitchFamily="18" charset="0"/>
            </a:endParaRPr>
          </a:p>
          <a:p>
            <a:pPr algn="just">
              <a:defRPr/>
            </a:pPr>
            <a:r>
              <a:rPr lang="hu-HU" dirty="0">
                <a:solidFill>
                  <a:srgbClr val="1F497D"/>
                </a:solidFill>
                <a:latin typeface="Times New Roman" panose="02020603050405020304" pitchFamily="18" charset="0"/>
                <a:cs typeface="Times New Roman" panose="02020603050405020304" pitchFamily="18" charset="0"/>
              </a:rPr>
              <a:t>    </a:t>
            </a:r>
          </a:p>
          <a:p>
            <a:pPr algn="just">
              <a:defRPr/>
            </a:pPr>
            <a:r>
              <a:rPr lang="hu-HU" dirty="0">
                <a:solidFill>
                  <a:srgbClr val="1F497D"/>
                </a:solidFill>
                <a:latin typeface="Times New Roman" panose="02020603050405020304" pitchFamily="18" charset="0"/>
                <a:cs typeface="Times New Roman" panose="02020603050405020304" pitchFamily="18" charset="0"/>
              </a:rPr>
              <a:t> </a:t>
            </a:r>
          </a:p>
          <a:p>
            <a:pPr marL="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C1CE0ADA-07B5-22D2-C547-024EE7B17C73}"/>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F997C538-67FA-3C6D-4DC6-B29E795ECF73}"/>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F7F38EEC-545F-BE75-04FA-6BE7D0FEBF3B}"/>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935914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C744A-F076-B139-B602-FB68A63C7815}"/>
            </a:ext>
          </a:extLst>
        </p:cNvPr>
        <p:cNvGrpSpPr/>
        <p:nvPr/>
      </p:nvGrpSpPr>
      <p:grpSpPr>
        <a:xfrm>
          <a:off x="0" y="0"/>
          <a:ext cx="0" cy="0"/>
          <a:chOff x="0" y="0"/>
          <a:chExt cx="0" cy="0"/>
        </a:xfrm>
      </p:grpSpPr>
      <p:sp>
        <p:nvSpPr>
          <p:cNvPr id="12" name="Szövegdoboz 11">
            <a:extLst>
              <a:ext uri="{FF2B5EF4-FFF2-40B4-BE49-F238E27FC236}">
                <a16:creationId xmlns:a16="http://schemas.microsoft.com/office/drawing/2014/main" id="{C5AC25FC-4AC8-F136-821B-F5336C61A04A}"/>
              </a:ext>
            </a:extLst>
          </p:cNvPr>
          <p:cNvSpPr txBox="1"/>
          <p:nvPr/>
        </p:nvSpPr>
        <p:spPr>
          <a:xfrm>
            <a:off x="459383" y="262389"/>
            <a:ext cx="8145065" cy="138499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hu-HU" sz="2800" b="1" dirty="0">
                <a:solidFill>
                  <a:srgbClr val="1F497D"/>
                </a:solidFill>
                <a:latin typeface="Times New Roman" panose="02020603050405020304" pitchFamily="18" charset="0"/>
                <a:cs typeface="Times New Roman" panose="02020603050405020304" pitchFamily="18" charset="0"/>
              </a:rPr>
              <a:t>Termőföld szerzéséhez kapcsolódó feltételes illetékmentesség</a:t>
            </a: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a:extLst>
              <a:ext uri="{FF2B5EF4-FFF2-40B4-BE49-F238E27FC236}">
                <a16:creationId xmlns:a16="http://schemas.microsoft.com/office/drawing/2014/main" id="{5074A7FE-9F18-30B2-C357-E46448086481}"/>
              </a:ext>
            </a:extLst>
          </p:cNvPr>
          <p:cNvSpPr/>
          <p:nvPr/>
        </p:nvSpPr>
        <p:spPr>
          <a:xfrm>
            <a:off x="184731" y="1886645"/>
            <a:ext cx="8679395" cy="3816429"/>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Nem minősül a termőföld mező-, illetve erdőgazdasági tevékenység céljára történő hasznosítás megsértésének, ha a termőföldre </a:t>
            </a:r>
            <a:r>
              <a:rPr lang="hu-HU" b="1" dirty="0">
                <a:solidFill>
                  <a:srgbClr val="1F497D"/>
                </a:solidFill>
                <a:latin typeface="Times New Roman" panose="02020603050405020304" pitchFamily="18" charset="0"/>
                <a:cs typeface="Times New Roman" panose="02020603050405020304" pitchFamily="18" charset="0"/>
              </a:rPr>
              <a:t>jogszabály erejénél fogva szolgalom </a:t>
            </a:r>
            <a:r>
              <a:rPr lang="hu-HU" dirty="0">
                <a:solidFill>
                  <a:srgbClr val="1F497D"/>
                </a:solidFill>
                <a:latin typeface="Times New Roman" panose="02020603050405020304" pitchFamily="18" charset="0"/>
                <a:cs typeface="Times New Roman" panose="02020603050405020304" pitchFamily="18" charset="0"/>
              </a:rPr>
              <a:t>keletkezik.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26. § (18) bekezdés c) pont]</a:t>
            </a:r>
          </a:p>
          <a:p>
            <a:pPr algn="just">
              <a:defRPr/>
            </a:pPr>
            <a:endParaRPr lang="hu-HU" dirty="0">
              <a:solidFill>
                <a:srgbClr val="1F497D"/>
              </a:solidFill>
              <a:latin typeface="Times New Roman" panose="02020603050405020304" pitchFamily="18" charset="0"/>
              <a:cs typeface="Times New Roman" panose="02020603050405020304" pitchFamily="18" charset="0"/>
            </a:endParaRPr>
          </a:p>
          <a:p>
            <a:pPr algn="just">
              <a:defRPr/>
            </a:pPr>
            <a:r>
              <a:rPr lang="hu-HU" dirty="0">
                <a:solidFill>
                  <a:srgbClr val="1F497D"/>
                </a:solidFill>
                <a:latin typeface="Times New Roman" panose="02020603050405020304" pitchFamily="18" charset="0"/>
                <a:cs typeface="Times New Roman" panose="02020603050405020304" pitchFamily="18" charset="0"/>
              </a:rPr>
              <a:t>Ennek oka: </a:t>
            </a:r>
          </a:p>
          <a:p>
            <a:pPr marL="271463" indent="-271463" algn="just">
              <a:defRPr/>
            </a:pPr>
            <a:r>
              <a:rPr lang="hu-HU" dirty="0">
                <a:solidFill>
                  <a:srgbClr val="1F497D"/>
                </a:solidFill>
                <a:latin typeface="Times New Roman" panose="02020603050405020304" pitchFamily="18" charset="0"/>
                <a:cs typeface="Times New Roman" panose="02020603050405020304" pitchFamily="18" charset="0"/>
              </a:rPr>
              <a:t>     A termőföldek elhelyezkedésének sajátosságaiból fakadóan gyakori, hogy a termőföldekre – jogszabály erejénél fogva –   a termőföld tulajdonosának akaratától függetlenül </a:t>
            </a:r>
            <a:r>
              <a:rPr lang="hu-HU" dirty="0" err="1">
                <a:solidFill>
                  <a:srgbClr val="1F497D"/>
                </a:solidFill>
                <a:latin typeface="Times New Roman" panose="02020603050405020304" pitchFamily="18" charset="0"/>
                <a:cs typeface="Times New Roman" panose="02020603050405020304" pitchFamily="18" charset="0"/>
              </a:rPr>
              <a:t>telki</a:t>
            </a:r>
            <a:r>
              <a:rPr lang="hu-HU" dirty="0">
                <a:solidFill>
                  <a:srgbClr val="1F497D"/>
                </a:solidFill>
                <a:latin typeface="Times New Roman" panose="02020603050405020304" pitchFamily="18" charset="0"/>
                <a:cs typeface="Times New Roman" panose="02020603050405020304" pitchFamily="18" charset="0"/>
              </a:rPr>
              <a:t> szolgalom jön létre.</a:t>
            </a: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Ilyen esetben nem keletkezik kétszeres illetékfizetési kötelezettség.</a:t>
            </a: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BEB01B9D-2A9D-989A-1CEF-FB0C2B5A845E}"/>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FBCFC703-3AD2-EE62-AA6D-D1BC979AEAA8}"/>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B93C4AF5-BDB8-FD4C-8739-CE5B87FD2658}"/>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612869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0D2E0-8604-6BEE-71D7-D5F22C51189B}"/>
            </a:ext>
          </a:extLst>
        </p:cNvPr>
        <p:cNvGrpSpPr/>
        <p:nvPr/>
      </p:nvGrpSpPr>
      <p:grpSpPr>
        <a:xfrm>
          <a:off x="0" y="0"/>
          <a:ext cx="0" cy="0"/>
          <a:chOff x="0" y="0"/>
          <a:chExt cx="0" cy="0"/>
        </a:xfrm>
      </p:grpSpPr>
      <p:sp>
        <p:nvSpPr>
          <p:cNvPr id="12" name="Szövegdoboz 11">
            <a:extLst>
              <a:ext uri="{FF2B5EF4-FFF2-40B4-BE49-F238E27FC236}">
                <a16:creationId xmlns:a16="http://schemas.microsoft.com/office/drawing/2014/main" id="{855F1348-35C2-CE35-4005-7D9E0C7A77C5}"/>
              </a:ext>
            </a:extLst>
          </p:cNvPr>
          <p:cNvSpPr txBox="1"/>
          <p:nvPr/>
        </p:nvSpPr>
        <p:spPr>
          <a:xfrm>
            <a:off x="459383" y="262389"/>
            <a:ext cx="8145065" cy="95410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hu-HU" sz="2800" b="1" dirty="0">
                <a:solidFill>
                  <a:srgbClr val="1F497D"/>
                </a:solidFill>
                <a:latin typeface="Times New Roman" panose="02020603050405020304" pitchFamily="18" charset="0"/>
                <a:cs typeface="Times New Roman" panose="02020603050405020304" pitchFamily="18" charset="0"/>
              </a:rPr>
              <a:t>Tagi kölcsön elengedése végelszámolás esetén</a:t>
            </a: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a:extLst>
              <a:ext uri="{FF2B5EF4-FFF2-40B4-BE49-F238E27FC236}">
                <a16:creationId xmlns:a16="http://schemas.microsoft.com/office/drawing/2014/main" id="{0D5BDC01-507A-C40E-3ED5-E7C04DFA6477}"/>
              </a:ext>
            </a:extLst>
          </p:cNvPr>
          <p:cNvSpPr/>
          <p:nvPr/>
        </p:nvSpPr>
        <p:spPr>
          <a:xfrm>
            <a:off x="192217" y="1240058"/>
            <a:ext cx="8679395" cy="5755422"/>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Mentesség az ajándékozási illeték alól.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17. § (1a) bekezdés e) pont]</a:t>
            </a:r>
          </a:p>
          <a:p>
            <a:pPr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3050" algn="just">
              <a:defRPr/>
            </a:pPr>
            <a:r>
              <a:rPr lang="hu-HU" dirty="0">
                <a:solidFill>
                  <a:srgbClr val="1F497D"/>
                </a:solidFill>
                <a:latin typeface="Times New Roman" panose="02020603050405020304" pitchFamily="18" charset="0"/>
                <a:cs typeface="Times New Roman" panose="02020603050405020304" pitchFamily="18" charset="0"/>
              </a:rPr>
              <a:t>Feltétele: </a:t>
            </a:r>
          </a:p>
          <a:p>
            <a:pPr marL="271463" indent="-271463" algn="just">
              <a:defRPr/>
            </a:pPr>
            <a:r>
              <a:rPr lang="hu-HU" dirty="0">
                <a:solidFill>
                  <a:srgbClr val="1F497D"/>
                </a:solidFill>
                <a:latin typeface="Times New Roman" panose="02020603050405020304" pitchFamily="18" charset="0"/>
                <a:cs typeface="Times New Roman" panose="02020603050405020304" pitchFamily="18" charset="0"/>
              </a:rPr>
              <a:t>     A végelszámolás a cég törlésével </a:t>
            </a:r>
            <a:r>
              <a:rPr lang="hu-HU" dirty="0" err="1">
                <a:solidFill>
                  <a:srgbClr val="1F497D"/>
                </a:solidFill>
                <a:latin typeface="Times New Roman" panose="02020603050405020304" pitchFamily="18" charset="0"/>
                <a:cs typeface="Times New Roman" panose="02020603050405020304" pitchFamily="18" charset="0"/>
              </a:rPr>
              <a:t>fejeződjön</a:t>
            </a:r>
            <a:r>
              <a:rPr lang="hu-HU" dirty="0">
                <a:solidFill>
                  <a:srgbClr val="1F497D"/>
                </a:solidFill>
                <a:latin typeface="Times New Roman" panose="02020603050405020304" pitchFamily="18" charset="0"/>
                <a:cs typeface="Times New Roman" panose="02020603050405020304" pitchFamily="18" charset="0"/>
              </a:rPr>
              <a:t> be.</a:t>
            </a: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3050" algn="just">
              <a:defRPr/>
            </a:pPr>
            <a:r>
              <a:rPr lang="hu-HU" dirty="0">
                <a:solidFill>
                  <a:srgbClr val="1F497D"/>
                </a:solidFill>
                <a:latin typeface="Times New Roman" panose="02020603050405020304" pitchFamily="18" charset="0"/>
                <a:cs typeface="Times New Roman" panose="02020603050405020304" pitchFamily="18" charset="0"/>
              </a:rPr>
              <a:t>Eljárás:</a:t>
            </a:r>
          </a:p>
          <a:p>
            <a:pPr marL="558800" indent="-285750" algn="just">
              <a:buFont typeface="Arial" panose="020B0604020202020204" pitchFamily="34" charset="0"/>
              <a:buChar char="•"/>
              <a:defRPr/>
            </a:pPr>
            <a:r>
              <a:rPr lang="hu-HU" dirty="0">
                <a:solidFill>
                  <a:srgbClr val="1F497D"/>
                </a:solidFill>
                <a:latin typeface="Times New Roman" panose="02020603050405020304" pitchFamily="18" charset="0"/>
                <a:cs typeface="Times New Roman" panose="02020603050405020304" pitchFamily="18" charset="0"/>
              </a:rPr>
              <a:t>a megállapított illetéket a megfizetés tekintetében fel kell függeszteni,</a:t>
            </a:r>
          </a:p>
          <a:p>
            <a:pPr marL="273050" algn="just">
              <a:defRPr/>
            </a:pPr>
            <a:endParaRPr lang="hu-HU" dirty="0">
              <a:solidFill>
                <a:srgbClr val="1F497D"/>
              </a:solidFill>
              <a:latin typeface="Times New Roman" panose="02020603050405020304" pitchFamily="18" charset="0"/>
              <a:cs typeface="Times New Roman" panose="02020603050405020304" pitchFamily="18" charset="0"/>
            </a:endParaRPr>
          </a:p>
          <a:p>
            <a:pPr marL="627063" indent="-95250" algn="just">
              <a:buFont typeface="Arial" panose="020B0604020202020204" pitchFamily="34" charset="0"/>
              <a:buChar char="•"/>
              <a:defRPr/>
            </a:pPr>
            <a:r>
              <a:rPr lang="hu-HU" dirty="0">
                <a:solidFill>
                  <a:srgbClr val="1F497D"/>
                </a:solidFill>
                <a:latin typeface="Times New Roman" panose="02020603050405020304" pitchFamily="18" charset="0"/>
                <a:cs typeface="Times New Roman" panose="02020603050405020304" pitchFamily="18" charset="0"/>
              </a:rPr>
              <a:t>ha a cégbíróság helyt ad a törlési kérelemnek, akkor a felfüggesztett illetéket törölni kell ügyiratra történő feljegyzéssel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17. § (5) bekezdés]</a:t>
            </a:r>
          </a:p>
          <a:p>
            <a:pPr marL="627063" indent="-95250" algn="just">
              <a:buFont typeface="Arial" panose="020B0604020202020204" pitchFamily="34" charset="0"/>
              <a:buChar char="•"/>
              <a:defRPr/>
            </a:pPr>
            <a:endParaRPr lang="hu-HU" dirty="0">
              <a:solidFill>
                <a:srgbClr val="1F497D"/>
              </a:solidFill>
              <a:latin typeface="Times New Roman" panose="02020603050405020304" pitchFamily="18" charset="0"/>
              <a:cs typeface="Times New Roman" panose="02020603050405020304" pitchFamily="18" charset="0"/>
            </a:endParaRPr>
          </a:p>
          <a:p>
            <a:pPr marL="627063" indent="-95250" algn="just">
              <a:buFont typeface="Arial" panose="020B0604020202020204" pitchFamily="34" charset="0"/>
              <a:buChar char="•"/>
              <a:defRPr/>
            </a:pPr>
            <a:r>
              <a:rPr lang="hu-HU" dirty="0">
                <a:solidFill>
                  <a:srgbClr val="1F497D"/>
                </a:solidFill>
                <a:latin typeface="Times New Roman" panose="02020603050405020304" pitchFamily="18" charset="0"/>
                <a:cs typeface="Times New Roman" panose="02020603050405020304" pitchFamily="18" charset="0"/>
              </a:rPr>
              <a:t>ha a cégbíróság a törlési kérelemnek nem ad helyt, akkor az illetéket az eredeti esedékességtől számított késedelmi pótlékkal növelten kell megfizetni.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87. § (7) bekezdés]</a:t>
            </a:r>
          </a:p>
          <a:p>
            <a:pPr marL="627063" indent="-95250" algn="just">
              <a:buFont typeface="Arial" panose="020B0604020202020204" pitchFamily="34" charset="0"/>
              <a:buChar char="•"/>
              <a:defRPr/>
            </a:pPr>
            <a:endParaRPr lang="hu-HU" dirty="0">
              <a:solidFill>
                <a:srgbClr val="1F497D"/>
              </a:solidFill>
              <a:latin typeface="Times New Roman" panose="02020603050405020304" pitchFamily="18" charset="0"/>
              <a:cs typeface="Times New Roman" panose="02020603050405020304" pitchFamily="18" charset="0"/>
            </a:endParaRPr>
          </a:p>
          <a:p>
            <a:pPr algn="just" defTabSz="179388">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 Hatály: 2026. január 1.</a:t>
            </a:r>
          </a:p>
          <a:p>
            <a:pPr marL="627063" indent="-95250"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A0085FAE-6547-012C-CBD2-D397406FAF05}"/>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B974D28F-D0DC-6E93-E499-1C348C299DF9}"/>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06EDBD19-1FD8-04DF-476E-ECC0263B37BA}"/>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808387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80BA5-F024-97C8-0D8D-AC18457C7AC1}"/>
            </a:ext>
          </a:extLst>
        </p:cNvPr>
        <p:cNvGrpSpPr/>
        <p:nvPr/>
      </p:nvGrpSpPr>
      <p:grpSpPr>
        <a:xfrm>
          <a:off x="0" y="0"/>
          <a:ext cx="0" cy="0"/>
          <a:chOff x="0" y="0"/>
          <a:chExt cx="0" cy="0"/>
        </a:xfrm>
      </p:grpSpPr>
      <p:sp>
        <p:nvSpPr>
          <p:cNvPr id="12" name="Szövegdoboz 11">
            <a:extLst>
              <a:ext uri="{FF2B5EF4-FFF2-40B4-BE49-F238E27FC236}">
                <a16:creationId xmlns:a16="http://schemas.microsoft.com/office/drawing/2014/main" id="{FB824C81-066C-FB4C-EC87-393227CA97CC}"/>
              </a:ext>
            </a:extLst>
          </p:cNvPr>
          <p:cNvSpPr txBox="1"/>
          <p:nvPr/>
        </p:nvSpPr>
        <p:spPr>
          <a:xfrm>
            <a:off x="459383" y="262389"/>
            <a:ext cx="8145065" cy="95410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rPr>
              <a:t>Ingatlanforgalmazók kedvezmény</a:t>
            </a:r>
            <a:r>
              <a:rPr lang="hu-HU" sz="2800" b="1" dirty="0">
                <a:solidFill>
                  <a:srgbClr val="1F497D"/>
                </a:solidFill>
                <a:latin typeface="Times New Roman" panose="02020603050405020304" pitchFamily="18" charset="0"/>
                <a:cs typeface="Times New Roman" panose="02020603050405020304" pitchFamily="18" charset="0"/>
              </a:rPr>
              <a:t>es illetékmértéke</a:t>
            </a:r>
            <a:endParaRPr kumimoji="0" lang="hu-HU" sz="2800" b="1"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2" name="Téglalap 1">
            <a:extLst>
              <a:ext uri="{FF2B5EF4-FFF2-40B4-BE49-F238E27FC236}">
                <a16:creationId xmlns:a16="http://schemas.microsoft.com/office/drawing/2014/main" id="{CF1042F3-5FDA-2A68-87C6-A68399031530}"/>
              </a:ext>
            </a:extLst>
          </p:cNvPr>
          <p:cNvSpPr/>
          <p:nvPr/>
        </p:nvSpPr>
        <p:spPr>
          <a:xfrm>
            <a:off x="192217" y="1240058"/>
            <a:ext cx="8679395" cy="5201424"/>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lang="hu-HU" dirty="0">
              <a:solidFill>
                <a:srgbClr val="1F497D"/>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hu-HU" sz="1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Ø"/>
              <a:defRPr/>
            </a:pPr>
            <a:r>
              <a:rPr lang="hu-HU" dirty="0">
                <a:solidFill>
                  <a:srgbClr val="1F497D"/>
                </a:solidFill>
                <a:latin typeface="Times New Roman" panose="02020603050405020304" pitchFamily="18" charset="0"/>
                <a:cs typeface="Times New Roman" panose="02020603050405020304" pitchFamily="18" charset="0"/>
              </a:rPr>
              <a:t>Pénzügyi lízingbeadás ténye helyett </a:t>
            </a:r>
            <a:r>
              <a:rPr lang="hu-HU" b="1" dirty="0" err="1">
                <a:solidFill>
                  <a:srgbClr val="1F497D"/>
                </a:solidFill>
                <a:latin typeface="Times New Roman" panose="02020603050405020304" pitchFamily="18" charset="0"/>
                <a:cs typeface="Times New Roman" panose="02020603050405020304" pitchFamily="18" charset="0"/>
              </a:rPr>
              <a:t>lízingbevevői</a:t>
            </a:r>
            <a:r>
              <a:rPr lang="hu-HU" b="1" dirty="0">
                <a:solidFill>
                  <a:srgbClr val="1F497D"/>
                </a:solidFill>
                <a:latin typeface="Times New Roman" panose="02020603050405020304" pitchFamily="18" charset="0"/>
                <a:cs typeface="Times New Roman" panose="02020603050405020304" pitchFamily="18" charset="0"/>
              </a:rPr>
              <a:t> jog </a:t>
            </a:r>
            <a:r>
              <a:rPr lang="hu-HU" dirty="0">
                <a:solidFill>
                  <a:srgbClr val="1F497D"/>
                </a:solidFill>
                <a:latin typeface="Times New Roman" panose="02020603050405020304" pitchFamily="18" charset="0"/>
                <a:cs typeface="Times New Roman" panose="02020603050405020304" pitchFamily="18" charset="0"/>
              </a:rPr>
              <a:t>bejegyzése az ingatlan nyilvántartásba. [</a:t>
            </a:r>
            <a:r>
              <a:rPr lang="hu-HU" dirty="0" err="1">
                <a:solidFill>
                  <a:srgbClr val="1F497D"/>
                </a:solidFill>
                <a:latin typeface="Times New Roman" panose="02020603050405020304" pitchFamily="18" charset="0"/>
                <a:cs typeface="Times New Roman" panose="02020603050405020304" pitchFamily="18" charset="0"/>
              </a:rPr>
              <a:t>Itv</a:t>
            </a:r>
            <a:r>
              <a:rPr lang="hu-HU" dirty="0">
                <a:solidFill>
                  <a:srgbClr val="1F497D"/>
                </a:solidFill>
                <a:latin typeface="Times New Roman" panose="02020603050405020304" pitchFamily="18" charset="0"/>
                <a:cs typeface="Times New Roman" panose="02020603050405020304" pitchFamily="18" charset="0"/>
              </a:rPr>
              <a:t>. 23/A. § (6) bekezdés]</a:t>
            </a:r>
          </a:p>
          <a:p>
            <a:pPr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3050" algn="just">
              <a:defRPr/>
            </a:pPr>
            <a:r>
              <a:rPr lang="hu-HU" dirty="0">
                <a:solidFill>
                  <a:srgbClr val="1F497D"/>
                </a:solidFill>
                <a:latin typeface="Times New Roman" panose="02020603050405020304" pitchFamily="18" charset="0"/>
                <a:cs typeface="Times New Roman" panose="02020603050405020304" pitchFamily="18" charset="0"/>
              </a:rPr>
              <a:t>Indoka: </a:t>
            </a:r>
          </a:p>
          <a:p>
            <a:pPr marL="273050" algn="just">
              <a:defRPr/>
            </a:pPr>
            <a:r>
              <a:rPr lang="hu-HU" dirty="0">
                <a:solidFill>
                  <a:srgbClr val="00467A"/>
                </a:solidFill>
                <a:latin typeface="Times New Roman" panose="02020603050405020304" pitchFamily="18" charset="0"/>
                <a:cs typeface="Times New Roman" panose="02020603050405020304" pitchFamily="18" charset="0"/>
              </a:rPr>
              <a:t>Igazodás </a:t>
            </a:r>
            <a:r>
              <a:rPr lang="hu-HU" i="1" dirty="0">
                <a:solidFill>
                  <a:srgbClr val="00467A"/>
                </a:solidFill>
              </a:rPr>
              <a:t>az ingatlan-nyilvántartásról szóló 2021. évi C. törvény végrehajtásáról szóló 179/2023. (V. 15.) Korm. Rendelethez</a:t>
            </a:r>
          </a:p>
          <a:p>
            <a:pPr marL="273050" algn="just">
              <a:defRPr/>
            </a:pPr>
            <a:endParaRPr lang="hu-HU" i="1" dirty="0">
              <a:solidFill>
                <a:srgbClr val="00467A"/>
              </a:solidFill>
              <a:latin typeface="Times New Roman" panose="02020603050405020304" pitchFamily="18" charset="0"/>
              <a:cs typeface="Times New Roman" panose="02020603050405020304" pitchFamily="18" charset="0"/>
            </a:endParaRPr>
          </a:p>
          <a:p>
            <a:pPr marL="273050" algn="just">
              <a:defRPr/>
            </a:pPr>
            <a:r>
              <a:rPr lang="hu-HU" dirty="0">
                <a:solidFill>
                  <a:srgbClr val="00467A"/>
                </a:solidFill>
                <a:latin typeface="Times New Roman" panose="02020603050405020304" pitchFamily="18" charset="0"/>
                <a:cs typeface="Times New Roman" panose="02020603050405020304" pitchFamily="18" charset="0"/>
              </a:rPr>
              <a:t>(terminológiai változás)</a:t>
            </a:r>
          </a:p>
          <a:p>
            <a:pPr marL="271463" indent="-271463" algn="just">
              <a:defRPr/>
            </a:pPr>
            <a:r>
              <a:rPr lang="hu-HU" dirty="0">
                <a:solidFill>
                  <a:srgbClr val="1F497D"/>
                </a:solidFill>
                <a:latin typeface="Times New Roman" panose="02020603050405020304" pitchFamily="18" charset="0"/>
                <a:cs typeface="Times New Roman" panose="02020603050405020304" pitchFamily="18" charset="0"/>
              </a:rPr>
              <a:t>     </a:t>
            </a:r>
          </a:p>
          <a:p>
            <a:pPr marL="273050" indent="1588" algn="just">
              <a:defRPr/>
            </a:pPr>
            <a:r>
              <a:rPr lang="hu-HU" dirty="0" err="1">
                <a:solidFill>
                  <a:srgbClr val="1F497D"/>
                </a:solidFill>
                <a:latin typeface="Times New Roman" panose="02020603050405020304" pitchFamily="18" charset="0"/>
                <a:cs typeface="Times New Roman" panose="02020603050405020304" pitchFamily="18" charset="0"/>
              </a:rPr>
              <a:t>Továbbértékesítés</a:t>
            </a:r>
            <a:r>
              <a:rPr lang="hu-HU" dirty="0">
                <a:solidFill>
                  <a:srgbClr val="1F497D"/>
                </a:solidFill>
                <a:latin typeface="Times New Roman" panose="02020603050405020304" pitchFamily="18" charset="0"/>
                <a:cs typeface="Times New Roman" panose="02020603050405020304" pitchFamily="18" charset="0"/>
              </a:rPr>
              <a:t> igazolása lízing esetén: „ingatlan nyilvántartásba bejegyzett </a:t>
            </a:r>
            <a:r>
              <a:rPr lang="hu-HU" dirty="0" err="1">
                <a:solidFill>
                  <a:srgbClr val="1F497D"/>
                </a:solidFill>
                <a:latin typeface="Times New Roman" panose="02020603050405020304" pitchFamily="18" charset="0"/>
                <a:cs typeface="Times New Roman" panose="02020603050405020304" pitchFamily="18" charset="0"/>
              </a:rPr>
              <a:t>lízingbevevői</a:t>
            </a:r>
            <a:r>
              <a:rPr lang="hu-HU" dirty="0">
                <a:solidFill>
                  <a:srgbClr val="1F497D"/>
                </a:solidFill>
                <a:latin typeface="Times New Roman" panose="02020603050405020304" pitchFamily="18" charset="0"/>
                <a:cs typeface="Times New Roman" panose="02020603050405020304" pitchFamily="18" charset="0"/>
              </a:rPr>
              <a:t> jog”</a:t>
            </a: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627063" indent="-95250"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271463" indent="-271463" algn="just">
              <a:defRPr/>
            </a:pPr>
            <a:endParaRPr lang="hu-HU" dirty="0">
              <a:solidFill>
                <a:srgbClr val="1F497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800" b="0" i="0" u="none" strike="noStrike" kern="1200" cap="none" spc="0" normalizeH="0" baseline="0" noProof="0" dirty="0">
              <a:ln>
                <a:noFill/>
              </a:ln>
              <a:solidFill>
                <a:srgbClr val="1F497D"/>
              </a:solidFill>
              <a:effectLst/>
              <a:uLnTx/>
              <a:uFillTx/>
              <a:latin typeface="Times New Roman" panose="02020603050405020304" pitchFamily="18" charset="0"/>
              <a:ea typeface="+mn-ea"/>
              <a:cs typeface="Times New Roman" panose="02020603050405020304" pitchFamily="18" charset="0"/>
            </a:endParaRPr>
          </a:p>
        </p:txBody>
      </p:sp>
      <p:sp>
        <p:nvSpPr>
          <p:cNvPr id="4" name="Szövegdoboz 3">
            <a:extLst>
              <a:ext uri="{FF2B5EF4-FFF2-40B4-BE49-F238E27FC236}">
                <a16:creationId xmlns:a16="http://schemas.microsoft.com/office/drawing/2014/main" id="{18DA7831-3CEB-8104-F189-44A3859F1BE0}"/>
              </a:ext>
            </a:extLst>
          </p:cNvPr>
          <p:cNvSpPr txBox="1"/>
          <p:nvPr/>
        </p:nvSpPr>
        <p:spPr>
          <a:xfrm>
            <a:off x="1763688" y="635635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Dia számának helye 5">
            <a:extLst>
              <a:ext uri="{FF2B5EF4-FFF2-40B4-BE49-F238E27FC236}">
                <a16:creationId xmlns:a16="http://schemas.microsoft.com/office/drawing/2014/main" id="{DAE90507-3422-61FF-E07D-CAEEB687EF96}"/>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hu-H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496A7A-75F5-41B5-A0DF-ED23C681863B}" type="slidenum">
              <a:rPr lang="hu-HU" smtClean="0"/>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Élőláb helye 4">
            <a:extLst>
              <a:ext uri="{FF2B5EF4-FFF2-40B4-BE49-F238E27FC236}">
                <a16:creationId xmlns:a16="http://schemas.microsoft.com/office/drawing/2014/main" id="{AECECD64-0B8C-29C0-B1CD-DFFE5397BF03}"/>
              </a:ext>
            </a:extLst>
          </p:cNvPr>
          <p:cNvSpPr>
            <a:spLocks noGrp="1"/>
          </p:cNvSpPr>
          <p:nvPr>
            <p:ph type="ftr" sz="quarter" idx="11"/>
          </p:nvPr>
        </p:nvSpPr>
        <p:spPr>
          <a:xfrm>
            <a:off x="641931" y="6595611"/>
            <a:ext cx="7674485" cy="125864"/>
          </a:xfrm>
          <a:prstGeom prst="rect">
            <a:avLst/>
          </a:prstGeom>
        </p:spPr>
        <p:txBody>
          <a:bodyPr vert="horz" lIns="91440" tIns="45720" rIns="91440" bIns="45720" rtlCol="0" anchor="ctr"/>
          <a:lstStyle>
            <a:defPPr>
              <a:defRPr lang="hu-HU"/>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443772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Kép 4"/>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2773" y="0"/>
            <a:ext cx="9235440" cy="6913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6"/>
          <p:cNvSpPr>
            <a:spLocks noChangeArrowheads="1"/>
          </p:cNvSpPr>
          <p:nvPr/>
        </p:nvSpPr>
        <p:spPr bwMode="auto">
          <a:xfrm>
            <a:off x="-22773" y="2348880"/>
            <a:ext cx="9235440" cy="4678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3671888" algn="l"/>
                <a:tab pos="5387975" algn="l"/>
              </a:tabLst>
              <a:defRPr>
                <a:solidFill>
                  <a:schemeClr val="tx1"/>
                </a:solidFill>
                <a:latin typeface="Calibri" pitchFamily="34" charset="0"/>
              </a:defRPr>
            </a:lvl1pPr>
            <a:lvl2pPr>
              <a:tabLst>
                <a:tab pos="3671888" algn="l"/>
                <a:tab pos="5387975" algn="l"/>
              </a:tabLst>
              <a:defRPr>
                <a:solidFill>
                  <a:schemeClr val="tx1"/>
                </a:solidFill>
                <a:latin typeface="Calibri" pitchFamily="34" charset="0"/>
              </a:defRPr>
            </a:lvl2pPr>
            <a:lvl3pPr>
              <a:tabLst>
                <a:tab pos="3671888" algn="l"/>
                <a:tab pos="5387975" algn="l"/>
              </a:tabLst>
              <a:defRPr>
                <a:solidFill>
                  <a:schemeClr val="tx1"/>
                </a:solidFill>
                <a:latin typeface="Calibri" pitchFamily="34" charset="0"/>
              </a:defRPr>
            </a:lvl3pPr>
            <a:lvl4pPr>
              <a:tabLst>
                <a:tab pos="3671888" algn="l"/>
                <a:tab pos="5387975" algn="l"/>
              </a:tabLst>
              <a:defRPr>
                <a:solidFill>
                  <a:schemeClr val="tx1"/>
                </a:solidFill>
                <a:latin typeface="Calibri" pitchFamily="34" charset="0"/>
              </a:defRPr>
            </a:lvl4pPr>
            <a:lvl5pPr>
              <a:tabLst>
                <a:tab pos="3671888" algn="l"/>
                <a:tab pos="5387975" algn="l"/>
              </a:tabLst>
              <a:defRPr>
                <a:solidFill>
                  <a:schemeClr val="tx1"/>
                </a:solidFill>
                <a:latin typeface="Calibri" pitchFamily="34" charset="0"/>
              </a:defRPr>
            </a:lvl5pPr>
            <a:lvl6pPr fontAlgn="base">
              <a:spcBef>
                <a:spcPct val="0"/>
              </a:spcBef>
              <a:spcAft>
                <a:spcPct val="0"/>
              </a:spcAft>
              <a:tabLst>
                <a:tab pos="3671888" algn="l"/>
                <a:tab pos="5387975" algn="l"/>
              </a:tabLst>
              <a:defRPr>
                <a:solidFill>
                  <a:schemeClr val="tx1"/>
                </a:solidFill>
                <a:latin typeface="Calibri" pitchFamily="34" charset="0"/>
              </a:defRPr>
            </a:lvl6pPr>
            <a:lvl7pPr fontAlgn="base">
              <a:spcBef>
                <a:spcPct val="0"/>
              </a:spcBef>
              <a:spcAft>
                <a:spcPct val="0"/>
              </a:spcAft>
              <a:tabLst>
                <a:tab pos="3671888" algn="l"/>
                <a:tab pos="5387975" algn="l"/>
              </a:tabLst>
              <a:defRPr>
                <a:solidFill>
                  <a:schemeClr val="tx1"/>
                </a:solidFill>
                <a:latin typeface="Calibri" pitchFamily="34" charset="0"/>
              </a:defRPr>
            </a:lvl7pPr>
            <a:lvl8pPr fontAlgn="base">
              <a:spcBef>
                <a:spcPct val="0"/>
              </a:spcBef>
              <a:spcAft>
                <a:spcPct val="0"/>
              </a:spcAft>
              <a:tabLst>
                <a:tab pos="3671888" algn="l"/>
                <a:tab pos="5387975" algn="l"/>
              </a:tabLst>
              <a:defRPr>
                <a:solidFill>
                  <a:schemeClr val="tx1"/>
                </a:solidFill>
                <a:latin typeface="Calibri" pitchFamily="34" charset="0"/>
              </a:defRPr>
            </a:lvl8pPr>
            <a:lvl9pPr fontAlgn="base">
              <a:spcBef>
                <a:spcPct val="0"/>
              </a:spcBef>
              <a:spcAft>
                <a:spcPct val="0"/>
              </a:spcAft>
              <a:tabLst>
                <a:tab pos="3671888" algn="l"/>
                <a:tab pos="5387975" algn="l"/>
              </a:tabLst>
              <a:defRPr>
                <a:solidFill>
                  <a:schemeClr val="tx1"/>
                </a:solidFill>
                <a:latin typeface="Calibri" pitchFamily="34" charset="0"/>
              </a:defRPr>
            </a:lvl9pPr>
          </a:lstStyle>
          <a:p>
            <a:pPr algn="ctr"/>
            <a:endParaRPr lang="hu-HU" sz="32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hu-HU" sz="3200" b="0"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Tájékoztató a személyi jövedelemadót, a társadalombiztosítás</a:t>
            </a:r>
          </a:p>
          <a:p>
            <a:pPr algn="ctr"/>
            <a:r>
              <a:rPr lang="hu-HU" sz="3200" b="0"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fedezeti rendszerét és a szociális hozzájárulási adót érintő változásokról</a:t>
            </a:r>
            <a:r>
              <a:rPr lang="hu-HU" altLang="hu-HU" sz="3000" b="1" dirty="0">
                <a:solidFill>
                  <a:srgbClr val="0000FF"/>
                </a:solidFill>
                <a:effectLst>
                  <a:outerShdw blurRad="38100" dist="38100" dir="2700000" algn="tl">
                    <a:srgbClr val="C0C0C0"/>
                  </a:outerShdw>
                </a:effectLst>
                <a:latin typeface="Times New Roman" panose="02020603050405020304" pitchFamily="18" charset="0"/>
                <a:cs typeface="Times New Roman" panose="02020603050405020304" pitchFamily="18" charset="0"/>
                <a:sym typeface="Verdana" pitchFamily="34" charset="0"/>
              </a:rPr>
              <a:t>	</a:t>
            </a:r>
          </a:p>
          <a:p>
            <a:pPr algn="r"/>
            <a:endParaRPr lang="hu-HU" altLang="hu-HU" sz="3000" b="1" dirty="0">
              <a:solidFill>
                <a:srgbClr val="0000FF"/>
              </a:solidFill>
              <a:effectLst>
                <a:outerShdw blurRad="38100" dist="38100" dir="2700000" algn="tl">
                  <a:srgbClr val="C0C0C0"/>
                </a:outerShdw>
              </a:effectLst>
              <a:latin typeface="Times New Roman" panose="02020603050405020304" pitchFamily="18" charset="0"/>
              <a:cs typeface="Times New Roman" panose="02020603050405020304" pitchFamily="18" charset="0"/>
              <a:sym typeface="Verdana" pitchFamily="34" charset="0"/>
            </a:endParaRPr>
          </a:p>
          <a:p>
            <a:pPr algn="ctr">
              <a:tabLst>
                <a:tab pos="3411538" algn="l"/>
                <a:tab pos="4748213" algn="l"/>
              </a:tabLst>
            </a:pPr>
            <a:r>
              <a:rPr lang="hu-HU" altLang="hu-HU" sz="20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		Tóth-Martonosi Ágnes </a:t>
            </a:r>
          </a:p>
          <a:p>
            <a:pPr algn="ctr">
              <a:tabLst>
                <a:tab pos="3411538" algn="l"/>
                <a:tab pos="4748213" algn="l"/>
              </a:tabLst>
            </a:pPr>
            <a:r>
              <a:rPr lang="hu-HU" altLang="hu-HU" sz="16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		</a:t>
            </a:r>
            <a:endParaRPr lang="hu-HU" altLang="hu-HU" sz="20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endParaRPr>
          </a:p>
          <a:p>
            <a:pPr algn="ctr">
              <a:tabLst>
                <a:tab pos="3411538" algn="l"/>
                <a:tab pos="4748213" algn="l"/>
              </a:tabLst>
            </a:pPr>
            <a:endParaRPr lang="hu-HU" altLang="hu-HU" sz="20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endParaRPr>
          </a:p>
          <a:p>
            <a:pPr algn="ctr">
              <a:tabLst>
                <a:tab pos="3411538" algn="l"/>
                <a:tab pos="4748213" algn="l"/>
              </a:tabLst>
            </a:pPr>
            <a:r>
              <a:rPr lang="hu-HU" altLang="hu-HU" sz="16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		NAV Tájékoztatási Igazgatósága </a:t>
            </a:r>
          </a:p>
          <a:p>
            <a:pPr algn="ctr">
              <a:tabLst>
                <a:tab pos="3411538" algn="l"/>
                <a:tab pos="4748213" algn="l"/>
              </a:tabLst>
            </a:pPr>
            <a:r>
              <a:rPr lang="hu-HU" altLang="hu-HU" sz="16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Verdana" pitchFamily="34" charset="0"/>
              </a:rPr>
              <a:t>		Észak-alföldi Tájékoztatási Osztály</a:t>
            </a:r>
          </a:p>
          <a:p>
            <a:pPr algn="just">
              <a:tabLst>
                <a:tab pos="4748213" algn="l"/>
                <a:tab pos="5387975" algn="l"/>
              </a:tabLst>
            </a:pPr>
            <a:r>
              <a:rPr lang="hu-HU" altLang="hu-HU" sz="1600" b="1" dirty="0">
                <a:solidFill>
                  <a:schemeClr val="tx2">
                    <a:lumMod val="50000"/>
                  </a:schemeClr>
                </a:solidFill>
                <a:latin typeface="Times New Roman" panose="02020603050405020304" pitchFamily="18" charset="0"/>
                <a:cs typeface="Times New Roman" panose="02020603050405020304" pitchFamily="18" charset="0"/>
                <a:sym typeface="Verdana" pitchFamily="34" charset="0"/>
              </a:rPr>
              <a:t>	</a:t>
            </a:r>
          </a:p>
        </p:txBody>
      </p:sp>
    </p:spTree>
    <p:extLst>
      <p:ext uri="{BB962C8B-B14F-4D97-AF65-F5344CB8AC3E}">
        <p14:creationId xmlns:p14="http://schemas.microsoft.com/office/powerpoint/2010/main" val="40041336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3">
            <a:extLst>
              <a:ext uri="{FF2B5EF4-FFF2-40B4-BE49-F238E27FC236}">
                <a16:creationId xmlns:a16="http://schemas.microsoft.com/office/drawing/2014/main" id="{ACEF4F23-CDD6-344F-FE77-A2A7869AA54B}"/>
              </a:ext>
            </a:extLst>
          </p:cNvPr>
          <p:cNvPicPr>
            <a:picLocks noChangeAspect="1"/>
          </p:cNvPicPr>
          <p:nvPr/>
        </p:nvPicPr>
        <p:blipFill rotWithShape="1">
          <a:blip r:embed="rId3">
            <a:extLst>
              <a:ext uri="{28A0092B-C50C-407E-A947-70E740481C1C}">
                <a14:useLocalDpi xmlns:a14="http://schemas.microsoft.com/office/drawing/2010/main" val="0"/>
              </a:ext>
            </a:extLst>
          </a:blip>
          <a:srcRect r="332" b="-2"/>
          <a:stretch/>
        </p:blipFill>
        <p:spPr bwMode="auto">
          <a:xfrm>
            <a:off x="20" y="10"/>
            <a:ext cx="9143980" cy="685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ia számának helye 3" hidden="1">
            <a:extLst>
              <a:ext uri="{FF2B5EF4-FFF2-40B4-BE49-F238E27FC236}">
                <a16:creationId xmlns:a16="http://schemas.microsoft.com/office/drawing/2014/main" id="{DF9DB6D2-6FA6-1079-F355-DFA747D8595C}"/>
              </a:ext>
            </a:extLst>
          </p:cNvPr>
          <p:cNvSpPr>
            <a:spLocks noGrp="1"/>
          </p:cNvSpPr>
          <p:nvPr>
            <p:ph type="sldNum" sz="quarter" idx="12"/>
          </p:nvPr>
        </p:nvSpPr>
        <p:spPr>
          <a:xfrm>
            <a:off x="6553200" y="6356350"/>
            <a:ext cx="2133600" cy="365125"/>
          </a:xfrm>
        </p:spPr>
        <p:txBody>
          <a:bodyPr anchor="ctr">
            <a:normAutofit/>
          </a:bodyPr>
          <a:lstStyle/>
          <a:p>
            <a:pPr>
              <a:spcAft>
                <a:spcPts val="600"/>
              </a:spcAft>
            </a:pPr>
            <a:fld id="{A0496A7A-75F5-41B5-A0DF-ED23C681863B}" type="slidenum">
              <a:rPr lang="hu-HU" smtClean="0"/>
              <a:pPr>
                <a:spcAft>
                  <a:spcPts val="600"/>
                </a:spcAft>
              </a:pPr>
              <a:t>59</a:t>
            </a:fld>
            <a:endParaRPr lang="hu-HU"/>
          </a:p>
        </p:txBody>
      </p:sp>
      <p:sp>
        <p:nvSpPr>
          <p:cNvPr id="6" name="Szövegdoboz 5">
            <a:extLst>
              <a:ext uri="{FF2B5EF4-FFF2-40B4-BE49-F238E27FC236}">
                <a16:creationId xmlns:a16="http://schemas.microsoft.com/office/drawing/2014/main" id="{F9F0B42F-14E6-445E-C032-D8A4C7001277}"/>
              </a:ext>
            </a:extLst>
          </p:cNvPr>
          <p:cNvSpPr txBox="1"/>
          <p:nvPr/>
        </p:nvSpPr>
        <p:spPr>
          <a:xfrm>
            <a:off x="619706" y="0"/>
            <a:ext cx="8145065" cy="584775"/>
          </a:xfrm>
          <a:prstGeom prst="rect">
            <a:avLst/>
          </a:prstGeom>
          <a:noFill/>
        </p:spPr>
        <p:txBody>
          <a:bodyPr wrap="square" rtlCol="0">
            <a:spAutoFit/>
          </a:bodyPr>
          <a:lstStyle/>
          <a:p>
            <a:pPr algn="ctr"/>
            <a:r>
              <a:rPr lang="hu-HU" sz="32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Jogszabályi háttér</a:t>
            </a:r>
          </a:p>
        </p:txBody>
      </p:sp>
      <p:sp>
        <p:nvSpPr>
          <p:cNvPr id="7" name="Téglalap 6">
            <a:extLst>
              <a:ext uri="{FF2B5EF4-FFF2-40B4-BE49-F238E27FC236}">
                <a16:creationId xmlns:a16="http://schemas.microsoft.com/office/drawing/2014/main" id="{C04D5903-CF71-5C5C-1536-A5F6846DFB72}"/>
              </a:ext>
            </a:extLst>
          </p:cNvPr>
          <p:cNvSpPr/>
          <p:nvPr/>
        </p:nvSpPr>
        <p:spPr>
          <a:xfrm>
            <a:off x="-108520" y="690966"/>
            <a:ext cx="8928992" cy="5632311"/>
          </a:xfrm>
          <a:prstGeom prst="rect">
            <a:avLst/>
          </a:prstGeom>
        </p:spPr>
        <p:txBody>
          <a:bodyPr wrap="square">
            <a:spAutoFit/>
          </a:bodyPr>
          <a:lstStyle/>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A személyi jövedelemadóról szóló 1995. évi CXVII. törvény </a:t>
            </a:r>
            <a:r>
              <a:rPr lang="hu-HU" b="1"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(Szja tv.)</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A 30 év alatti anyák kedvezményéről szóló 2025. évi XIII.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A két gyermeket nevelő anyák kedvezményéről szóló 2025. évi XIV.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A három gyermeket nevelő anyák kedvezményéről szóló 2025. évi XV.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ea typeface="Calibri" panose="020F0502020204030204" pitchFamily="34" charset="0"/>
                <a:cs typeface="Times New Roman" panose="02020603050405020304" pitchFamily="18" charset="0"/>
              </a:rPr>
              <a:t>A csecsemőgondozási díj, a gyermekgondozási díj és az örökbefogadói díj kedvezményéről szóló 2025. évi XVI.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Az egyes adókötelezettségekről és egyes adótörvények módosításáról szóló 2025. évi LIV.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Az egyes adótörvények adminisztrációt csökkentő és jogharmonizációs célú módosításáról szóló 2025. évi LXXXIII. törvény </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 A vállalkozások adóterheit csökkentő intézkedésekről szóló 2025. évi LXXXIV. törvény</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A kisgyermekkel otthon lévők szövetkezete alanyi körének kiterjesztésével összefüggő egyes törvények módosításáról szóló T/13042 számú javaslat </a:t>
            </a:r>
          </a:p>
          <a:p>
            <a:pPr marL="742950" lvl="1" indent="-285750" algn="just">
              <a:buFont typeface="Wingdings" panose="05000000000000000000" pitchFamily="2" charset="2"/>
              <a:buChar char="Ø"/>
            </a:pPr>
            <a:r>
              <a:rPr lang="hu-HU" i="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A társadalombiztosítás ellátásaira jogosultakról, valamint ezen ellátások fedezetéről szóló 2019. évi CXXII. törvény </a:t>
            </a:r>
            <a:r>
              <a:rPr lang="hu-HU" b="1" i="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(Tbj.)</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A szociális hozzájárulási adóról szóló 2018. évi LII. törvény </a:t>
            </a:r>
            <a:r>
              <a:rPr lang="hu-HU" b="1" i="1" dirty="0">
                <a:solidFill>
                  <a:schemeClr val="tx2">
                    <a:lumMod val="50000"/>
                  </a:schemeClr>
                </a:solidFill>
                <a:latin typeface="Times New Roman" panose="02020603050405020304" pitchFamily="18" charset="0"/>
                <a:cs typeface="Times New Roman" panose="02020603050405020304" pitchFamily="18" charset="0"/>
              </a:rPr>
              <a:t>(Szocho tv.)</a:t>
            </a:r>
            <a:r>
              <a:rPr lang="hu-HU" i="1" dirty="0">
                <a:solidFill>
                  <a:schemeClr val="tx2">
                    <a:lumMod val="50000"/>
                  </a:schemeClr>
                </a:solidFill>
                <a:latin typeface="Times New Roman" panose="02020603050405020304" pitchFamily="18" charset="0"/>
                <a:cs typeface="Times New Roman" panose="02020603050405020304" pitchFamily="18" charset="0"/>
              </a:rPr>
              <a:t> </a:t>
            </a:r>
          </a:p>
          <a:p>
            <a:pPr marL="742950" lvl="1" indent="-285750" algn="just">
              <a:buFont typeface="Wingdings" panose="05000000000000000000" pitchFamily="2" charset="2"/>
              <a:buChar char="Ø"/>
            </a:pPr>
            <a:r>
              <a:rPr lang="hu-HU" i="1" u="none" strike="noStrike" baseline="0" dirty="0">
                <a:solidFill>
                  <a:schemeClr val="tx2">
                    <a:lumMod val="50000"/>
                  </a:schemeClr>
                </a:solidFill>
                <a:latin typeface="Times New Roman" panose="02020603050405020304" pitchFamily="18" charset="0"/>
                <a:cs typeface="Times New Roman" panose="02020603050405020304" pitchFamily="18" charset="0"/>
              </a:rPr>
              <a:t>Az egyszerűsített foglalkoztatásról szóló 2010. évi LXXV. törvény </a:t>
            </a:r>
            <a:r>
              <a:rPr lang="hu-HU" b="1" i="1" u="none" strike="noStrike" baseline="0" dirty="0">
                <a:solidFill>
                  <a:schemeClr val="tx2">
                    <a:lumMod val="50000"/>
                  </a:schemeClr>
                </a:solidFill>
                <a:latin typeface="Times New Roman" panose="02020603050405020304" pitchFamily="18" charset="0"/>
                <a:cs typeface="Times New Roman" panose="02020603050405020304" pitchFamily="18" charset="0"/>
              </a:rPr>
              <a:t>(Efo tv.)</a:t>
            </a: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Az egyszerűsített közteherviselési hozzájárulásról 2005. évi CXX. törvény </a:t>
            </a:r>
            <a:r>
              <a:rPr lang="hu-HU" b="1" i="1" dirty="0">
                <a:solidFill>
                  <a:schemeClr val="tx2">
                    <a:lumMod val="50000"/>
                  </a:schemeClr>
                </a:solidFill>
                <a:latin typeface="Times New Roman" panose="02020603050405020304" pitchFamily="18" charset="0"/>
                <a:cs typeface="Times New Roman" panose="02020603050405020304" pitchFamily="18" charset="0"/>
              </a:rPr>
              <a:t>(</a:t>
            </a:r>
            <a:r>
              <a:rPr lang="hu-HU" b="1" i="1" dirty="0" err="1">
                <a:solidFill>
                  <a:schemeClr val="tx2">
                    <a:lumMod val="50000"/>
                  </a:schemeClr>
                </a:solidFill>
                <a:latin typeface="Times New Roman" panose="02020603050405020304" pitchFamily="18" charset="0"/>
                <a:cs typeface="Times New Roman" panose="02020603050405020304" pitchFamily="18" charset="0"/>
              </a:rPr>
              <a:t>Ekho</a:t>
            </a:r>
            <a:r>
              <a:rPr lang="hu-HU" b="1" i="1" dirty="0">
                <a:solidFill>
                  <a:schemeClr val="tx2">
                    <a:lumMod val="50000"/>
                  </a:schemeClr>
                </a:solidFill>
                <a:latin typeface="Times New Roman" panose="02020603050405020304" pitchFamily="18" charset="0"/>
                <a:cs typeface="Times New Roman" panose="02020603050405020304" pitchFamily="18" charset="0"/>
              </a:rPr>
              <a:t> tv.) </a:t>
            </a:r>
            <a:endParaRPr lang="hu-HU" b="1" i="1"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Ø"/>
            </a:pPr>
            <a:r>
              <a:rPr lang="hu-HU" i="1" dirty="0">
                <a:solidFill>
                  <a:schemeClr val="tx2">
                    <a:lumMod val="50000"/>
                  </a:schemeClr>
                </a:solidFill>
                <a:latin typeface="Times New Roman" panose="02020603050405020304" pitchFamily="18" charset="0"/>
                <a:cs typeface="Times New Roman" panose="02020603050405020304" pitchFamily="18" charset="0"/>
              </a:rPr>
              <a:t>K</a:t>
            </a:r>
            <a:r>
              <a:rPr lang="hu-HU" i="1" u="none" strike="noStrike" baseline="0" dirty="0">
                <a:solidFill>
                  <a:schemeClr val="tx2">
                    <a:lumMod val="50000"/>
                  </a:schemeClr>
                </a:solidFill>
                <a:latin typeface="Times New Roman" panose="02020603050405020304" pitchFamily="18" charset="0"/>
                <a:cs typeface="Times New Roman" panose="02020603050405020304" pitchFamily="18" charset="0"/>
              </a:rPr>
              <a:t>ötelező legkisebb munkabér (minimálbér) és a garantált bérminimum megállapításáról szóló 426/2025. (XII. 23.) </a:t>
            </a:r>
            <a:r>
              <a:rPr lang="hu-HU" i="1" dirty="0">
                <a:solidFill>
                  <a:schemeClr val="tx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kormányrendelet </a:t>
            </a:r>
          </a:p>
        </p:txBody>
      </p:sp>
      <p:pic>
        <p:nvPicPr>
          <p:cNvPr id="8" name="Kép 7" descr="A gavel egy blokkon áll">
            <a:extLst>
              <a:ext uri="{FF2B5EF4-FFF2-40B4-BE49-F238E27FC236}">
                <a16:creationId xmlns:a16="http://schemas.microsoft.com/office/drawing/2014/main" id="{0FE7F207-9DD7-2A69-C145-9F0983E5A9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6336" y="15445"/>
            <a:ext cx="1525440" cy="1016959"/>
          </a:xfrm>
          <a:prstGeom prst="rect">
            <a:avLst/>
          </a:prstGeom>
          <a:effectLst>
            <a:softEdge rad="127000"/>
          </a:effectLst>
        </p:spPr>
      </p:pic>
      <p:sp>
        <p:nvSpPr>
          <p:cNvPr id="3" name="Élőláb helye 2">
            <a:extLst>
              <a:ext uri="{FF2B5EF4-FFF2-40B4-BE49-F238E27FC236}">
                <a16:creationId xmlns:a16="http://schemas.microsoft.com/office/drawing/2014/main" id="{E511E332-4A90-69A2-206A-23DA1D6E48A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20125742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827584" y="1196752"/>
            <a:ext cx="8145065" cy="1877437"/>
          </a:xfrm>
          <a:prstGeom prst="rect">
            <a:avLst/>
          </a:prstGeom>
          <a:noFill/>
        </p:spPr>
        <p:txBody>
          <a:bodyPr wrap="square" rtlCol="0">
            <a:spAutoFit/>
          </a:bodyPr>
          <a:lstStyle/>
          <a:p>
            <a:pPr algn="ctr"/>
            <a:r>
              <a:rPr lang="hu-HU" sz="4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Személyi jövedelemadót</a:t>
            </a:r>
          </a:p>
          <a:p>
            <a:pPr algn="ctr"/>
            <a:r>
              <a:rPr lang="hu-HU" sz="4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érintő változások</a:t>
            </a:r>
            <a:endParaRPr lang="hu-HU" sz="44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endParaRPr lang="hu-HU" sz="2800" b="1" i="1"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60</a:t>
            </a:fld>
            <a:endParaRPr lang="hu-HU" dirty="0"/>
          </a:p>
        </p:txBody>
      </p:sp>
      <p:pic>
        <p:nvPicPr>
          <p:cNvPr id="3" name="Kép 2" descr="A képen rajzfilm, játék, tervezés látható&#10;&#10;Automatikusan generált leírás">
            <a:extLst>
              <a:ext uri="{FF2B5EF4-FFF2-40B4-BE49-F238E27FC236}">
                <a16:creationId xmlns:a16="http://schemas.microsoft.com/office/drawing/2014/main" id="{D924870B-E606-5A01-1FCA-63BC6AAA72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9872" y="3342654"/>
            <a:ext cx="2707440" cy="2469577"/>
          </a:xfrm>
          <a:prstGeom prst="rect">
            <a:avLst/>
          </a:prstGeom>
          <a:ln>
            <a:noFill/>
          </a:ln>
          <a:effectLst>
            <a:softEdge rad="112500"/>
          </a:effectLst>
        </p:spPr>
      </p:pic>
      <p:sp>
        <p:nvSpPr>
          <p:cNvPr id="7" name="Élőláb helye 2">
            <a:extLst>
              <a:ext uri="{FF2B5EF4-FFF2-40B4-BE49-F238E27FC236}">
                <a16:creationId xmlns:a16="http://schemas.microsoft.com/office/drawing/2014/main" id="{704B2041-AC2E-23EE-1616-4508B1EC5ABB}"/>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5641876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p:cNvSpPr/>
          <p:nvPr/>
        </p:nvSpPr>
        <p:spPr>
          <a:xfrm>
            <a:off x="322141" y="579895"/>
            <a:ext cx="8584252" cy="6001643"/>
          </a:xfrm>
          <a:prstGeom prst="rect">
            <a:avLst/>
          </a:prstGeom>
        </p:spPr>
        <p:txBody>
          <a:bodyPr wrap="square">
            <a:spAutoFit/>
          </a:bodyPr>
          <a:lstStyle/>
          <a:p>
            <a:pPr algn="just"/>
            <a:r>
              <a:rPr lang="hu-HU" dirty="0">
                <a:solidFill>
                  <a:srgbClr val="FF0000"/>
                </a:solidFill>
                <a:latin typeface="Times New Roman" panose="02020603050405020304" pitchFamily="18" charset="0"/>
                <a:cs typeface="Times New Roman" panose="02020603050405020304" pitchFamily="18" charset="0"/>
              </a:rPr>
              <a:t>Szja tv. 3. § 64. </a:t>
            </a:r>
            <a:r>
              <a:rPr lang="hu-HU" dirty="0">
                <a:solidFill>
                  <a:schemeClr val="tx2">
                    <a:lumMod val="50000"/>
                  </a:schemeClr>
                </a:solidFill>
                <a:latin typeface="Times New Roman" panose="02020603050405020304" pitchFamily="18" charset="0"/>
                <a:cs typeface="Times New Roman" panose="02020603050405020304" pitchFamily="18" charset="0"/>
              </a:rPr>
              <a:t>- Családi pótlék: a családok támogatásáról szóló 1998. évi LXXXIV. törvény szerinti családi pótlék.</a:t>
            </a:r>
          </a:p>
          <a:p>
            <a:pPr algn="just"/>
            <a:r>
              <a:rPr lang="hu-HU" dirty="0">
                <a:solidFill>
                  <a:srgbClr val="FF0000"/>
                </a:solidFill>
                <a:latin typeface="Times New Roman" panose="02020603050405020304" pitchFamily="18" charset="0"/>
                <a:cs typeface="Times New Roman" panose="02020603050405020304" pitchFamily="18" charset="0"/>
              </a:rPr>
              <a:t>Hatályos 2025. június 20-tól.</a:t>
            </a:r>
          </a:p>
          <a:p>
            <a:pPr algn="just"/>
            <a:endParaRPr lang="hu-HU" dirty="0">
              <a:solidFill>
                <a:srgbClr val="FF0000"/>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Szja tv. 3. § 56. </a:t>
            </a:r>
            <a:r>
              <a:rPr lang="hu-HU" dirty="0">
                <a:solidFill>
                  <a:schemeClr val="tx2">
                    <a:lumMod val="50000"/>
                  </a:schemeClr>
                </a:solidFill>
                <a:latin typeface="Times New Roman" panose="02020603050405020304" pitchFamily="18" charset="0"/>
                <a:cs typeface="Times New Roman" panose="02020603050405020304" pitchFamily="18" charset="0"/>
              </a:rPr>
              <a:t>- A csecsemőgondozási díj, a gyermekgondozási díj és az örökbefogadói díj kedvezménye: a csecsemőgondozási díj, a gyermekgondozási díj és az örökbefogadói díj kedvezményéről szóló 2025. évi XVI. törvény szerinti kedvezmény. </a:t>
            </a:r>
          </a:p>
          <a:p>
            <a:pPr algn="just"/>
            <a:r>
              <a:rPr lang="hu-HU" dirty="0">
                <a:solidFill>
                  <a:srgbClr val="FF0000"/>
                </a:solidFill>
                <a:latin typeface="Times New Roman" panose="02020603050405020304" pitchFamily="18" charset="0"/>
                <a:cs typeface="Times New Roman" panose="02020603050405020304" pitchFamily="18" charset="0"/>
              </a:rPr>
              <a:t>Hatályos: 2025. július 1-től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Szja tv. 3. § 57. </a:t>
            </a:r>
            <a:r>
              <a:rPr lang="hu-HU" dirty="0">
                <a:solidFill>
                  <a:schemeClr val="tx2">
                    <a:lumMod val="50000"/>
                  </a:schemeClr>
                </a:solidFill>
                <a:latin typeface="Times New Roman" panose="02020603050405020304" pitchFamily="18" charset="0"/>
                <a:cs typeface="Times New Roman" panose="02020603050405020304" pitchFamily="18" charset="0"/>
              </a:rPr>
              <a:t>- A három gyermeket nevelő anyák kedvezménye: a három gyermeket nevelő anyák kedvezményéről szóló 2025. évi XV. törvény szerinti kedvezmény.</a:t>
            </a:r>
          </a:p>
          <a:p>
            <a:pPr algn="just"/>
            <a:r>
              <a:rPr lang="hu-HU" dirty="0">
                <a:solidFill>
                  <a:srgbClr val="FF0000"/>
                </a:solidFill>
                <a:latin typeface="Times New Roman" panose="02020603050405020304" pitchFamily="18" charset="0"/>
                <a:cs typeface="Times New Roman" panose="02020603050405020304" pitchFamily="18" charset="0"/>
              </a:rPr>
              <a:t>Hatályos: 2025. október 1-től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Szja tv. 3. § 58. </a:t>
            </a:r>
            <a:r>
              <a:rPr lang="hu-HU" dirty="0">
                <a:solidFill>
                  <a:schemeClr val="tx2">
                    <a:lumMod val="50000"/>
                  </a:schemeClr>
                </a:solidFill>
                <a:latin typeface="Times New Roman" panose="02020603050405020304" pitchFamily="18" charset="0"/>
                <a:cs typeface="Times New Roman" panose="02020603050405020304" pitchFamily="18" charset="0"/>
              </a:rPr>
              <a:t>- A két gyermeket nevelő anyák kedvezménye: a két gyermeket nevelő anyák kedvezményéről szóló 2025. évi XIV. törvény szerinti kedvezmény.</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Szja tv. 3. § 59. </a:t>
            </a:r>
            <a:r>
              <a:rPr lang="hu-HU" dirty="0">
                <a:solidFill>
                  <a:schemeClr val="tx2">
                    <a:lumMod val="50000"/>
                  </a:schemeClr>
                </a:solidFill>
                <a:latin typeface="Times New Roman" panose="02020603050405020304" pitchFamily="18" charset="0"/>
                <a:cs typeface="Times New Roman" panose="02020603050405020304" pitchFamily="18" charset="0"/>
              </a:rPr>
              <a:t>- A 30 év alatti anyák kedvezménye: a 30 év alatti anyák kedvezményéről szóló 2025. évi XIII. törvény szerinti kedvezmény.</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Szja tv. 3. § 71. </a:t>
            </a:r>
            <a:r>
              <a:rPr lang="hu-HU" dirty="0">
                <a:solidFill>
                  <a:schemeClr val="tx2">
                    <a:lumMod val="50000"/>
                  </a:schemeClr>
                </a:solidFill>
                <a:latin typeface="Times New Roman" panose="02020603050405020304" pitchFamily="18" charset="0"/>
                <a:cs typeface="Times New Roman" panose="02020603050405020304" pitchFamily="18" charset="0"/>
              </a:rPr>
              <a:t>- Éves átlagkereset: a tárgyévet megelőző év július hónapjára közzétett nemzetgazdasági szintű bruttó átlagkereset tizenkétszerese.</a:t>
            </a: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61</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783F2ABF-F423-FD2D-801F-0EA4FA861EE7}"/>
              </a:ext>
            </a:extLst>
          </p:cNvPr>
          <p:cNvSpPr txBox="1"/>
          <p:nvPr/>
        </p:nvSpPr>
        <p:spPr>
          <a:xfrm>
            <a:off x="541735" y="45629"/>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Értelmező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57057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CSED, GYED, ÖD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p:cNvSpPr/>
          <p:nvPr/>
        </p:nvSpPr>
        <p:spPr>
          <a:xfrm>
            <a:off x="251520" y="618107"/>
            <a:ext cx="8584252" cy="5940088"/>
          </a:xfrm>
          <a:prstGeom prst="rect">
            <a:avLst/>
          </a:prstGeom>
        </p:spPr>
        <p:txBody>
          <a:bodyPr wrap="square">
            <a:spAutoFit/>
          </a:bodyPr>
          <a:lstStyle/>
          <a:p>
            <a:pPr marL="285750" indent="-285750" algn="just">
              <a:buFont typeface="Wingdings" panose="05000000000000000000" pitchFamily="2" charset="2"/>
              <a:buChar char="Ø"/>
            </a:pPr>
            <a:r>
              <a:rPr lang="hu-HU" b="1" i="1" u="sng" dirty="0">
                <a:solidFill>
                  <a:schemeClr val="tx2">
                    <a:lumMod val="50000"/>
                  </a:schemeClr>
                </a:solidFill>
                <a:latin typeface="Times New Roman" panose="02020603050405020304" pitchFamily="18" charset="0"/>
                <a:cs typeface="Times New Roman" panose="02020603050405020304" pitchFamily="18" charset="0"/>
              </a:rPr>
              <a:t>2025. évi XVI. törvény</a:t>
            </a:r>
          </a:p>
          <a:p>
            <a:pPr marL="285750" indent="-285750" algn="just">
              <a:buFont typeface="Wingdings" panose="05000000000000000000" pitchFamily="2" charset="2"/>
              <a:buChar char="Ø"/>
            </a:pPr>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kedvezmény a csecsemőgondozási díjban (CSED), gyermekgondozási díjban (GYED), örökbefogadói díjban (ÖD), vagy ezen ellátások közül egyidejűleg több ellátásban részesülő magánszemély az összevont adóalapját a csecsemőgondozási díj, a gyermekgondozási díj vagy az örökbefogadói díj kedvezményével csökkenti.</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a:t>
            </a:r>
            <a:r>
              <a:rPr lang="hu-HU" b="1" dirty="0">
                <a:solidFill>
                  <a:schemeClr val="tx2">
                    <a:lumMod val="50000"/>
                  </a:schemeClr>
                </a:solidFill>
                <a:latin typeface="Times New Roman" panose="02020603050405020304" pitchFamily="18" charset="0"/>
                <a:cs typeface="Times New Roman" panose="02020603050405020304" pitchFamily="18" charset="0"/>
              </a:rPr>
              <a:t>kedvezmény mértéke az ellátás összege</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ellátások után érvényesíthető kedvezményt az ellátást folyósító szerv – a Kincstár/TB-kifizetőhely – figyelembe veszi a kifizetéskor, tehát a kedvezmény igénybevétele év közben automatikusan megtörténik, </a:t>
            </a:r>
            <a:r>
              <a:rPr lang="hu-HU" b="1" dirty="0">
                <a:solidFill>
                  <a:schemeClr val="tx2">
                    <a:lumMod val="50000"/>
                  </a:schemeClr>
                </a:solidFill>
                <a:latin typeface="Times New Roman" panose="02020603050405020304" pitchFamily="18" charset="0"/>
                <a:cs typeface="Times New Roman" panose="02020603050405020304" pitchFamily="18" charset="0"/>
              </a:rPr>
              <a:t>nem szükséges hozzá adóelőleg-nyilatkozat kitöltése.</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kedvezmény első ízben a </a:t>
            </a:r>
            <a:r>
              <a:rPr lang="hu-HU" b="1" dirty="0">
                <a:solidFill>
                  <a:schemeClr val="tx2">
                    <a:lumMod val="50000"/>
                  </a:schemeClr>
                </a:solidFill>
                <a:latin typeface="Times New Roman" panose="02020603050405020304" pitchFamily="18" charset="0"/>
                <a:cs typeface="Times New Roman" panose="02020603050405020304" pitchFamily="18" charset="0"/>
              </a:rPr>
              <a:t>2025. június 30-át követően folyósított CSED, GYED és ÖD tekintetében alkalmazható</a:t>
            </a:r>
            <a:r>
              <a:rPr lang="hu-HU" dirty="0">
                <a:solidFill>
                  <a:schemeClr val="tx2">
                    <a:lumMod val="50000"/>
                  </a:schemeClr>
                </a:solidFill>
                <a:latin typeface="Times New Roman" panose="02020603050405020304" pitchFamily="18" charset="0"/>
                <a:cs typeface="Times New Roman" panose="02020603050405020304" pitchFamily="18" charset="0"/>
              </a:rPr>
              <a:t>, azaz a kedvezmény a 2025. júniusra vonatkozóan júliusban folyósított ellátások esetében már érvényesíthető, így a kedvezményt a kifizetőnek már a 2025. június havi adó- és járulékbevallásban fel kell tüntetnie.</a:t>
            </a:r>
          </a:p>
          <a:p>
            <a:pPr marL="171450" indent="-1714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Kizárólag a GYED jogcímen érvényesített kedvezmény esetében van lehetőség családi kedvezmény érvényesítésére az ellátást terhelő 10% nyugdíjjárulék erejéig, a folyósító felé megtett adóelőleg-nyilatkozat alapján!</a:t>
            </a:r>
          </a:p>
          <a:p>
            <a:pPr algn="just"/>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2025. július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62</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13252379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B26DE-B959-1EE4-589B-51BD9E4AD2B4}"/>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4919364-85D9-6B49-3AE4-2DA6BE748D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7D470E0F-85CF-AE5D-9F25-484119B1DD8F}"/>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Három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8BA8C081-AD22-9A0C-0C4A-83ABF51EA101}"/>
              </a:ext>
            </a:extLst>
          </p:cNvPr>
          <p:cNvSpPr/>
          <p:nvPr/>
        </p:nvSpPr>
        <p:spPr>
          <a:xfrm>
            <a:off x="251520" y="618107"/>
            <a:ext cx="8584252" cy="5970865"/>
          </a:xfrm>
          <a:prstGeom prst="rect">
            <a:avLst/>
          </a:prstGeom>
        </p:spPr>
        <p:txBody>
          <a:bodyPr wrap="square">
            <a:spAutoFit/>
          </a:bodyPr>
          <a:lstStyle/>
          <a:p>
            <a:pPr marL="285750" indent="-285750" algn="just">
              <a:buFont typeface="Wingdings" panose="05000000000000000000" pitchFamily="2" charset="2"/>
              <a:buChar char="Ø"/>
            </a:pPr>
            <a:r>
              <a:rPr lang="hu-HU" b="1" i="1" u="sng" dirty="0">
                <a:solidFill>
                  <a:schemeClr val="tx2">
                    <a:lumMod val="50000"/>
                  </a:schemeClr>
                </a:solidFill>
                <a:latin typeface="Times New Roman" panose="02020603050405020304" pitchFamily="18" charset="0"/>
                <a:cs typeface="Times New Roman" panose="02020603050405020304" pitchFamily="18" charset="0"/>
              </a:rPr>
              <a:t>2025. évi XV. törvény</a:t>
            </a:r>
          </a:p>
          <a:p>
            <a:pPr marL="285750" indent="-285750" algn="just">
              <a:buFont typeface="Wingdings" panose="05000000000000000000" pitchFamily="2" charset="2"/>
              <a:buChar char="Ø"/>
            </a:pPr>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három gyermeket nevelő anyáknak a törvényben meghatározott, összevont adóalapba tartozó jövedelmei után nem kell személyi jövedelemadót fizetni.</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Három gyermeket nevelő anya: </a:t>
            </a:r>
            <a:r>
              <a:rPr lang="hu-HU" b="1" u="sng" dirty="0">
                <a:solidFill>
                  <a:schemeClr val="tx2">
                    <a:lumMod val="50000"/>
                  </a:schemeClr>
                </a:solidFill>
                <a:latin typeface="Times New Roman" panose="02020603050405020304" pitchFamily="18" charset="0"/>
                <a:cs typeface="Times New Roman" panose="02020603050405020304" pitchFamily="18" charset="0"/>
              </a:rPr>
              <a:t>az a nő, aki vér szerinti vagy örökbefogadó szülőként </a:t>
            </a:r>
            <a:r>
              <a:rPr lang="hu-HU" dirty="0">
                <a:solidFill>
                  <a:schemeClr val="tx2">
                    <a:lumMod val="50000"/>
                  </a:schemeClr>
                </a:solidFill>
                <a:latin typeface="Times New Roman" panose="02020603050405020304" pitchFamily="18" charset="0"/>
                <a:cs typeface="Times New Roman" panose="02020603050405020304" pitchFamily="18" charset="0"/>
              </a:rPr>
              <a:t>az általa nevelt gyermekre tekintettel </a:t>
            </a:r>
          </a:p>
          <a:p>
            <a:pPr algn="just"/>
            <a:r>
              <a:rPr lang="pt-BR" dirty="0">
                <a:solidFill>
                  <a:schemeClr val="tx2">
                    <a:lumMod val="50000"/>
                  </a:schemeClr>
                </a:solidFill>
                <a:latin typeface="Times New Roman" panose="02020603050405020304" pitchFamily="18" charset="0"/>
                <a:cs typeface="Times New Roman" panose="02020603050405020304" pitchFamily="18" charset="0"/>
              </a:rPr>
              <a:t>a) </a:t>
            </a:r>
            <a:r>
              <a:rPr lang="pt-BR" b="1" dirty="0">
                <a:solidFill>
                  <a:schemeClr val="tx2">
                    <a:lumMod val="50000"/>
                  </a:schemeClr>
                </a:solidFill>
                <a:latin typeface="Times New Roman" panose="02020603050405020304" pitchFamily="18" charset="0"/>
                <a:cs typeface="Times New Roman" panose="02020603050405020304" pitchFamily="18" charset="0"/>
              </a:rPr>
              <a:t>családi pótlékra jogosult</a:t>
            </a:r>
            <a:r>
              <a:rPr lang="pt-BR" dirty="0">
                <a:solidFill>
                  <a:schemeClr val="tx2">
                    <a:lumMod val="50000"/>
                  </a:schemeClr>
                </a:solidFill>
                <a:latin typeface="Times New Roman" panose="02020603050405020304" pitchFamily="18" charset="0"/>
                <a:cs typeface="Times New Roman" panose="02020603050405020304" pitchFamily="18" charset="0"/>
              </a:rPr>
              <a:t>, vagy</a:t>
            </a:r>
          </a:p>
          <a:p>
            <a:pPr algn="just"/>
            <a:r>
              <a:rPr lang="pt-BR" dirty="0">
                <a:solidFill>
                  <a:schemeClr val="tx2">
                    <a:lumMod val="50000"/>
                  </a:schemeClr>
                </a:solidFill>
                <a:latin typeface="Times New Roman" panose="02020603050405020304" pitchFamily="18" charset="0"/>
                <a:cs typeface="Times New Roman" panose="02020603050405020304" pitchFamily="18" charset="0"/>
              </a:rPr>
              <a:t>b) családi pótlékra már nem jogosult, </a:t>
            </a:r>
            <a:r>
              <a:rPr lang="pt-BR" b="1" dirty="0">
                <a:solidFill>
                  <a:schemeClr val="tx2">
                    <a:lumMod val="50000"/>
                  </a:schemeClr>
                </a:solidFill>
                <a:latin typeface="Times New Roman" panose="02020603050405020304" pitchFamily="18" charset="0"/>
                <a:cs typeface="Times New Roman" panose="02020603050405020304" pitchFamily="18" charset="0"/>
              </a:rPr>
              <a:t>de jogosultsága legalább 12 éven</a:t>
            </a:r>
            <a:r>
              <a:rPr lang="hu-HU" b="1" dirty="0">
                <a:solidFill>
                  <a:schemeClr val="tx2">
                    <a:lumMod val="50000"/>
                  </a:schemeClr>
                </a:solidFill>
                <a:latin typeface="Times New Roman" panose="02020603050405020304" pitchFamily="18" charset="0"/>
                <a:cs typeface="Times New Roman" panose="02020603050405020304" pitchFamily="18" charset="0"/>
              </a:rPr>
              <a:t> keresztül fennállt</a:t>
            </a:r>
            <a:r>
              <a:rPr lang="hu-HU" dirty="0">
                <a:solidFill>
                  <a:schemeClr val="tx2">
                    <a:lumMod val="50000"/>
                  </a:schemeClr>
                </a:solidFill>
                <a:latin typeface="Times New Roman" panose="02020603050405020304" pitchFamily="18" charset="0"/>
                <a:cs typeface="Times New Roman" panose="02020603050405020304" pitchFamily="18" charset="0"/>
              </a:rPr>
              <a:t>, és az a) és b) pont szerinti gyermekeinek száma három. Kedvezményre jogosít az a gyermek is, aki után a családi pótlékra való jogosultság a gyermek elhunyta miatt szűnt meg.</a:t>
            </a:r>
          </a:p>
          <a:p>
            <a:pPr algn="just"/>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Kedvezményre jogosít az a gyermek is, aki fogyatékosként szociális intézményi ellátásban részesül, családi pótlékra az anya utána nem jogosult, de a gyermeket az anyát megillető családi pótlék összegének meghatározásakor figyelembe veszik.</a:t>
            </a:r>
          </a:p>
          <a:p>
            <a:pPr marL="171450" indent="-1714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Kedvezményre jogosít az a gyermek is, akire vonatkozóan az anyának vagy a szociális intézmény vezetőjének családi pótlékra való jogosultsága már nem áll fenn, de legalább 12 éven keresztül e két személy valamelyikénél, vagy mindkettőjüknél összesen fennállt, feltéve, hogy a szociálisintézmény-vezető jogosultsági időszaka alatt az előző mondatban foglaltak teljesültek.</a:t>
            </a:r>
          </a:p>
          <a:p>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2025. október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071635B5-D7F8-412E-C1D4-D4F5AEFA0A3B}"/>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2AB53594-DAB8-A3C5-F56B-A96273B71D6E}"/>
              </a:ext>
            </a:extLst>
          </p:cNvPr>
          <p:cNvSpPr>
            <a:spLocks noGrp="1"/>
          </p:cNvSpPr>
          <p:nvPr>
            <p:ph type="sldNum" sz="quarter" idx="12"/>
          </p:nvPr>
        </p:nvSpPr>
        <p:spPr/>
        <p:txBody>
          <a:bodyPr/>
          <a:lstStyle/>
          <a:p>
            <a:fld id="{A0496A7A-75F5-41B5-A0DF-ED23C681863B}" type="slidenum">
              <a:rPr lang="hu-HU" smtClean="0"/>
              <a:t>63</a:t>
            </a:fld>
            <a:endParaRPr lang="hu-HU" dirty="0"/>
          </a:p>
        </p:txBody>
      </p:sp>
      <p:sp>
        <p:nvSpPr>
          <p:cNvPr id="3" name="Élőláb helye 2">
            <a:extLst>
              <a:ext uri="{FF2B5EF4-FFF2-40B4-BE49-F238E27FC236}">
                <a16:creationId xmlns:a16="http://schemas.microsoft.com/office/drawing/2014/main" id="{7DD9F44D-457C-4296-D34F-08AA27646896}"/>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375093060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CF3A-6544-E956-0266-BB165C29870C}"/>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9EBB661D-B081-76F6-45E7-2454D97D5D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31FCA471-3292-6600-1E35-1F7D164F8EC3}"/>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Három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D3457E8C-347A-6CD7-FAE2-91AF07B4808E}"/>
              </a:ext>
            </a:extLst>
          </p:cNvPr>
          <p:cNvSpPr/>
          <p:nvPr/>
        </p:nvSpPr>
        <p:spPr>
          <a:xfrm>
            <a:off x="251520" y="928325"/>
            <a:ext cx="8584252" cy="5293757"/>
          </a:xfrm>
          <a:prstGeom prst="rect">
            <a:avLst/>
          </a:prstGeom>
        </p:spPr>
        <p:txBody>
          <a:bodyPr wrap="square">
            <a:spAutoFit/>
          </a:bodyPr>
          <a:lstStyle/>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A </a:t>
            </a:r>
            <a:r>
              <a:rPr lang="hu-HU" b="1" dirty="0">
                <a:latin typeface="Times New Roman" panose="02020603050405020304" pitchFamily="18" charset="0"/>
                <a:cs typeface="Times New Roman" panose="02020603050405020304" pitchFamily="18" charset="0"/>
              </a:rPr>
              <a:t>kedvezmény a 2025. szeptember 30. után megszerzett kedvezményalapot képező jövedelmek, munkaviszonyból származó jövedelem esetén a 2025. szeptember 30. utáni időszakra elszámolt jövedelem tekintetében érvényesíthető.</a:t>
            </a:r>
          </a:p>
          <a:p>
            <a:pPr algn="just"/>
            <a:endParaRPr lang="hu-HU" sz="800" dirty="0">
              <a:latin typeface="Times New Roman" panose="02020603050405020304" pitchFamily="18" charset="0"/>
              <a:cs typeface="Times New Roman" panose="02020603050405020304" pitchFamily="18" charset="0"/>
            </a:endParaRPr>
          </a:p>
          <a:p>
            <a:pPr algn="just"/>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A kedvezmény mértéke a jogosult által a jogosultsági időszakban megszerzett (munkaviszonyból származó jövedelem esetében a jogosultsági időszakra elszámolt), törvényben felsorolt összevonás alá eső jövedelmek összege:</a:t>
            </a:r>
          </a:p>
          <a:p>
            <a:pPr lvl="2" algn="just"/>
            <a:r>
              <a:rPr lang="hu-HU" dirty="0">
                <a:latin typeface="Times New Roman" panose="02020603050405020304" pitchFamily="18" charset="0"/>
                <a:cs typeface="Times New Roman" panose="02020603050405020304" pitchFamily="18" charset="0"/>
              </a:rPr>
              <a:t>- bérjövedelem,</a:t>
            </a:r>
          </a:p>
          <a:p>
            <a:pPr lvl="2" algn="just"/>
            <a:r>
              <a:rPr lang="hu-HU" dirty="0">
                <a:latin typeface="Times New Roman" panose="02020603050405020304" pitchFamily="18" charset="0"/>
                <a:cs typeface="Times New Roman" panose="02020603050405020304" pitchFamily="18" charset="0"/>
              </a:rPr>
              <a:t>- más nem önálló tevékenységből származó jövedelem,</a:t>
            </a:r>
          </a:p>
          <a:p>
            <a:pPr lvl="2" algn="just"/>
            <a:r>
              <a:rPr lang="hu-HU" dirty="0">
                <a:latin typeface="Times New Roman" panose="02020603050405020304" pitchFamily="18" charset="0"/>
                <a:cs typeface="Times New Roman" panose="02020603050405020304" pitchFamily="18" charset="0"/>
              </a:rPr>
              <a:t>- vállalkozói kivét, átalányban megállapított jövedelem,</a:t>
            </a:r>
          </a:p>
          <a:p>
            <a:pPr lvl="2" algn="just"/>
            <a:r>
              <a:rPr lang="hu-HU" dirty="0">
                <a:latin typeface="Times New Roman" panose="02020603050405020304" pitchFamily="18" charset="0"/>
                <a:cs typeface="Times New Roman" panose="02020603050405020304" pitchFamily="18" charset="0"/>
              </a:rPr>
              <a:t>- a mezőgazdasági őstermelő e tevékenységéből származó jövedelme;</a:t>
            </a:r>
          </a:p>
          <a:p>
            <a:pPr lvl="2" algn="just"/>
            <a:r>
              <a:rPr lang="hu-HU" dirty="0">
                <a:latin typeface="Times New Roman" panose="02020603050405020304" pitchFamily="18" charset="0"/>
                <a:cs typeface="Times New Roman" panose="02020603050405020304" pitchFamily="18" charset="0"/>
              </a:rPr>
              <a:t>- az európai parlamenti képviselő e tevékenységéből származó jövedelme;</a:t>
            </a:r>
          </a:p>
          <a:p>
            <a:pPr lvl="2" algn="just"/>
            <a:r>
              <a:rPr lang="hu-HU" dirty="0">
                <a:latin typeface="Times New Roman" panose="02020603050405020304" pitchFamily="18" charset="0"/>
                <a:cs typeface="Times New Roman" panose="02020603050405020304" pitchFamily="18" charset="0"/>
              </a:rPr>
              <a:t>- a helyi önkormányzati képviselő e tevékenységéből származó jövedelme;</a:t>
            </a:r>
          </a:p>
          <a:p>
            <a:pPr lvl="2" algn="just"/>
            <a:r>
              <a:rPr lang="hu-HU" dirty="0">
                <a:latin typeface="Times New Roman" panose="02020603050405020304" pitchFamily="18" charset="0"/>
                <a:cs typeface="Times New Roman" panose="02020603050405020304" pitchFamily="18" charset="0"/>
              </a:rPr>
              <a:t>- a választott könyvvizsgáló e tevékenységéből származó jövedelme;</a:t>
            </a:r>
          </a:p>
          <a:p>
            <a:pPr marL="1200150" lvl="2" indent="-285750" algn="just">
              <a:buFontTx/>
              <a:buChar char="-"/>
            </a:pPr>
            <a:r>
              <a:rPr lang="hu-HU" dirty="0">
                <a:latin typeface="Times New Roman" panose="02020603050405020304" pitchFamily="18" charset="0"/>
                <a:cs typeface="Times New Roman" panose="02020603050405020304" pitchFamily="18" charset="0"/>
              </a:rPr>
              <a:t>a magánszemély által nem egyéni vállalkozóként kötött, díjazás ellenében történő munkavégzésre irányuló más szerződés alapján folytatott tevékenységéből származó jövedelme. </a:t>
            </a:r>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A241EAF3-689B-B18C-2A8C-A68B4FB3FB6E}"/>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819FA73-09DC-AFA9-DBBD-FA83777C249F}"/>
              </a:ext>
            </a:extLst>
          </p:cNvPr>
          <p:cNvSpPr>
            <a:spLocks noGrp="1"/>
          </p:cNvSpPr>
          <p:nvPr>
            <p:ph type="sldNum" sz="quarter" idx="12"/>
          </p:nvPr>
        </p:nvSpPr>
        <p:spPr/>
        <p:txBody>
          <a:bodyPr/>
          <a:lstStyle/>
          <a:p>
            <a:fld id="{A0496A7A-75F5-41B5-A0DF-ED23C681863B}" type="slidenum">
              <a:rPr lang="hu-HU" smtClean="0"/>
              <a:t>64</a:t>
            </a:fld>
            <a:endParaRPr lang="hu-HU" dirty="0"/>
          </a:p>
        </p:txBody>
      </p:sp>
      <p:sp>
        <p:nvSpPr>
          <p:cNvPr id="3" name="Élőláb helye 2">
            <a:extLst>
              <a:ext uri="{FF2B5EF4-FFF2-40B4-BE49-F238E27FC236}">
                <a16:creationId xmlns:a16="http://schemas.microsoft.com/office/drawing/2014/main" id="{4FA8EF82-DCFE-EAE2-E918-F9248CA58C7E}"/>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34551889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B41C6-D169-72A6-028F-2C27FAA3E629}"/>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46B9913-7FE0-E0ED-56C8-DD6399DB75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AA7E0D97-5C75-FE9C-9E86-03B5096A1218}"/>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Két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E45A20B7-8A6F-3B7C-A51D-07539B4218CD}"/>
              </a:ext>
            </a:extLst>
          </p:cNvPr>
          <p:cNvSpPr/>
          <p:nvPr/>
        </p:nvSpPr>
        <p:spPr>
          <a:xfrm>
            <a:off x="251520" y="618107"/>
            <a:ext cx="8584252" cy="5970865"/>
          </a:xfrm>
          <a:prstGeom prst="rect">
            <a:avLst/>
          </a:prstGeom>
        </p:spPr>
        <p:txBody>
          <a:bodyPr wrap="square">
            <a:spAutoFit/>
          </a:bodyPr>
          <a:lstStyle/>
          <a:p>
            <a:pPr marL="285750" indent="-285750" algn="just">
              <a:buFont typeface="Wingdings" panose="05000000000000000000" pitchFamily="2" charset="2"/>
              <a:buChar char="Ø"/>
            </a:pPr>
            <a:r>
              <a:rPr lang="hu-HU" b="1" i="1" u="sng" dirty="0">
                <a:solidFill>
                  <a:schemeClr val="tx2">
                    <a:lumMod val="50000"/>
                  </a:schemeClr>
                </a:solidFill>
                <a:latin typeface="Times New Roman" panose="02020603050405020304" pitchFamily="18" charset="0"/>
                <a:cs typeface="Times New Roman" panose="02020603050405020304" pitchFamily="18" charset="0"/>
              </a:rPr>
              <a:t>2025. évi XIV. törvény</a:t>
            </a:r>
          </a:p>
          <a:p>
            <a:pPr marL="285750" indent="-285750" algn="just">
              <a:buFont typeface="Wingdings" panose="05000000000000000000" pitchFamily="2" charset="2"/>
              <a:buChar char="Ø"/>
            </a:pPr>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két gyermeket nevelő anyáknak a törvényben meghatározott, összevont adóalapba tartozó jövedelmei után nem kell személyi jövedelemadót fizetni.</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két gyermeket nevelő anya: </a:t>
            </a:r>
            <a:r>
              <a:rPr lang="hu-HU" b="1" u="sng" dirty="0">
                <a:solidFill>
                  <a:schemeClr val="tx2">
                    <a:lumMod val="50000"/>
                  </a:schemeClr>
                </a:solidFill>
                <a:latin typeface="Times New Roman" panose="02020603050405020304" pitchFamily="18" charset="0"/>
                <a:cs typeface="Times New Roman" panose="02020603050405020304" pitchFamily="18" charset="0"/>
              </a:rPr>
              <a:t>az a nő, aki vér szerinti vagy örökbefogadó szülőként </a:t>
            </a:r>
            <a:r>
              <a:rPr lang="hu-HU" dirty="0">
                <a:solidFill>
                  <a:schemeClr val="tx2">
                    <a:lumMod val="50000"/>
                  </a:schemeClr>
                </a:solidFill>
                <a:latin typeface="Times New Roman" panose="02020603050405020304" pitchFamily="18" charset="0"/>
                <a:cs typeface="Times New Roman" panose="02020603050405020304" pitchFamily="18" charset="0"/>
              </a:rPr>
              <a:t>az általa nevelt gyermekre tekintettel </a:t>
            </a:r>
          </a:p>
          <a:p>
            <a:pPr algn="just"/>
            <a:r>
              <a:rPr lang="pt-BR" dirty="0">
                <a:solidFill>
                  <a:schemeClr val="tx2">
                    <a:lumMod val="50000"/>
                  </a:schemeClr>
                </a:solidFill>
                <a:latin typeface="Times New Roman" panose="02020603050405020304" pitchFamily="18" charset="0"/>
                <a:cs typeface="Times New Roman" panose="02020603050405020304" pitchFamily="18" charset="0"/>
              </a:rPr>
              <a:t>a) </a:t>
            </a:r>
            <a:r>
              <a:rPr lang="pt-BR" b="1" dirty="0">
                <a:solidFill>
                  <a:schemeClr val="tx2">
                    <a:lumMod val="50000"/>
                  </a:schemeClr>
                </a:solidFill>
                <a:latin typeface="Times New Roman" panose="02020603050405020304" pitchFamily="18" charset="0"/>
                <a:cs typeface="Times New Roman" panose="02020603050405020304" pitchFamily="18" charset="0"/>
              </a:rPr>
              <a:t>családi pótlékra jogosult</a:t>
            </a:r>
            <a:r>
              <a:rPr lang="pt-BR" dirty="0">
                <a:solidFill>
                  <a:schemeClr val="tx2">
                    <a:lumMod val="50000"/>
                  </a:schemeClr>
                </a:solidFill>
                <a:latin typeface="Times New Roman" panose="02020603050405020304" pitchFamily="18" charset="0"/>
                <a:cs typeface="Times New Roman" panose="02020603050405020304" pitchFamily="18" charset="0"/>
              </a:rPr>
              <a:t>, vagy</a:t>
            </a:r>
          </a:p>
          <a:p>
            <a:pPr algn="just"/>
            <a:r>
              <a:rPr lang="pt-BR" dirty="0">
                <a:solidFill>
                  <a:schemeClr val="tx2">
                    <a:lumMod val="50000"/>
                  </a:schemeClr>
                </a:solidFill>
                <a:latin typeface="Times New Roman" panose="02020603050405020304" pitchFamily="18" charset="0"/>
                <a:cs typeface="Times New Roman" panose="02020603050405020304" pitchFamily="18" charset="0"/>
              </a:rPr>
              <a:t>b) családi pótlékra már nem jogosult, </a:t>
            </a:r>
            <a:r>
              <a:rPr lang="pt-BR" b="1" dirty="0">
                <a:solidFill>
                  <a:schemeClr val="tx2">
                    <a:lumMod val="50000"/>
                  </a:schemeClr>
                </a:solidFill>
                <a:latin typeface="Times New Roman" panose="02020603050405020304" pitchFamily="18" charset="0"/>
                <a:cs typeface="Times New Roman" panose="02020603050405020304" pitchFamily="18" charset="0"/>
              </a:rPr>
              <a:t>de jogosultsága legalább 12 éven</a:t>
            </a:r>
            <a:r>
              <a:rPr lang="hu-HU" b="1" dirty="0">
                <a:solidFill>
                  <a:schemeClr val="tx2">
                    <a:lumMod val="50000"/>
                  </a:schemeClr>
                </a:solidFill>
                <a:latin typeface="Times New Roman" panose="02020603050405020304" pitchFamily="18" charset="0"/>
                <a:cs typeface="Times New Roman" panose="02020603050405020304" pitchFamily="18" charset="0"/>
              </a:rPr>
              <a:t> keresztül fennállt</a:t>
            </a:r>
            <a:r>
              <a:rPr lang="hu-HU" dirty="0">
                <a:solidFill>
                  <a:schemeClr val="tx2">
                    <a:lumMod val="50000"/>
                  </a:schemeClr>
                </a:solidFill>
                <a:latin typeface="Times New Roman" panose="02020603050405020304" pitchFamily="18" charset="0"/>
                <a:cs typeface="Times New Roman" panose="02020603050405020304" pitchFamily="18" charset="0"/>
              </a:rPr>
              <a:t>, és az a) és b) pont szerinti gyermekeinek száma kettő. Kedvezményre jogosít az a gyermek is, aki után a családi pótlékra való jogosultság a gyermek elhunyta miatt szűnt meg.</a:t>
            </a:r>
          </a:p>
          <a:p>
            <a:pPr algn="just"/>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Kedvezményre jogosít az a gyermek is, aki fogyatékosként szociális intézményi ellátásban részesül, családi pótlékra az anya utána nem jogosult, de a gyermeket az anyát megillető családi pótlék összegének meghatározásakor figyelembe veszik.</a:t>
            </a:r>
          </a:p>
          <a:p>
            <a:pPr marL="171450" indent="-1714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Kedvezményre jogosít az a gyermek is, akire vonatkozóan az anyának vagy a szociális intézmény vezetőjének családi pótlékra való jogosultsága már nem áll fenn, de legalább 12 éven keresztül e két személy valamelyikénél, vagy mindkettőjüknél összesen fennállt, feltéve, hogy a szociálisintézmény-vezető jogosultsági időszaka alatt az előző mondatban foglaltak teljesültek.</a:t>
            </a:r>
          </a:p>
          <a:p>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7D673A1A-C200-2302-C0F0-E4025AD3CC28}"/>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8B1BE668-6106-F297-3491-1B556829FB3D}"/>
              </a:ext>
            </a:extLst>
          </p:cNvPr>
          <p:cNvSpPr>
            <a:spLocks noGrp="1"/>
          </p:cNvSpPr>
          <p:nvPr>
            <p:ph type="sldNum" sz="quarter" idx="12"/>
          </p:nvPr>
        </p:nvSpPr>
        <p:spPr/>
        <p:txBody>
          <a:bodyPr/>
          <a:lstStyle/>
          <a:p>
            <a:fld id="{A0496A7A-75F5-41B5-A0DF-ED23C681863B}" type="slidenum">
              <a:rPr lang="hu-HU" smtClean="0"/>
              <a:t>65</a:t>
            </a:fld>
            <a:endParaRPr lang="hu-HU" dirty="0"/>
          </a:p>
        </p:txBody>
      </p:sp>
      <p:sp>
        <p:nvSpPr>
          <p:cNvPr id="3" name="Élőláb helye 2">
            <a:extLst>
              <a:ext uri="{FF2B5EF4-FFF2-40B4-BE49-F238E27FC236}">
                <a16:creationId xmlns:a16="http://schemas.microsoft.com/office/drawing/2014/main" id="{64131720-5FC5-8648-324F-684E1496C4BB}"/>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10244814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50AB1-140B-3E09-2F76-344622A7BE50}"/>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3146552E-CFB0-5E99-B404-674192BF33B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E41AA944-7D87-E054-279E-1AAEAAB3780F}"/>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Két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489DDD9B-1106-FC2C-8A7A-B36A7337CD21}"/>
              </a:ext>
            </a:extLst>
          </p:cNvPr>
          <p:cNvSpPr/>
          <p:nvPr/>
        </p:nvSpPr>
        <p:spPr>
          <a:xfrm>
            <a:off x="279874" y="908720"/>
            <a:ext cx="8584252" cy="5078313"/>
          </a:xfrm>
          <a:prstGeom prst="rect">
            <a:avLst/>
          </a:prstGeom>
        </p:spPr>
        <p:txBody>
          <a:bodyPr wrap="square">
            <a:spAutoFit/>
          </a:bodyPr>
          <a:lstStyle/>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Kedvezmény bevezetése fokozatos: </a:t>
            </a: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2026-tól a 40 év alatti kétgyermekes anyák lesznek adómentesek, 2027-ben a 40 és 50 év közöttiek, 2028-ban az 50 és 60 év közöttiek, 2029-ben pedig a 60 év felettiek.</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A </a:t>
            </a:r>
            <a:r>
              <a:rPr lang="hu-HU" sz="2000" b="1" dirty="0">
                <a:solidFill>
                  <a:schemeClr val="tx2">
                    <a:lumMod val="50000"/>
                  </a:schemeClr>
                </a:solidFill>
                <a:latin typeface="Times New Roman" panose="02020603050405020304" pitchFamily="18" charset="0"/>
                <a:cs typeface="Times New Roman" panose="02020603050405020304" pitchFamily="18" charset="0"/>
              </a:rPr>
              <a:t>40 év alatti – 40. életévét 2025. 12.31 után betöltő </a:t>
            </a:r>
            <a:r>
              <a:rPr lang="hu-HU" sz="2000" dirty="0">
                <a:solidFill>
                  <a:schemeClr val="tx2">
                    <a:lumMod val="50000"/>
                  </a:schemeClr>
                </a:solidFill>
                <a:latin typeface="Times New Roman" panose="02020603050405020304" pitchFamily="18" charset="0"/>
                <a:cs typeface="Times New Roman" panose="02020603050405020304" pitchFamily="18" charset="0"/>
              </a:rPr>
              <a:t>- két gyermekes anyák első ízben 2026-tól érvényesíthetik a kedvezményt a 2025. december 31. után megszerzett, kedvezményalapot képező jövedelmeik, munkaviszonyból származó jövedelem esetén a 2025. december 31. utáni időszakra elszámolt jövedelmeik tekintetében.</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Ha a kétgyermekes anya </a:t>
            </a:r>
            <a:r>
              <a:rPr lang="hu-HU" sz="2000" b="1" dirty="0">
                <a:solidFill>
                  <a:schemeClr val="tx2">
                    <a:lumMod val="50000"/>
                  </a:schemeClr>
                </a:solidFill>
                <a:latin typeface="Times New Roman" panose="02020603050405020304" pitchFamily="18" charset="0"/>
                <a:cs typeface="Times New Roman" panose="02020603050405020304" pitchFamily="18" charset="0"/>
              </a:rPr>
              <a:t>2026. december 31-ét követően tölti be az 50. életévét</a:t>
            </a:r>
            <a:r>
              <a:rPr lang="hu-HU" sz="2000" dirty="0">
                <a:solidFill>
                  <a:schemeClr val="tx2">
                    <a:lumMod val="50000"/>
                  </a:schemeClr>
                </a:solidFill>
                <a:latin typeface="Times New Roman" panose="02020603050405020304" pitchFamily="18" charset="0"/>
                <a:cs typeface="Times New Roman" panose="02020603050405020304" pitchFamily="18" charset="0"/>
              </a:rPr>
              <a:t>, a kedvezményt első ízben a 2026. december 31. után megszerzett, kedvezményalapot képező jövedelmei, munkaviszonyból származó jövedelem esetén a 2026. december 31. utáni időszakra elszámolt jövedelmei tekintetében érvényesítheti.</a:t>
            </a:r>
            <a:endParaRPr lang="hu-HU" sz="2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4DCFB3AC-A362-C004-55FB-A841C6029059}"/>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169027CA-898E-5988-1E0D-AC643C10DC8E}"/>
              </a:ext>
            </a:extLst>
          </p:cNvPr>
          <p:cNvSpPr>
            <a:spLocks noGrp="1"/>
          </p:cNvSpPr>
          <p:nvPr>
            <p:ph type="sldNum" sz="quarter" idx="12"/>
          </p:nvPr>
        </p:nvSpPr>
        <p:spPr/>
        <p:txBody>
          <a:bodyPr/>
          <a:lstStyle/>
          <a:p>
            <a:fld id="{A0496A7A-75F5-41B5-A0DF-ED23C681863B}" type="slidenum">
              <a:rPr lang="hu-HU" smtClean="0"/>
              <a:t>66</a:t>
            </a:fld>
            <a:endParaRPr lang="hu-HU" dirty="0"/>
          </a:p>
        </p:txBody>
      </p:sp>
      <p:sp>
        <p:nvSpPr>
          <p:cNvPr id="3" name="Élőláb helye 2">
            <a:extLst>
              <a:ext uri="{FF2B5EF4-FFF2-40B4-BE49-F238E27FC236}">
                <a16:creationId xmlns:a16="http://schemas.microsoft.com/office/drawing/2014/main" id="{96226F24-B394-37BD-AF56-03F7CB64937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9741442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5573F-A2F8-59FE-B016-296953A1F776}"/>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E6A38F33-B179-E9A0-7290-4496451BD6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0276A583-A665-C23A-81C9-1E50E444C998}"/>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Két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250820B7-1313-E42E-8082-3CF877C60E1F}"/>
              </a:ext>
            </a:extLst>
          </p:cNvPr>
          <p:cNvSpPr/>
          <p:nvPr/>
        </p:nvSpPr>
        <p:spPr>
          <a:xfrm>
            <a:off x="279874" y="908720"/>
            <a:ext cx="8584252" cy="2277547"/>
          </a:xfrm>
          <a:prstGeom prst="rect">
            <a:avLst/>
          </a:prstGeom>
        </p:spPr>
        <p:txBody>
          <a:bodyPr wrap="square">
            <a:spAutoFit/>
          </a:bodyPr>
          <a:lstStyle/>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Ha a kétgyermekes anya </a:t>
            </a:r>
            <a:r>
              <a:rPr lang="hu-HU" b="1" dirty="0">
                <a:solidFill>
                  <a:schemeClr val="tx2">
                    <a:lumMod val="50000"/>
                  </a:schemeClr>
                </a:solidFill>
                <a:latin typeface="Times New Roman" panose="02020603050405020304" pitchFamily="18" charset="0"/>
                <a:cs typeface="Times New Roman" panose="02020603050405020304" pitchFamily="18" charset="0"/>
              </a:rPr>
              <a:t>2027. december 31-ét követően tölti be a 60. életévét</a:t>
            </a:r>
            <a:r>
              <a:rPr lang="hu-HU" dirty="0">
                <a:solidFill>
                  <a:schemeClr val="tx2">
                    <a:lumMod val="50000"/>
                  </a:schemeClr>
                </a:solidFill>
                <a:latin typeface="Times New Roman" panose="02020603050405020304" pitchFamily="18" charset="0"/>
                <a:cs typeface="Times New Roman" panose="02020603050405020304" pitchFamily="18" charset="0"/>
              </a:rPr>
              <a:t>, a kedvezményt első ízben a 2027. december 31. után megszerzett, kedvezményalapot képező jövedelmei, munkaviszonyból származó jövedelem esetén a 2027. december 31. utáni időszakra elszámolt jövedelmei tekintetében érvényesítheti. </a:t>
            </a:r>
          </a:p>
          <a:p>
            <a:pPr marL="285750"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b="1" dirty="0">
                <a:solidFill>
                  <a:schemeClr val="tx2">
                    <a:lumMod val="50000"/>
                  </a:schemeClr>
                </a:solidFill>
                <a:latin typeface="Times New Roman" panose="02020603050405020304" pitchFamily="18" charset="0"/>
                <a:cs typeface="Times New Roman" panose="02020603050405020304" pitchFamily="18" charset="0"/>
              </a:rPr>
              <a:t>2029. január 1-től pedig életkori korlátozás nélkül érvényesül </a:t>
            </a:r>
            <a:r>
              <a:rPr lang="hu-HU" dirty="0">
                <a:solidFill>
                  <a:schemeClr val="tx2">
                    <a:lumMod val="50000"/>
                  </a:schemeClr>
                </a:solidFill>
                <a:latin typeface="Times New Roman" panose="02020603050405020304" pitchFamily="18" charset="0"/>
                <a:cs typeface="Times New Roman" panose="02020603050405020304" pitchFamily="18" charset="0"/>
              </a:rPr>
              <a:t>a kétgyermekes anyák kedvezménye révén biztosított adómentesség a 2028. december 31-át követően megszerzett jövedelmek tekintetében.</a:t>
            </a:r>
            <a:endParaRPr lang="hu-HU" sz="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450C5941-8B7F-C6FD-5B64-39473C19F0F6}"/>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C64BB03-CAF7-A4E3-ED0E-45099D5E8FCC}"/>
              </a:ext>
            </a:extLst>
          </p:cNvPr>
          <p:cNvSpPr>
            <a:spLocks noGrp="1"/>
          </p:cNvSpPr>
          <p:nvPr>
            <p:ph type="sldNum" sz="quarter" idx="12"/>
          </p:nvPr>
        </p:nvSpPr>
        <p:spPr/>
        <p:txBody>
          <a:bodyPr/>
          <a:lstStyle/>
          <a:p>
            <a:fld id="{A0496A7A-75F5-41B5-A0DF-ED23C681863B}" type="slidenum">
              <a:rPr lang="hu-HU" smtClean="0"/>
              <a:t>67</a:t>
            </a:fld>
            <a:endParaRPr lang="hu-HU" dirty="0"/>
          </a:p>
        </p:txBody>
      </p:sp>
      <p:sp>
        <p:nvSpPr>
          <p:cNvPr id="3" name="Élőláb helye 2">
            <a:extLst>
              <a:ext uri="{FF2B5EF4-FFF2-40B4-BE49-F238E27FC236}">
                <a16:creationId xmlns:a16="http://schemas.microsoft.com/office/drawing/2014/main" id="{600CCCD1-D01E-54A1-BB42-AA756FC156A6}"/>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7" name="Kép 6">
            <a:extLst>
              <a:ext uri="{FF2B5EF4-FFF2-40B4-BE49-F238E27FC236}">
                <a16:creationId xmlns:a16="http://schemas.microsoft.com/office/drawing/2014/main" id="{E7A2042C-8DA8-8401-55A1-03BC266BFF27}"/>
              </a:ext>
            </a:extLst>
          </p:cNvPr>
          <p:cNvPicPr>
            <a:picLocks noChangeAspect="1"/>
          </p:cNvPicPr>
          <p:nvPr/>
        </p:nvPicPr>
        <p:blipFill>
          <a:blip r:embed="rId4"/>
          <a:stretch>
            <a:fillRect/>
          </a:stretch>
        </p:blipFill>
        <p:spPr>
          <a:xfrm>
            <a:off x="3275856" y="3322792"/>
            <a:ext cx="3363357" cy="3061120"/>
          </a:xfrm>
          <a:prstGeom prst="rect">
            <a:avLst/>
          </a:prstGeom>
          <a:effectLst>
            <a:softEdge rad="317500"/>
          </a:effectLst>
        </p:spPr>
      </p:pic>
    </p:spTree>
    <p:extLst>
      <p:ext uri="{BB962C8B-B14F-4D97-AF65-F5344CB8AC3E}">
        <p14:creationId xmlns:p14="http://schemas.microsoft.com/office/powerpoint/2010/main" val="25581372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93228-22C8-D0D2-4755-D0F74668CA27}"/>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110F4024-1536-9580-4DBC-1664BE13AF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6DF5A978-7C7E-D319-F585-20A006510D8C}"/>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Két gyermeket nevelő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6E6A4DB7-9C28-AEA6-03BF-ADB008D78D93}"/>
              </a:ext>
            </a:extLst>
          </p:cNvPr>
          <p:cNvSpPr/>
          <p:nvPr/>
        </p:nvSpPr>
        <p:spPr>
          <a:xfrm>
            <a:off x="279874" y="878533"/>
            <a:ext cx="8584252" cy="4462760"/>
          </a:xfrm>
          <a:prstGeom prst="rect">
            <a:avLst/>
          </a:prstGeom>
        </p:spPr>
        <p:txBody>
          <a:bodyPr wrap="square">
            <a:spAutoFit/>
          </a:bodyPr>
          <a:lstStyle/>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kedvezmény mértéke a jogosult által a jogosultsági időszakban megszerzett (munkaviszonyból származó jövedelem esetében a jogosultsági időszakra elszámolt), törvényben felsorolt összevonás alá eső jövedelmek összege:</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bérjövedelem,</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más nem önálló tevékenységből származó jövedelem,</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vállalkozói kivét, átalányban megállapított jövedelem,</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a mezőgazdasági őstermelő e tevékenységéből származó jövedelme;</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az európai parlamenti képviselő e tevékenységéből származó jövedelme;</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a helyi önkormányzati képviselő e tevékenységéből származó jövedelme;</a:t>
            </a:r>
          </a:p>
          <a:p>
            <a:pPr lvl="2" algn="just"/>
            <a:r>
              <a:rPr lang="hu-HU" dirty="0">
                <a:solidFill>
                  <a:schemeClr val="tx2">
                    <a:lumMod val="50000"/>
                  </a:schemeClr>
                </a:solidFill>
                <a:latin typeface="Times New Roman" panose="02020603050405020304" pitchFamily="18" charset="0"/>
                <a:cs typeface="Times New Roman" panose="02020603050405020304" pitchFamily="18" charset="0"/>
              </a:rPr>
              <a:t>- a választott könyvvizsgáló e tevékenységéből származó jövedelme;</a:t>
            </a:r>
          </a:p>
          <a:p>
            <a:pPr marL="1200150" lvl="2" indent="-285750" algn="just">
              <a:buFontTx/>
              <a:buChar char="-"/>
            </a:pPr>
            <a:r>
              <a:rPr lang="hu-HU" dirty="0">
                <a:solidFill>
                  <a:schemeClr val="tx2">
                    <a:lumMod val="50000"/>
                  </a:schemeClr>
                </a:solidFill>
                <a:latin typeface="Times New Roman" panose="02020603050405020304" pitchFamily="18" charset="0"/>
                <a:cs typeface="Times New Roman" panose="02020603050405020304" pitchFamily="18" charset="0"/>
              </a:rPr>
              <a:t>a magánszemély által nem egyéni vállalkozóként kötött, díjazás ellenében történő munkavégzésre irányuló más szerződés alapján folytatott tevékenységéből származó jövedelme. </a:t>
            </a:r>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E6D34BD2-6C41-BCD4-DF73-0790757771F3}"/>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D7C7814C-60BA-0363-A60C-5A8AABEE3A15}"/>
              </a:ext>
            </a:extLst>
          </p:cNvPr>
          <p:cNvSpPr>
            <a:spLocks noGrp="1"/>
          </p:cNvSpPr>
          <p:nvPr>
            <p:ph type="sldNum" sz="quarter" idx="12"/>
          </p:nvPr>
        </p:nvSpPr>
        <p:spPr/>
        <p:txBody>
          <a:bodyPr/>
          <a:lstStyle/>
          <a:p>
            <a:fld id="{A0496A7A-75F5-41B5-A0DF-ED23C681863B}" type="slidenum">
              <a:rPr lang="hu-HU" smtClean="0"/>
              <a:t>68</a:t>
            </a:fld>
            <a:endParaRPr lang="hu-HU" dirty="0"/>
          </a:p>
        </p:txBody>
      </p:sp>
      <p:sp>
        <p:nvSpPr>
          <p:cNvPr id="3" name="Élőláb helye 2">
            <a:extLst>
              <a:ext uri="{FF2B5EF4-FFF2-40B4-BE49-F238E27FC236}">
                <a16:creationId xmlns:a16="http://schemas.microsoft.com/office/drawing/2014/main" id="{F6AF5F80-684F-DBC3-0D8F-D209DB69914D}"/>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30334363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AD4EF-0BF2-5351-A7F0-422EF9A8D682}"/>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3D999756-2E69-35A2-2E23-3768D55FFD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ECB1197E-9F3D-8E48-38D2-14A28E46CC11}"/>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30 év alatti anyák kedvezménye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BB7ECCFC-F0EE-AFEF-6F80-E94B2E84E826}"/>
              </a:ext>
            </a:extLst>
          </p:cNvPr>
          <p:cNvSpPr/>
          <p:nvPr/>
        </p:nvSpPr>
        <p:spPr>
          <a:xfrm>
            <a:off x="251520" y="618107"/>
            <a:ext cx="8584252" cy="6124754"/>
          </a:xfrm>
          <a:prstGeom prst="rect">
            <a:avLst/>
          </a:prstGeom>
        </p:spPr>
        <p:txBody>
          <a:bodyPr wrap="square">
            <a:spAutoFit/>
          </a:bodyPr>
          <a:lstStyle/>
          <a:p>
            <a:pPr marL="285750" indent="-285750" algn="just">
              <a:buFont typeface="Wingdings" panose="05000000000000000000" pitchFamily="2" charset="2"/>
              <a:buChar char="Ø"/>
            </a:pPr>
            <a:r>
              <a:rPr lang="hu-HU" b="1" i="1" u="sng" dirty="0">
                <a:solidFill>
                  <a:schemeClr val="tx2">
                    <a:lumMod val="50000"/>
                  </a:schemeClr>
                </a:solidFill>
                <a:latin typeface="Times New Roman" panose="02020603050405020304" pitchFamily="18" charset="0"/>
                <a:cs typeface="Times New Roman" panose="02020603050405020304" pitchFamily="18" charset="0"/>
              </a:rPr>
              <a:t>2025. évi XIII. törvény</a:t>
            </a:r>
          </a:p>
          <a:p>
            <a:pPr marL="285750" indent="-285750" algn="just">
              <a:buFont typeface="Wingdings" panose="05000000000000000000" pitchFamily="2" charset="2"/>
              <a:buChar char="Ø"/>
            </a:pPr>
            <a:endParaRPr lang="hu-HU"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A kedvezmény jelenleg hatályos szabályai kedvezően változnak: minden olyan anya igénybe veheti, aki a 30. életéve betöltését megelőzően magzatára, vér szerinti vagy örökbe fogadott gyermekére tekintettel jogosulttá vált családi kedvezményre, nemcsak az, aki 2022. december 31. után vált jogosulttá.</a:t>
            </a:r>
          </a:p>
          <a:p>
            <a:pPr marL="285750" indent="-285750" algn="just">
              <a:buFont typeface="Wingdings" panose="05000000000000000000" pitchFamily="2" charset="2"/>
              <a:buChar char="§"/>
            </a:pPr>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b="1" dirty="0">
                <a:latin typeface="Times New Roman" panose="02020603050405020304" pitchFamily="18" charset="0"/>
                <a:cs typeface="Times New Roman" panose="02020603050405020304" pitchFamily="18" charset="0"/>
              </a:rPr>
              <a:t>30 év alatti anyának minősül az a gyermeket vállaló nő, aki az adóévet megelőző év december 31-ét követően tölti be a 30. életévét és az adóévben </a:t>
            </a:r>
            <a:r>
              <a:rPr lang="hu-HU" dirty="0">
                <a:latin typeface="Times New Roman" panose="02020603050405020304" pitchFamily="18" charset="0"/>
                <a:cs typeface="Times New Roman" panose="02020603050405020304" pitchFamily="18" charset="0"/>
              </a:rPr>
              <a:t>magzatára, vér szerinti vagy örökbefogadott gyermekére tekintettel az Szja tv. szerinti </a:t>
            </a:r>
            <a:r>
              <a:rPr lang="hu-HU" b="1" dirty="0">
                <a:latin typeface="Times New Roman" panose="02020603050405020304" pitchFamily="18" charset="0"/>
                <a:cs typeface="Times New Roman" panose="02020603050405020304" pitchFamily="18" charset="0"/>
              </a:rPr>
              <a:t>családi kedvezményre jogosult.</a:t>
            </a:r>
          </a:p>
          <a:p>
            <a:pPr marL="285750" indent="-285750" algn="just">
              <a:buFont typeface="Wingdings" panose="05000000000000000000" pitchFamily="2" charset="2"/>
              <a:buChar char="§"/>
            </a:pPr>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Megszűnik a kedvezmény összegének felső korlátja.</a:t>
            </a:r>
          </a:p>
          <a:p>
            <a:pPr marL="285750" indent="-285750" algn="just">
              <a:buFont typeface="Wingdings" panose="05000000000000000000" pitchFamily="2" charset="2"/>
              <a:buChar char="§"/>
            </a:pPr>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A kedvezményre vonatkozó egyéb szabályok – a kedvezmény alapját képező jövedelmek köre, a jogosultsági időszakra, a kedvezmény év közi és bevallásban történő érvényesítésére vonatkozó rendelkezések – nem változnak. </a:t>
            </a:r>
          </a:p>
          <a:p>
            <a:pPr marL="285750" indent="-285750" algn="just">
              <a:buFont typeface="Wingdings" panose="05000000000000000000" pitchFamily="2" charset="2"/>
              <a:buChar char="§"/>
            </a:pPr>
            <a:endParaRPr lang="hu-HU" sz="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dirty="0">
                <a:latin typeface="Times New Roman" panose="02020603050405020304" pitchFamily="18" charset="0"/>
                <a:cs typeface="Times New Roman" panose="02020603050405020304" pitchFamily="18" charset="0"/>
              </a:rPr>
              <a:t>A kedvezményt először a 2025. december 31. után megszerzett kedvezményalapot képező jövedelmek, munkaviszonyból származó jövedelem esetén a 2025. december 31. utáni időszakra elszámolt jövedelem tekintetében érvényesíthető.</a:t>
            </a:r>
          </a:p>
          <a:p>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A54870DC-BC83-306D-3D29-B082F61ECD56}"/>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2DA79F0F-6386-FABF-6234-6EF3861DC5C7}"/>
              </a:ext>
            </a:extLst>
          </p:cNvPr>
          <p:cNvSpPr>
            <a:spLocks noGrp="1"/>
          </p:cNvSpPr>
          <p:nvPr>
            <p:ph type="sldNum" sz="quarter" idx="12"/>
          </p:nvPr>
        </p:nvSpPr>
        <p:spPr/>
        <p:txBody>
          <a:bodyPr/>
          <a:lstStyle/>
          <a:p>
            <a:fld id="{A0496A7A-75F5-41B5-A0DF-ED23C681863B}" type="slidenum">
              <a:rPr lang="hu-HU" smtClean="0"/>
              <a:t>69</a:t>
            </a:fld>
            <a:endParaRPr lang="hu-HU" dirty="0"/>
          </a:p>
        </p:txBody>
      </p:sp>
      <p:sp>
        <p:nvSpPr>
          <p:cNvPr id="3" name="Élőláb helye 2">
            <a:extLst>
              <a:ext uri="{FF2B5EF4-FFF2-40B4-BE49-F238E27FC236}">
                <a16:creationId xmlns:a16="http://schemas.microsoft.com/office/drawing/2014/main" id="{3D15E2BD-22C6-3295-A56A-107C5CDD814A}"/>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30899424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438F9-36AC-25D9-B03A-83C589E348DA}"/>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677C6E06-C34B-8FCD-7461-0696D96E9C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429900DD-BA8F-90FB-600A-93E87118C956}"/>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Kedvezmények érvényesítésének sorrendje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4BB44205-742A-D392-5074-876D640C5BF5}"/>
              </a:ext>
            </a:extLst>
          </p:cNvPr>
          <p:cNvSpPr/>
          <p:nvPr/>
        </p:nvSpPr>
        <p:spPr>
          <a:xfrm>
            <a:off x="395536" y="1006121"/>
            <a:ext cx="8584252" cy="5201424"/>
          </a:xfrm>
          <a:prstGeom prst="rect">
            <a:avLst/>
          </a:prstGeom>
        </p:spPr>
        <p:txBody>
          <a:bodyPr wrap="square">
            <a:spAutoFit/>
          </a:bodyPr>
          <a:lstStyle/>
          <a:p>
            <a:r>
              <a:rPr lang="hu-HU" sz="2000" dirty="0">
                <a:solidFill>
                  <a:schemeClr val="tx2">
                    <a:lumMod val="50000"/>
                  </a:schemeClr>
                </a:solidFill>
                <a:latin typeface="Times New Roman" panose="02020603050405020304" pitchFamily="18" charset="0"/>
                <a:cs typeface="Times New Roman" panose="02020603050405020304" pitchFamily="18" charset="0"/>
              </a:rPr>
              <a:t>Szja tv. 29/H. §  (1) bekezdés alapján az adóalap-csökkentő kedvezmények érvényesítésének sorrendje:</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457200" indent="-457200">
              <a:buAutoNum type="alphaLcParenR"/>
            </a:pPr>
            <a:r>
              <a:rPr lang="hu-HU" sz="2000" dirty="0">
                <a:solidFill>
                  <a:schemeClr val="tx2">
                    <a:lumMod val="50000"/>
                  </a:schemeClr>
                </a:solidFill>
                <a:latin typeface="Times New Roman" panose="02020603050405020304" pitchFamily="18" charset="0"/>
                <a:cs typeface="Times New Roman" panose="02020603050405020304" pitchFamily="18" charset="0"/>
              </a:rPr>
              <a:t>30 év alatti anyák kedvezménye,</a:t>
            </a:r>
          </a:p>
          <a:p>
            <a:pPr marL="457200" indent="-457200">
              <a:buAutoNum type="alphaLcParen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b) négy vagy több gyermeket nevelő anyák kedvezménye, a három gyermeket nevelő anyák kedvezménye vagy a két gyermeket nevelő anyák kedvezménye,</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c) a csecsemőgondozási díj, a gyermekgondozási díj és az örökbefogadói díj kedvezménye,</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d) 25 év alatti fiatalok kedvezménye,</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e) személyi kedvezmény,</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f) az első házasok kedvezménye,</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sz="2000" dirty="0">
                <a:solidFill>
                  <a:schemeClr val="tx2">
                    <a:lumMod val="50000"/>
                  </a:schemeClr>
                </a:solidFill>
                <a:latin typeface="Times New Roman" panose="02020603050405020304" pitchFamily="18" charset="0"/>
                <a:cs typeface="Times New Roman" panose="02020603050405020304" pitchFamily="18" charset="0"/>
              </a:rPr>
              <a:t>g) családi kedvezmény.</a:t>
            </a:r>
          </a:p>
          <a:p>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D893F875-E30B-7555-1366-630CA94F4ACD}"/>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CA239CF5-916E-60A4-F843-BD771B9D4D2F}"/>
              </a:ext>
            </a:extLst>
          </p:cNvPr>
          <p:cNvSpPr>
            <a:spLocks noGrp="1"/>
          </p:cNvSpPr>
          <p:nvPr>
            <p:ph type="sldNum" sz="quarter" idx="12"/>
          </p:nvPr>
        </p:nvSpPr>
        <p:spPr/>
        <p:txBody>
          <a:bodyPr/>
          <a:lstStyle/>
          <a:p>
            <a:fld id="{A0496A7A-75F5-41B5-A0DF-ED23C681863B}" type="slidenum">
              <a:rPr lang="hu-HU" smtClean="0"/>
              <a:t>70</a:t>
            </a:fld>
            <a:endParaRPr lang="hu-HU" dirty="0"/>
          </a:p>
        </p:txBody>
      </p:sp>
      <p:sp>
        <p:nvSpPr>
          <p:cNvPr id="3" name="Élőláb helye 2">
            <a:extLst>
              <a:ext uri="{FF2B5EF4-FFF2-40B4-BE49-F238E27FC236}">
                <a16:creationId xmlns:a16="http://schemas.microsoft.com/office/drawing/2014/main" id="{D98EACE4-BDD0-229C-802E-8740D647EAD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7" name="Kép 6">
            <a:extLst>
              <a:ext uri="{FF2B5EF4-FFF2-40B4-BE49-F238E27FC236}">
                <a16:creationId xmlns:a16="http://schemas.microsoft.com/office/drawing/2014/main" id="{764C2348-1AF9-5F60-9F2E-F0CF8D228FBC}"/>
              </a:ext>
            </a:extLst>
          </p:cNvPr>
          <p:cNvPicPr>
            <a:picLocks noChangeAspect="1"/>
          </p:cNvPicPr>
          <p:nvPr/>
        </p:nvPicPr>
        <p:blipFill>
          <a:blip r:embed="rId4"/>
          <a:stretch>
            <a:fillRect/>
          </a:stretch>
        </p:blipFill>
        <p:spPr>
          <a:xfrm>
            <a:off x="5525514" y="3353036"/>
            <a:ext cx="3192817" cy="2532043"/>
          </a:xfrm>
          <a:prstGeom prst="rect">
            <a:avLst/>
          </a:prstGeom>
          <a:effectLst>
            <a:softEdge rad="127000"/>
          </a:effectLst>
        </p:spPr>
      </p:pic>
    </p:spTree>
    <p:extLst>
      <p:ext uri="{BB962C8B-B14F-4D97-AF65-F5344CB8AC3E}">
        <p14:creationId xmlns:p14="http://schemas.microsoft.com/office/powerpoint/2010/main" val="12292421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4298C-CC84-8914-E9DD-417A39795081}"/>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207610A-E008-DFC2-8574-9306371B9D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E722C14C-451B-FC1A-5E8E-9BC8F52A9C13}"/>
              </a:ext>
            </a:extLst>
          </p:cNvPr>
          <p:cNvSpPr txBox="1"/>
          <p:nvPr/>
        </p:nvSpPr>
        <p:spPr>
          <a:xfrm>
            <a:off x="541735" y="156442"/>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Kedvezmények érvényesítésének sorrendje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EABF6B1E-6044-6651-BE40-7BA645EA943F}"/>
              </a:ext>
            </a:extLst>
          </p:cNvPr>
          <p:cNvSpPr/>
          <p:nvPr/>
        </p:nvSpPr>
        <p:spPr>
          <a:xfrm>
            <a:off x="395536" y="1006121"/>
            <a:ext cx="8584252" cy="3908762"/>
          </a:xfrm>
          <a:prstGeom prst="rect">
            <a:avLst/>
          </a:prstGeom>
        </p:spPr>
        <p:txBody>
          <a:bodyPr wrap="square">
            <a:spAutoFit/>
          </a:bodyPr>
          <a:lstStyle/>
          <a:p>
            <a:pPr marL="285750" indent="-285750" algn="just">
              <a:buFont typeface="Wingdings" panose="05000000000000000000" pitchFamily="2" charset="2"/>
              <a:buChar char="Ø"/>
            </a:pPr>
            <a:r>
              <a:rPr lang="hu-HU" sz="2000" dirty="0">
                <a:solidFill>
                  <a:schemeClr val="tx2">
                    <a:lumMod val="50000"/>
                  </a:schemeClr>
                </a:solidFill>
                <a:latin typeface="Times New Roman" panose="02020603050405020304" pitchFamily="18" charset="0"/>
                <a:cs typeface="Times New Roman" panose="02020603050405020304" pitchFamily="18" charset="0"/>
              </a:rPr>
              <a:t>Ha 2026. január 1-től a gyermeket nevelő anya jogosultsága az egyes anyakedvezmények valamelyikére több egymást követően érvényesíthető jogcímen az év egészében fennáll, </a:t>
            </a:r>
            <a:r>
              <a:rPr lang="hu-HU" sz="2000" b="1" dirty="0">
                <a:solidFill>
                  <a:schemeClr val="tx2">
                    <a:lumMod val="50000"/>
                  </a:schemeClr>
                </a:solidFill>
                <a:latin typeface="Times New Roman" panose="02020603050405020304" pitchFamily="18" charset="0"/>
                <a:cs typeface="Times New Roman" panose="02020603050405020304" pitchFamily="18" charset="0"/>
              </a:rPr>
              <a:t>a kedvezményt az év egészére az év első napján érvényesíthető kedvezmény jogcíme alapján lehet igénybe venni</a:t>
            </a:r>
            <a:r>
              <a:rPr lang="hu-HU" sz="2000" dirty="0">
                <a:solidFill>
                  <a:schemeClr val="tx2">
                    <a:lumMod val="50000"/>
                  </a:schemeClr>
                </a:solidFill>
                <a:latin typeface="Times New Roman" panose="02020603050405020304" pitchFamily="18" charset="0"/>
                <a:cs typeface="Times New Roman" panose="02020603050405020304" pitchFamily="18" charset="0"/>
              </a:rPr>
              <a:t>. </a:t>
            </a:r>
          </a:p>
          <a:p>
            <a:pPr algn="just"/>
            <a:endParaRPr lang="hu-HU" sz="20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2000" dirty="0">
                <a:solidFill>
                  <a:schemeClr val="tx2">
                    <a:lumMod val="50000"/>
                  </a:schemeClr>
                </a:solidFill>
                <a:latin typeface="Times New Roman" panose="02020603050405020304" pitchFamily="18" charset="0"/>
                <a:cs typeface="Times New Roman" panose="02020603050405020304" pitchFamily="18" charset="0"/>
              </a:rPr>
              <a:t>Ha az anya az év első napján több jogcímen is jogosult kedvezményre, </a:t>
            </a:r>
            <a:r>
              <a:rPr lang="hu-HU" sz="2000" b="1" dirty="0">
                <a:solidFill>
                  <a:schemeClr val="tx2">
                    <a:lumMod val="50000"/>
                  </a:schemeClr>
                </a:solidFill>
                <a:latin typeface="Times New Roman" panose="02020603050405020304" pitchFamily="18" charset="0"/>
                <a:cs typeface="Times New Roman" panose="02020603050405020304" pitchFamily="18" charset="0"/>
              </a:rPr>
              <a:t>az anya döntése szerinti kedvezményt lehet igénybe venni.</a:t>
            </a:r>
          </a:p>
          <a:p>
            <a:pPr algn="just"/>
            <a:endParaRPr lang="hu-HU" sz="20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2000" dirty="0">
                <a:solidFill>
                  <a:schemeClr val="tx2">
                    <a:lumMod val="50000"/>
                  </a:schemeClr>
                </a:solidFill>
                <a:latin typeface="Times New Roman" panose="02020603050405020304" pitchFamily="18" charset="0"/>
                <a:cs typeface="Times New Roman" panose="02020603050405020304" pitchFamily="18" charset="0"/>
              </a:rPr>
              <a:t>Ebben az esetben új adóelőleg nyilatkozat megtételére és a kedvezmény alapjául szolgáló jövedelmek jogcímek közötti megosztására nincs szükség.</a:t>
            </a:r>
          </a:p>
          <a:p>
            <a:pPr algn="just"/>
            <a:endParaRPr lang="hu-HU" sz="2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sz="2000" b="0" i="0" u="none" strike="noStrike" baseline="0" dirty="0">
                <a:solidFill>
                  <a:srgbClr val="FF0000"/>
                </a:solidFill>
                <a:latin typeface="Times New Roman" panose="02020603050405020304" pitchFamily="18" charset="0"/>
                <a:cs typeface="Times New Roman" panose="02020603050405020304" pitchFamily="18" charset="0"/>
              </a:rPr>
              <a:t>Szja tv. 29/H. § (2) bekezdés; 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6B6F96B8-FC33-E8C8-8789-FC07C0F64ECF}"/>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DEA51440-DA33-C8FE-FC9A-4D9488E7ABD6}"/>
              </a:ext>
            </a:extLst>
          </p:cNvPr>
          <p:cNvSpPr>
            <a:spLocks noGrp="1"/>
          </p:cNvSpPr>
          <p:nvPr>
            <p:ph type="sldNum" sz="quarter" idx="12"/>
          </p:nvPr>
        </p:nvSpPr>
        <p:spPr/>
        <p:txBody>
          <a:bodyPr/>
          <a:lstStyle/>
          <a:p>
            <a:fld id="{A0496A7A-75F5-41B5-A0DF-ED23C681863B}" type="slidenum">
              <a:rPr lang="hu-HU" smtClean="0"/>
              <a:t>71</a:t>
            </a:fld>
            <a:endParaRPr lang="hu-HU" dirty="0"/>
          </a:p>
        </p:txBody>
      </p:sp>
      <p:sp>
        <p:nvSpPr>
          <p:cNvPr id="3" name="Élőláb helye 2">
            <a:extLst>
              <a:ext uri="{FF2B5EF4-FFF2-40B4-BE49-F238E27FC236}">
                <a16:creationId xmlns:a16="http://schemas.microsoft.com/office/drawing/2014/main" id="{FAA5E5BE-CC38-06DB-1BCC-F7F313912D7F}"/>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26344654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BC9CA-D59D-6E15-23C0-6FF61AF8DB13}"/>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C118C8F5-BF67-DDBF-1615-B5179E2BBD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4033AE99-A889-6936-FB12-2DD8E6AE81F6}"/>
              </a:ext>
            </a:extLst>
          </p:cNvPr>
          <p:cNvSpPr txBox="1"/>
          <p:nvPr/>
        </p:nvSpPr>
        <p:spPr>
          <a:xfrm>
            <a:off x="557612" y="98381"/>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Adóelőleg nyilatkozatok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9EE30208-C413-1A22-47A1-8F9FE40B03FA}"/>
              </a:ext>
            </a:extLst>
          </p:cNvPr>
          <p:cNvSpPr/>
          <p:nvPr/>
        </p:nvSpPr>
        <p:spPr>
          <a:xfrm>
            <a:off x="457200" y="618107"/>
            <a:ext cx="8584252" cy="6586418"/>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anyakedvezmények év közben adóelőlegnyilatkozattal, </a:t>
            </a:r>
            <a:r>
              <a:rPr lang="pt-BR" dirty="0">
                <a:solidFill>
                  <a:schemeClr val="tx2">
                    <a:lumMod val="50000"/>
                  </a:schemeClr>
                </a:solidFill>
                <a:latin typeface="Times New Roman" panose="02020603050405020304" pitchFamily="18" charset="0"/>
                <a:cs typeface="Times New Roman" panose="02020603050405020304" pitchFamily="18" charset="0"/>
              </a:rPr>
              <a:t>az adóév végén pedig a</a:t>
            </a:r>
            <a:r>
              <a:rPr lang="hu-HU" dirty="0">
                <a:solidFill>
                  <a:schemeClr val="tx2">
                    <a:lumMod val="50000"/>
                  </a:schemeClr>
                </a:solidFill>
                <a:latin typeface="Times New Roman" panose="02020603050405020304" pitchFamily="18" charset="0"/>
                <a:cs typeface="Times New Roman" panose="02020603050405020304" pitchFamily="18" charset="0"/>
              </a:rPr>
              <a:t> bevalláshoz fűzött nyilatkozattal érvényesíthetők. Az anyakedvezményt érvényesítő jogosult a családi kedvezményt családi járulékkedvezmény formájában veheti igénybe a kifizető részére adott adóelőleg-nyilatkozat alapján.</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latin typeface="Times New Roman" panose="02020603050405020304" pitchFamily="18" charset="0"/>
                <a:cs typeface="Times New Roman" panose="02020603050405020304" pitchFamily="18" charset="0"/>
                <a:hlinkClick r:id="rId4"/>
              </a:rPr>
              <a:t>Adóelőleg-nyilatkozatokra vonatkozó szabályok változásai - Nemzeti Adó- és Vámhivatal</a:t>
            </a:r>
            <a:endParaRPr lang="hu-HU" dirty="0">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b="1" dirty="0">
                <a:solidFill>
                  <a:schemeClr val="tx2">
                    <a:lumMod val="50000"/>
                  </a:schemeClr>
                </a:solidFill>
                <a:latin typeface="Times New Roman" panose="02020603050405020304" pitchFamily="18" charset="0"/>
                <a:cs typeface="Times New Roman" panose="02020603050405020304" pitchFamily="18" charset="0"/>
              </a:rPr>
              <a:t>Bővül a folytatólagosan tehető adóelőleg-nyilatkozatok köre</a:t>
            </a:r>
            <a:r>
              <a:rPr lang="hu-HU" dirty="0">
                <a:solidFill>
                  <a:schemeClr val="tx2">
                    <a:lumMod val="50000"/>
                  </a:schemeClr>
                </a:solidFill>
                <a:latin typeface="Times New Roman" panose="02020603050405020304" pitchFamily="18" charset="0"/>
                <a:cs typeface="Times New Roman" panose="02020603050405020304" pitchFamily="18" charset="0"/>
              </a:rPr>
              <a:t>. Folytatólagos adóelőleg-nyilatkozat tehető:</a:t>
            </a:r>
          </a:p>
          <a:p>
            <a:pPr marL="742950" lvl="1"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négy vagy több gyermeket nevelő anyák kedvezménye</a:t>
            </a:r>
          </a:p>
          <a:p>
            <a:pPr marL="742950" lvl="1" indent="-285750">
              <a:buFont typeface="Wingdings" panose="05000000000000000000" pitchFamily="2" charset="2"/>
              <a:buChar char="§"/>
            </a:pPr>
            <a:r>
              <a:rPr lang="hu-HU" dirty="0">
                <a:solidFill>
                  <a:srgbClr val="FF0000"/>
                </a:solidFill>
                <a:latin typeface="Times New Roman" panose="02020603050405020304" pitchFamily="18" charset="0"/>
                <a:cs typeface="Times New Roman" panose="02020603050405020304" pitchFamily="18" charset="0"/>
              </a:rPr>
              <a:t>a három gyermeket nevelő anyák kedvezménye</a:t>
            </a:r>
          </a:p>
          <a:p>
            <a:pPr marL="742950" lvl="1" indent="-285750">
              <a:buFont typeface="Wingdings" panose="05000000000000000000" pitchFamily="2" charset="2"/>
              <a:buChar char="§"/>
            </a:pPr>
            <a:r>
              <a:rPr lang="hu-HU" dirty="0">
                <a:solidFill>
                  <a:srgbClr val="FF0000"/>
                </a:solidFill>
                <a:latin typeface="Times New Roman" panose="02020603050405020304" pitchFamily="18" charset="0"/>
                <a:cs typeface="Times New Roman" panose="02020603050405020304" pitchFamily="18" charset="0"/>
              </a:rPr>
              <a:t>a két gyermeket nevelő anyák kedvezménye</a:t>
            </a:r>
          </a:p>
          <a:p>
            <a:pPr marL="742950" lvl="1"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 személyi kedvezmény</a:t>
            </a:r>
          </a:p>
          <a:p>
            <a:pPr marL="742950" lvl="1"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első házasok kedvezményének érvényesítésekor [</a:t>
            </a:r>
            <a:r>
              <a:rPr lang="hu-HU" dirty="0">
                <a:solidFill>
                  <a:srgbClr val="FF0000"/>
                </a:solidFill>
                <a:latin typeface="Times New Roman" panose="02020603050405020304" pitchFamily="18" charset="0"/>
                <a:cs typeface="Times New Roman" panose="02020603050405020304" pitchFamily="18" charset="0"/>
              </a:rPr>
              <a:t>Szja tv. 48. § (2a) bekezdése</a:t>
            </a:r>
            <a:r>
              <a:rPr lang="hu-HU" dirty="0"/>
              <a:t>]</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742950" lvl="1" indent="-285750">
              <a:buFont typeface="Wingdings" panose="05000000000000000000" pitchFamily="2" charset="2"/>
              <a:buChar char="§"/>
            </a:pPr>
            <a:endParaRPr lang="hu-HU" dirty="0"/>
          </a:p>
          <a:p>
            <a:pPr marL="285750" indent="-285750" algn="just">
              <a:buFont typeface="Wingdings" panose="05000000000000000000" pitchFamily="2" charset="2"/>
              <a:buChar char="Ø"/>
            </a:pPr>
            <a:r>
              <a:rPr lang="hu-HU" b="1" dirty="0">
                <a:solidFill>
                  <a:schemeClr val="tx2">
                    <a:lumMod val="50000"/>
                  </a:schemeClr>
                </a:solidFill>
                <a:latin typeface="Times New Roman" panose="02020603050405020304" pitchFamily="18" charset="0"/>
                <a:cs typeface="Times New Roman" panose="02020603050405020304" pitchFamily="18" charset="0"/>
              </a:rPr>
              <a:t>A három gyermeket nevelő anyák kedvezményének érvényesítése érdekében </a:t>
            </a:r>
            <a:r>
              <a:rPr lang="hu-HU" dirty="0">
                <a:solidFill>
                  <a:schemeClr val="tx2">
                    <a:lumMod val="50000"/>
                  </a:schemeClr>
                </a:solidFill>
                <a:latin typeface="Times New Roman" panose="02020603050405020304" pitchFamily="18" charset="0"/>
                <a:cs typeface="Times New Roman" panose="02020603050405020304" pitchFamily="18" charset="0"/>
              </a:rPr>
              <a:t>az anya által a munkáltatónak, kifizetőnek </a:t>
            </a:r>
            <a:r>
              <a:rPr lang="hu-HU" b="1" dirty="0">
                <a:solidFill>
                  <a:schemeClr val="tx2">
                    <a:lumMod val="50000"/>
                  </a:schemeClr>
                </a:solidFill>
                <a:latin typeface="Times New Roman" panose="02020603050405020304" pitchFamily="18" charset="0"/>
                <a:cs typeface="Times New Roman" panose="02020603050405020304" pitchFamily="18" charset="0"/>
              </a:rPr>
              <a:t>2025. évben megtett adóelőleg-nyilatkozatot a munkáltató, kifizető folytatólagos adóelőleg-nyilatkozatnak tekinti</a:t>
            </a:r>
            <a:r>
              <a:rPr lang="hu-HU" dirty="0">
                <a:solidFill>
                  <a:schemeClr val="tx2">
                    <a:lumMod val="50000"/>
                  </a:schemeClr>
                </a:solidFill>
                <a:latin typeface="Times New Roman" panose="02020603050405020304" pitchFamily="18" charset="0"/>
                <a:cs typeface="Times New Roman" panose="02020603050405020304" pitchFamily="18" charset="0"/>
              </a:rPr>
              <a:t>, kivéve, ha az anya új adóelőleg nyilatkozatot tesz [</a:t>
            </a:r>
            <a:r>
              <a:rPr lang="hu-HU" dirty="0">
                <a:solidFill>
                  <a:srgbClr val="FF0000"/>
                </a:solidFill>
                <a:latin typeface="Times New Roman" panose="02020603050405020304" pitchFamily="18" charset="0"/>
                <a:cs typeface="Times New Roman" panose="02020603050405020304" pitchFamily="18" charset="0"/>
              </a:rPr>
              <a:t>Szja tv. 111. § (1) bekezdés</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1904712E-B54E-22B0-CAF9-B7C9DEE78C6E}"/>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32479B47-DDF8-136C-CA4B-3DC6BC4BE189}"/>
              </a:ext>
            </a:extLst>
          </p:cNvPr>
          <p:cNvSpPr>
            <a:spLocks noGrp="1"/>
          </p:cNvSpPr>
          <p:nvPr>
            <p:ph type="sldNum" sz="quarter" idx="12"/>
          </p:nvPr>
        </p:nvSpPr>
        <p:spPr/>
        <p:txBody>
          <a:bodyPr/>
          <a:lstStyle/>
          <a:p>
            <a:fld id="{A0496A7A-75F5-41B5-A0DF-ED23C681863B}" type="slidenum">
              <a:rPr lang="hu-HU" smtClean="0"/>
              <a:t>72</a:t>
            </a:fld>
            <a:endParaRPr lang="hu-HU" dirty="0"/>
          </a:p>
        </p:txBody>
      </p:sp>
      <p:sp>
        <p:nvSpPr>
          <p:cNvPr id="3" name="Élőláb helye 2">
            <a:extLst>
              <a:ext uri="{FF2B5EF4-FFF2-40B4-BE49-F238E27FC236}">
                <a16:creationId xmlns:a16="http://schemas.microsoft.com/office/drawing/2014/main" id="{E289B886-6718-5478-9F2F-7189AFD96B83}"/>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38715248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AD854-020C-52DE-BD90-287A1BF4FF86}"/>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FDA06D38-BF2E-8F01-9C9A-4C749DCD10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D0488453-CC96-2670-9EEB-5E7A79D9703B}"/>
              </a:ext>
            </a:extLst>
          </p:cNvPr>
          <p:cNvSpPr txBox="1"/>
          <p:nvPr/>
        </p:nvSpPr>
        <p:spPr>
          <a:xfrm>
            <a:off x="557612" y="98381"/>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Adóelőleg nyilatkozatok- </a:t>
            </a:r>
            <a:r>
              <a:rPr lang="hu-HU" sz="2400" b="1" i="0" u="none" strike="noStrike" baseline="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több gyermeket </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nevelő anyák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691E788B-46A8-5490-BF23-22C4572C50FA}"/>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0D871D75-C1F6-A7CA-35A6-B9E481BECCA7}"/>
              </a:ext>
            </a:extLst>
          </p:cNvPr>
          <p:cNvSpPr>
            <a:spLocks noGrp="1"/>
          </p:cNvSpPr>
          <p:nvPr>
            <p:ph type="sldNum" sz="quarter" idx="12"/>
          </p:nvPr>
        </p:nvSpPr>
        <p:spPr/>
        <p:txBody>
          <a:bodyPr/>
          <a:lstStyle/>
          <a:p>
            <a:fld id="{A0496A7A-75F5-41B5-A0DF-ED23C681863B}" type="slidenum">
              <a:rPr lang="hu-HU" smtClean="0"/>
              <a:t>73</a:t>
            </a:fld>
            <a:endParaRPr lang="hu-HU" dirty="0"/>
          </a:p>
        </p:txBody>
      </p:sp>
      <p:sp>
        <p:nvSpPr>
          <p:cNvPr id="3" name="Élőláb helye 2">
            <a:extLst>
              <a:ext uri="{FF2B5EF4-FFF2-40B4-BE49-F238E27FC236}">
                <a16:creationId xmlns:a16="http://schemas.microsoft.com/office/drawing/2014/main" id="{A356E531-2A89-07BC-5E5F-C92ABA97468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7" name="Kép 6">
            <a:extLst>
              <a:ext uri="{FF2B5EF4-FFF2-40B4-BE49-F238E27FC236}">
                <a16:creationId xmlns:a16="http://schemas.microsoft.com/office/drawing/2014/main" id="{EE235DDE-93BF-CF30-EBA4-362BBBDF0D96}"/>
              </a:ext>
            </a:extLst>
          </p:cNvPr>
          <p:cNvPicPr>
            <a:picLocks noChangeAspect="1"/>
          </p:cNvPicPr>
          <p:nvPr/>
        </p:nvPicPr>
        <p:blipFill>
          <a:blip r:embed="rId4"/>
          <a:stretch>
            <a:fillRect/>
          </a:stretch>
        </p:blipFill>
        <p:spPr>
          <a:xfrm>
            <a:off x="286744" y="577598"/>
            <a:ext cx="8686800" cy="5791200"/>
          </a:xfrm>
          <a:prstGeom prst="rect">
            <a:avLst/>
          </a:prstGeom>
        </p:spPr>
      </p:pic>
    </p:spTree>
    <p:extLst>
      <p:ext uri="{BB962C8B-B14F-4D97-AF65-F5344CB8AC3E}">
        <p14:creationId xmlns:p14="http://schemas.microsoft.com/office/powerpoint/2010/main" val="180707715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0A4B1-F063-ED22-5B5D-EA6BB35DE296}"/>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F4A91521-8A73-CC48-7FF5-D3A97FFEC49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3725BD7F-2ED1-8566-12EA-4E7197F0CCDC}"/>
              </a:ext>
            </a:extLst>
          </p:cNvPr>
          <p:cNvSpPr txBox="1"/>
          <p:nvPr/>
        </p:nvSpPr>
        <p:spPr>
          <a:xfrm>
            <a:off x="105241" y="132318"/>
            <a:ext cx="4598358" cy="6924973"/>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Adóelőleg nyilatkozatok – ANYACSKA</a:t>
            </a:r>
          </a:p>
          <a:p>
            <a:pPr algn="ctr"/>
            <a:endParaRPr lang="hu-HU" sz="10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2026. január 1-től </a:t>
            </a:r>
            <a:r>
              <a:rPr lang="hu-HU" dirty="0">
                <a:solidFill>
                  <a:schemeClr val="tx2">
                    <a:lumMod val="50000"/>
                  </a:schemeClr>
                </a:solidFill>
                <a:latin typeface="Times New Roman" panose="02020603050405020304" pitchFamily="18" charset="0"/>
                <a:cs typeface="Times New Roman" panose="02020603050405020304" pitchFamily="18" charset="0"/>
              </a:rPr>
              <a:t>az anyakedvezményt érvényesítő anya összevont adóelőleg-nyilatkozatot tehet, melyen kérheti a választott anyakedvezmény és a családi kedvezmény, családi járulékkedvezmény figyelembevételét a kifizetőtől.</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Összevont nyilatkozatot csak munkáltató vagy rendszeres bevételt juttató kifizető felé lehet megtenni. Ezt az összevont adóelőleg-nyilatkozatot azonban </a:t>
            </a:r>
            <a:r>
              <a:rPr lang="hu-HU" b="1" dirty="0">
                <a:solidFill>
                  <a:schemeClr val="tx2">
                    <a:lumMod val="50000"/>
                  </a:schemeClr>
                </a:solidFill>
                <a:latin typeface="Times New Roman" panose="02020603050405020304" pitchFamily="18" charset="0"/>
                <a:cs typeface="Times New Roman" panose="02020603050405020304" pitchFamily="18" charset="0"/>
              </a:rPr>
              <a:t>csak az anyakedvezmények szempontjából tekinti folytatólagos nyilatkozatnak a kifizető </a:t>
            </a:r>
            <a:r>
              <a:rPr lang="hu-HU" b="1" dirty="0">
                <a:solidFill>
                  <a:srgbClr val="FF0000"/>
                </a:solidFill>
                <a:latin typeface="Times New Roman" panose="02020603050405020304" pitchFamily="18" charset="0"/>
                <a:cs typeface="Times New Roman" panose="02020603050405020304" pitchFamily="18" charset="0"/>
              </a:rPr>
              <a:t>[</a:t>
            </a:r>
            <a:r>
              <a:rPr lang="hu-HU" dirty="0">
                <a:solidFill>
                  <a:srgbClr val="FF0000"/>
                </a:solidFill>
                <a:latin typeface="Times New Roman" panose="02020603050405020304" pitchFamily="18" charset="0"/>
                <a:cs typeface="Times New Roman" panose="02020603050405020304" pitchFamily="18" charset="0"/>
              </a:rPr>
              <a:t>Szja tv. 48. § (2b) bekezdése]</a:t>
            </a:r>
            <a:r>
              <a:rPr lang="hu-HU" b="1" dirty="0">
                <a:solidFill>
                  <a:srgbClr val="FF0000"/>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hu-HU" sz="800" b="1"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online adóelőleg-nyilatkozat egyszerre több munkáltató, kifizető felé is megtehető, akár azonos, akár eltérő tartalommal. Online nyilatkozattétel esetén a nyilatkozatokat nem szükséges kinyomtatni, azokat a NAV küldi meg a foglalkoztatók felé.</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CCEC4F19-5DBA-BC7A-DD52-101DDD493F12}"/>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13F62D89-18C9-66AA-B4D1-5809BC851B9E}"/>
              </a:ext>
            </a:extLst>
          </p:cNvPr>
          <p:cNvSpPr>
            <a:spLocks noGrp="1"/>
          </p:cNvSpPr>
          <p:nvPr>
            <p:ph type="sldNum" sz="quarter" idx="12"/>
          </p:nvPr>
        </p:nvSpPr>
        <p:spPr/>
        <p:txBody>
          <a:bodyPr/>
          <a:lstStyle/>
          <a:p>
            <a:fld id="{A0496A7A-75F5-41B5-A0DF-ED23C681863B}" type="slidenum">
              <a:rPr lang="hu-HU" smtClean="0"/>
              <a:t>74</a:t>
            </a:fld>
            <a:endParaRPr lang="hu-HU" dirty="0"/>
          </a:p>
        </p:txBody>
      </p:sp>
      <p:sp>
        <p:nvSpPr>
          <p:cNvPr id="3" name="Élőláb helye 2">
            <a:extLst>
              <a:ext uri="{FF2B5EF4-FFF2-40B4-BE49-F238E27FC236}">
                <a16:creationId xmlns:a16="http://schemas.microsoft.com/office/drawing/2014/main" id="{F014A67E-46C9-63EA-F321-969AFD66E26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9" name="Kép 8">
            <a:extLst>
              <a:ext uri="{FF2B5EF4-FFF2-40B4-BE49-F238E27FC236}">
                <a16:creationId xmlns:a16="http://schemas.microsoft.com/office/drawing/2014/main" id="{C5E41CA2-031B-7F86-7890-2EE925F91710}"/>
              </a:ext>
            </a:extLst>
          </p:cNvPr>
          <p:cNvPicPr>
            <a:picLocks noChangeAspect="1"/>
          </p:cNvPicPr>
          <p:nvPr/>
        </p:nvPicPr>
        <p:blipFill>
          <a:blip r:embed="rId4"/>
          <a:stretch>
            <a:fillRect/>
          </a:stretch>
        </p:blipFill>
        <p:spPr>
          <a:xfrm>
            <a:off x="4712794" y="176176"/>
            <a:ext cx="4325965" cy="6056350"/>
          </a:xfrm>
          <a:prstGeom prst="rect">
            <a:avLst/>
          </a:prstGeom>
        </p:spPr>
      </p:pic>
    </p:spTree>
    <p:extLst>
      <p:ext uri="{BB962C8B-B14F-4D97-AF65-F5344CB8AC3E}">
        <p14:creationId xmlns:p14="http://schemas.microsoft.com/office/powerpoint/2010/main" val="184699464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C2CE2-D8AA-17BC-C7ED-BA01F9FCEF66}"/>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F5238EB9-D158-2302-15D2-DB93B3E5BA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BC621184-BE96-8F45-9BC8-3F5C0BFA877C}"/>
              </a:ext>
            </a:extLst>
          </p:cNvPr>
          <p:cNvSpPr txBox="1"/>
          <p:nvPr/>
        </p:nvSpPr>
        <p:spPr>
          <a:xfrm>
            <a:off x="2123728" y="136525"/>
            <a:ext cx="5256584"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Adóelőleg nyilatkozatok</a:t>
            </a:r>
            <a:endParaRPr lang="hu-HU"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576295BE-9369-7A21-7C03-2EC5050716B6}"/>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C9C16D58-DF01-1E24-8F6D-2E4313668111}"/>
              </a:ext>
            </a:extLst>
          </p:cNvPr>
          <p:cNvSpPr>
            <a:spLocks noGrp="1"/>
          </p:cNvSpPr>
          <p:nvPr>
            <p:ph type="sldNum" sz="quarter" idx="12"/>
          </p:nvPr>
        </p:nvSpPr>
        <p:spPr/>
        <p:txBody>
          <a:bodyPr/>
          <a:lstStyle/>
          <a:p>
            <a:fld id="{A0496A7A-75F5-41B5-A0DF-ED23C681863B}" type="slidenum">
              <a:rPr lang="hu-HU" smtClean="0"/>
              <a:t>75</a:t>
            </a:fld>
            <a:endParaRPr lang="hu-HU" dirty="0"/>
          </a:p>
        </p:txBody>
      </p:sp>
      <p:sp>
        <p:nvSpPr>
          <p:cNvPr id="3" name="Élőláb helye 2">
            <a:extLst>
              <a:ext uri="{FF2B5EF4-FFF2-40B4-BE49-F238E27FC236}">
                <a16:creationId xmlns:a16="http://schemas.microsoft.com/office/drawing/2014/main" id="{B105FE25-C2DD-D18B-AB82-0902A930A40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5" name="Kép 4">
            <a:extLst>
              <a:ext uri="{FF2B5EF4-FFF2-40B4-BE49-F238E27FC236}">
                <a16:creationId xmlns:a16="http://schemas.microsoft.com/office/drawing/2014/main" id="{5E70B82B-2F96-6F6B-C2BC-B50C47DF9217}"/>
              </a:ext>
            </a:extLst>
          </p:cNvPr>
          <p:cNvPicPr>
            <a:picLocks noChangeAspect="1"/>
          </p:cNvPicPr>
          <p:nvPr/>
        </p:nvPicPr>
        <p:blipFill>
          <a:blip r:embed="rId4"/>
          <a:stretch>
            <a:fillRect/>
          </a:stretch>
        </p:blipFill>
        <p:spPr>
          <a:xfrm>
            <a:off x="13793" y="639611"/>
            <a:ext cx="9144000" cy="5538794"/>
          </a:xfrm>
          <a:prstGeom prst="rect">
            <a:avLst/>
          </a:prstGeom>
        </p:spPr>
      </p:pic>
    </p:spTree>
    <p:extLst>
      <p:ext uri="{BB962C8B-B14F-4D97-AF65-F5344CB8AC3E}">
        <p14:creationId xmlns:p14="http://schemas.microsoft.com/office/powerpoint/2010/main" val="1540147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1D036-461D-B069-2157-4DFE4A0B6808}"/>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B70CE98C-A058-0605-7D26-DA891D1E97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9647256E-9A28-C90A-38B5-673BCBB7DD67}"/>
              </a:ext>
            </a:extLst>
          </p:cNvPr>
          <p:cNvSpPr txBox="1"/>
          <p:nvPr/>
        </p:nvSpPr>
        <p:spPr>
          <a:xfrm>
            <a:off x="557612" y="98381"/>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Nyilatkozat a személyi jövedelemadó bevallásban</a:t>
            </a:r>
          </a:p>
        </p:txBody>
      </p:sp>
      <p:sp>
        <p:nvSpPr>
          <p:cNvPr id="2" name="Téglalap 1">
            <a:extLst>
              <a:ext uri="{FF2B5EF4-FFF2-40B4-BE49-F238E27FC236}">
                <a16:creationId xmlns:a16="http://schemas.microsoft.com/office/drawing/2014/main" id="{078F9E71-038B-CC56-1E90-1158657B0A94}"/>
              </a:ext>
            </a:extLst>
          </p:cNvPr>
          <p:cNvSpPr/>
          <p:nvPr/>
        </p:nvSpPr>
        <p:spPr>
          <a:xfrm>
            <a:off x="279874" y="1115468"/>
            <a:ext cx="8584252" cy="3539430"/>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 30 év alatti anyák kedvezménye, a két, illetve három gyermeket nevelő anyák </a:t>
            </a:r>
            <a:r>
              <a:rPr lang="hu-HU" b="1" dirty="0">
                <a:solidFill>
                  <a:schemeClr val="tx2">
                    <a:lumMod val="50000"/>
                  </a:schemeClr>
                </a:solidFill>
                <a:latin typeface="Times New Roman" panose="02020603050405020304" pitchFamily="18" charset="0"/>
                <a:cs typeface="Times New Roman" panose="02020603050405020304" pitchFamily="18" charset="0"/>
              </a:rPr>
              <a:t>kedvezménye érvényesítésének feltétele az anya adóbevalláshoz fűzött nyilatkozata</a:t>
            </a:r>
            <a:r>
              <a:rPr lang="hu-HU" dirty="0">
                <a:solidFill>
                  <a:schemeClr val="tx2">
                    <a:lumMod val="50000"/>
                  </a:schemeClr>
                </a:solidFill>
                <a:latin typeface="Times New Roman" panose="02020603050405020304" pitchFamily="18" charset="0"/>
                <a:cs typeface="Times New Roman" panose="02020603050405020304" pitchFamily="18" charset="0"/>
              </a:rPr>
              <a:t>, melyben a kedvezményre jogosultság szempontjából releváns adatokat kell feltüntetni.</a:t>
            </a:r>
          </a:p>
          <a:p>
            <a:pPr marL="285750" indent="-285750" algn="just">
              <a:buFont typeface="Wingdings" panose="05000000000000000000" pitchFamily="2" charset="2"/>
              <a:buChar char="Ø"/>
            </a:pPr>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Ennek megfelelően közölni kell a kedvezményre jogosultság jogcímét, a gyermekek nevét, adóazonosító jelét, a jogosultság megnyílásának, illetve megszűnésének időpontját, valamint a kedvezmény összegét.</a:t>
            </a:r>
          </a:p>
          <a:p>
            <a:pPr marL="285750" indent="-285750" algn="just">
              <a:buFont typeface="Wingdings" panose="05000000000000000000" pitchFamily="2" charset="2"/>
              <a:buChar char="Ø"/>
            </a:pPr>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egyes kedvezmények esetében az éves szja-bevallásban teendő nyilatkozatra vonatkozó szabályokat az anyakedvezményekről szóló külön törvények tartalmazzák.</a:t>
            </a:r>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A66937C0-8C48-A097-843A-E29F3D2CA835}"/>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6CD0077E-5843-EF7F-D12E-3137CB1FEEC2}"/>
              </a:ext>
            </a:extLst>
          </p:cNvPr>
          <p:cNvSpPr>
            <a:spLocks noGrp="1"/>
          </p:cNvSpPr>
          <p:nvPr>
            <p:ph type="sldNum" sz="quarter" idx="12"/>
          </p:nvPr>
        </p:nvSpPr>
        <p:spPr/>
        <p:txBody>
          <a:bodyPr/>
          <a:lstStyle/>
          <a:p>
            <a:fld id="{A0496A7A-75F5-41B5-A0DF-ED23C681863B}" type="slidenum">
              <a:rPr lang="hu-HU" smtClean="0"/>
              <a:t>76</a:t>
            </a:fld>
            <a:endParaRPr lang="hu-HU" dirty="0"/>
          </a:p>
        </p:txBody>
      </p:sp>
      <p:sp>
        <p:nvSpPr>
          <p:cNvPr id="3" name="Élőláb helye 2">
            <a:extLst>
              <a:ext uri="{FF2B5EF4-FFF2-40B4-BE49-F238E27FC236}">
                <a16:creationId xmlns:a16="http://schemas.microsoft.com/office/drawing/2014/main" id="{1025796F-CAC5-622F-0880-2B1A900161F9}"/>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9" name="Kép 8">
            <a:extLst>
              <a:ext uri="{FF2B5EF4-FFF2-40B4-BE49-F238E27FC236}">
                <a16:creationId xmlns:a16="http://schemas.microsoft.com/office/drawing/2014/main" id="{74D2F48C-2854-8F8C-310A-29288938DFE8}"/>
              </a:ext>
            </a:extLst>
          </p:cNvPr>
          <p:cNvPicPr>
            <a:picLocks noChangeAspect="1"/>
          </p:cNvPicPr>
          <p:nvPr/>
        </p:nvPicPr>
        <p:blipFill>
          <a:blip r:embed="rId4"/>
          <a:stretch>
            <a:fillRect/>
          </a:stretch>
        </p:blipFill>
        <p:spPr>
          <a:xfrm>
            <a:off x="1187624" y="4558720"/>
            <a:ext cx="7164288" cy="1303199"/>
          </a:xfrm>
          <a:prstGeom prst="rect">
            <a:avLst/>
          </a:prstGeom>
        </p:spPr>
      </p:pic>
    </p:spTree>
    <p:extLst>
      <p:ext uri="{BB962C8B-B14F-4D97-AF65-F5344CB8AC3E}">
        <p14:creationId xmlns:p14="http://schemas.microsoft.com/office/powerpoint/2010/main" val="398014453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53300-EB4D-DE27-C8BE-4115901D955B}"/>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014FCB83-1745-D997-E57E-57EB65CD34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772E1A3E-D3B0-0101-7350-9016974A8C6B}"/>
              </a:ext>
            </a:extLst>
          </p:cNvPr>
          <p:cNvSpPr txBox="1"/>
          <p:nvPr/>
        </p:nvSpPr>
        <p:spPr>
          <a:xfrm>
            <a:off x="752549" y="414273"/>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Speciális szabály – sajátjogú nyugdíjas anyák</a:t>
            </a:r>
          </a:p>
        </p:txBody>
      </p:sp>
      <p:sp>
        <p:nvSpPr>
          <p:cNvPr id="2" name="Téglalap 1">
            <a:extLst>
              <a:ext uri="{FF2B5EF4-FFF2-40B4-BE49-F238E27FC236}">
                <a16:creationId xmlns:a16="http://schemas.microsoft.com/office/drawing/2014/main" id="{EED9E03A-C5B7-2175-EC04-57637506B3F9}"/>
              </a:ext>
            </a:extLst>
          </p:cNvPr>
          <p:cNvSpPr/>
          <p:nvPr/>
        </p:nvSpPr>
        <p:spPr>
          <a:xfrm>
            <a:off x="164680" y="888638"/>
            <a:ext cx="7021288" cy="5878532"/>
          </a:xfrm>
          <a:prstGeom prst="rect">
            <a:avLst/>
          </a:prstGeom>
        </p:spPr>
        <p:txBody>
          <a:bodyPr wrap="square">
            <a:spAutoFit/>
          </a:bodyPr>
          <a:lstStyle/>
          <a:p>
            <a:pPr marL="285750" indent="-285750" algn="just">
              <a:buFont typeface="Wingdings" panose="05000000000000000000" pitchFamily="2" charset="2"/>
              <a:buChar char="Ø"/>
            </a:pPr>
            <a:r>
              <a:rPr lang="hu-HU" b="1" dirty="0">
                <a:solidFill>
                  <a:schemeClr val="tx2">
                    <a:lumMod val="50000"/>
                  </a:schemeClr>
                </a:solidFill>
                <a:latin typeface="Times New Roman" panose="02020603050405020304" pitchFamily="18" charset="0"/>
                <a:cs typeface="Times New Roman" panose="02020603050405020304" pitchFamily="18" charset="0"/>
              </a:rPr>
              <a:t>Szja tv. 11. § (5) bekezdés</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két gyermeket nevelő anyák kedvezményét, a három gyermeket nevelő anyák kedvezményét vagy a négy vagy több gyermeket nevelő anyák kedvezményét érvényesítő egyébként a Tbj. szerint saját jogú nyugdíjasnak minősülő magánszemély a kedvezmény alapba tartozó jövedelmeiről </a:t>
            </a:r>
            <a:r>
              <a:rPr lang="hu-HU" b="1" dirty="0">
                <a:solidFill>
                  <a:schemeClr val="tx2">
                    <a:lumMod val="50000"/>
                  </a:schemeClr>
                </a:solidFill>
                <a:latin typeface="Times New Roman" panose="02020603050405020304" pitchFamily="18" charset="0"/>
                <a:cs typeface="Times New Roman" panose="02020603050405020304" pitchFamily="18" charset="0"/>
              </a:rPr>
              <a:t>bevallást kizárólag akkor ad </a:t>
            </a:r>
            <a:r>
              <a:rPr lang="hu-HU" dirty="0">
                <a:solidFill>
                  <a:schemeClr val="tx2">
                    <a:lumMod val="50000"/>
                  </a:schemeClr>
                </a:solidFill>
                <a:latin typeface="Times New Roman" panose="02020603050405020304" pitchFamily="18" charset="0"/>
                <a:cs typeface="Times New Roman" panose="02020603050405020304" pitchFamily="18" charset="0"/>
              </a:rPr>
              <a:t>be, </a:t>
            </a:r>
            <a:r>
              <a:rPr lang="hu-HU" b="1" dirty="0">
                <a:solidFill>
                  <a:schemeClr val="tx2">
                    <a:lumMod val="50000"/>
                  </a:schemeClr>
                </a:solidFill>
                <a:latin typeface="Times New Roman" panose="02020603050405020304" pitchFamily="18" charset="0"/>
                <a:cs typeface="Times New Roman" panose="02020603050405020304" pitchFamily="18" charset="0"/>
              </a:rPr>
              <a:t>ha</a:t>
            </a:r>
            <a:r>
              <a:rPr lang="hu-HU" dirty="0">
                <a:solidFill>
                  <a:schemeClr val="tx2">
                    <a:lumMod val="50000"/>
                  </a:schemeClr>
                </a:solidFill>
                <a:latin typeface="Times New Roman" panose="02020603050405020304" pitchFamily="18" charset="0"/>
                <a:cs typeface="Times New Roman" panose="02020603050405020304" pitchFamily="18" charset="0"/>
              </a:rPr>
              <a:t> a </a:t>
            </a:r>
            <a:r>
              <a:rPr lang="hu-HU" b="1" dirty="0">
                <a:solidFill>
                  <a:schemeClr val="tx2">
                    <a:lumMod val="50000"/>
                  </a:schemeClr>
                </a:solidFill>
                <a:latin typeface="Times New Roman" panose="02020603050405020304" pitchFamily="18" charset="0"/>
                <a:cs typeface="Times New Roman" panose="02020603050405020304" pitchFamily="18" charset="0"/>
              </a:rPr>
              <a:t>kedvezményre jogosító jogcímen megszerzett jövedelme nem kifizetőtől származik vagy</a:t>
            </a:r>
            <a:r>
              <a:rPr lang="hu-HU" dirty="0">
                <a:solidFill>
                  <a:schemeClr val="tx2">
                    <a:lumMod val="50000"/>
                  </a:schemeClr>
                </a:solidFill>
                <a:latin typeface="Times New Roman" panose="02020603050405020304" pitchFamily="18" charset="0"/>
                <a:cs typeface="Times New Roman" panose="02020603050405020304" pitchFamily="18" charset="0"/>
              </a:rPr>
              <a:t> abból az Szja tv. 46. § (4) bekezdése alapján a </a:t>
            </a:r>
            <a:r>
              <a:rPr lang="hu-HU" b="1" dirty="0">
                <a:solidFill>
                  <a:schemeClr val="tx2">
                    <a:lumMod val="50000"/>
                  </a:schemeClr>
                </a:solidFill>
                <a:latin typeface="Times New Roman" panose="02020603050405020304" pitchFamily="18" charset="0"/>
                <a:cs typeface="Times New Roman" panose="02020603050405020304" pitchFamily="18" charset="0"/>
              </a:rPr>
              <a:t>kifizető egyébként nem lenne köteles adóelőleget levonni és az e jövedelme alapjául szolgáló tárgyévi bevételeinek összege meghaladja az éves átlagkereset négyszeresét.</a:t>
            </a:r>
          </a:p>
          <a:p>
            <a:pPr algn="just"/>
            <a:endParaRPr lang="hu-HU" b="1" dirty="0">
              <a:solidFill>
                <a:schemeClr val="tx2">
                  <a:lumMod val="50000"/>
                </a:schemeClr>
              </a:solidFill>
              <a:effectLst>
                <a:outerShdw blurRad="38100" dist="38100" dir="2700000" algn="tl">
                  <a:srgbClr val="000000">
                    <a:alpha val="43137"/>
                  </a:srgbClr>
                </a:outerShdw>
              </a:effectLst>
            </a:endParaRPr>
          </a:p>
          <a:p>
            <a:pPr algn="ctr"/>
            <a:r>
              <a:rPr lang="hu-HU"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éves átlagkereset négyszerese </a:t>
            </a:r>
            <a:r>
              <a:rPr lang="hu-H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2026-ban a 34 356 720 forintot.</a:t>
            </a:r>
          </a:p>
          <a:p>
            <a:pPr algn="ctr"/>
            <a:endParaRPr lang="hu-HU" b="0" i="0" u="none" strike="noStrike" baseline="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endParaRPr lang="hu-H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accent1">
                    <a:lumMod val="50000"/>
                  </a:schemeClr>
                </a:solidFill>
                <a:latin typeface="Times New Roman" panose="02020603050405020304" pitchFamily="18" charset="0"/>
                <a:cs typeface="Times New Roman" panose="02020603050405020304" pitchFamily="18" charset="0"/>
              </a:rPr>
              <a:t>Éves átlagkereset (Szja tv. 3. § 71. pont) : a tárgyévet megelőző év július hónapjára közzétett nemzetgazdasági szintű bruttó átlagkereset tizenkétszerese.</a:t>
            </a:r>
          </a:p>
          <a:p>
            <a:pPr marL="285750" indent="-285750" algn="just">
              <a:buFont typeface="Wingdings" panose="05000000000000000000" pitchFamily="2" charset="2"/>
              <a:buChar char="Ø"/>
            </a:pPr>
            <a:endParaRPr lang="hu-HU" b="0" i="0" u="none" strike="noStrike" baseline="0"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55AE6CE4-2C23-DE69-8E82-0C1E35DC52FE}"/>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67A6A950-9DA8-34D0-3E06-0683DEB25258}"/>
              </a:ext>
            </a:extLst>
          </p:cNvPr>
          <p:cNvSpPr>
            <a:spLocks noGrp="1"/>
          </p:cNvSpPr>
          <p:nvPr>
            <p:ph type="sldNum" sz="quarter" idx="12"/>
          </p:nvPr>
        </p:nvSpPr>
        <p:spPr/>
        <p:txBody>
          <a:bodyPr/>
          <a:lstStyle/>
          <a:p>
            <a:fld id="{A0496A7A-75F5-41B5-A0DF-ED23C681863B}" type="slidenum">
              <a:rPr lang="hu-HU" smtClean="0"/>
              <a:t>77</a:t>
            </a:fld>
            <a:endParaRPr lang="hu-HU" dirty="0"/>
          </a:p>
        </p:txBody>
      </p:sp>
      <p:sp>
        <p:nvSpPr>
          <p:cNvPr id="3" name="Élőláb helye 2">
            <a:extLst>
              <a:ext uri="{FF2B5EF4-FFF2-40B4-BE49-F238E27FC236}">
                <a16:creationId xmlns:a16="http://schemas.microsoft.com/office/drawing/2014/main" id="{E2F9DC0C-8482-66F1-E199-B9AC89EF25CE}"/>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7" name="Szövegdoboz 6">
            <a:extLst>
              <a:ext uri="{FF2B5EF4-FFF2-40B4-BE49-F238E27FC236}">
                <a16:creationId xmlns:a16="http://schemas.microsoft.com/office/drawing/2014/main" id="{E2D48AC7-2EA7-26A6-AD58-D6D8FC5334AD}"/>
              </a:ext>
            </a:extLst>
          </p:cNvPr>
          <p:cNvSpPr txBox="1"/>
          <p:nvPr/>
        </p:nvSpPr>
        <p:spPr>
          <a:xfrm>
            <a:off x="452391" y="6074395"/>
            <a:ext cx="4581236" cy="369332"/>
          </a:xfrm>
          <a:prstGeom prst="rect">
            <a:avLst/>
          </a:prstGeom>
          <a:noFill/>
        </p:spPr>
        <p:txBody>
          <a:bodyPr wrap="square">
            <a:spAutoFit/>
          </a:bodyPr>
          <a:lstStyle/>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pic>
        <p:nvPicPr>
          <p:cNvPr id="9" name="Kép 8">
            <a:extLst>
              <a:ext uri="{FF2B5EF4-FFF2-40B4-BE49-F238E27FC236}">
                <a16:creationId xmlns:a16="http://schemas.microsoft.com/office/drawing/2014/main" id="{AB2B9304-FA70-96F6-B6A5-A1B02C63B5C3}"/>
              </a:ext>
            </a:extLst>
          </p:cNvPr>
          <p:cNvPicPr>
            <a:picLocks noChangeAspect="1"/>
          </p:cNvPicPr>
          <p:nvPr/>
        </p:nvPicPr>
        <p:blipFill>
          <a:blip r:embed="rId4"/>
          <a:stretch>
            <a:fillRect/>
          </a:stretch>
        </p:blipFill>
        <p:spPr>
          <a:xfrm>
            <a:off x="7350647" y="1290211"/>
            <a:ext cx="1760096" cy="3770480"/>
          </a:xfrm>
          <a:prstGeom prst="rect">
            <a:avLst/>
          </a:prstGeom>
          <a:effectLst>
            <a:softEdge rad="63500"/>
          </a:effectLst>
        </p:spPr>
      </p:pic>
    </p:spTree>
    <p:extLst>
      <p:ext uri="{BB962C8B-B14F-4D97-AF65-F5344CB8AC3E}">
        <p14:creationId xmlns:p14="http://schemas.microsoft.com/office/powerpoint/2010/main" val="298198357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574249" y="146960"/>
            <a:ext cx="8327652" cy="830997"/>
          </a:xfrm>
          <a:prstGeom prst="rect">
            <a:avLst/>
          </a:prstGeom>
          <a:noFill/>
        </p:spPr>
        <p:txBody>
          <a:bodyPr wrap="square" rtlCol="0">
            <a:spAutoFit/>
          </a:bodyPr>
          <a:lstStyle/>
          <a:p>
            <a:pPr algn="ctr"/>
            <a:r>
              <a:rPr lang="hu-HU" sz="24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összevont adóalapból érvényesíthető adóalap-kedvezményeket érintő változások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78</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2" name="Téglalap 1"/>
          <p:cNvSpPr/>
          <p:nvPr/>
        </p:nvSpPr>
        <p:spPr>
          <a:xfrm>
            <a:off x="215191" y="1012348"/>
            <a:ext cx="8713617" cy="5663089"/>
          </a:xfrm>
          <a:prstGeom prst="rect">
            <a:avLst/>
          </a:prstGeom>
        </p:spPr>
        <p:txBody>
          <a:bodyPr wrap="square">
            <a:spAutoFit/>
          </a:bodyPr>
          <a:lstStyle/>
          <a:p>
            <a:pPr algn="just"/>
            <a:r>
              <a:rPr lang="hu-HU" sz="1800" b="1"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Családi kedvezmény</a:t>
            </a:r>
          </a:p>
          <a:p>
            <a:pPr algn="just"/>
            <a:endParaRPr lang="hu-HU" sz="1000" b="0" i="1" u="sng" strike="noStrike" baseline="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Ø"/>
            </a:pP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2025. július 1-jétől </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 családi kedvezmény összege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kedvezményezett</a:t>
            </a:r>
          </a:p>
          <a:p>
            <a:pPr algn="l"/>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eltartottanként és jogosultsági hónaponként</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egy eltartott </a:t>
            </a:r>
            <a:r>
              <a:rPr lang="hu-HU" i="0" u="none" strike="noStrike" baseline="0" dirty="0">
                <a:solidFill>
                  <a:schemeClr val="tx2">
                    <a:lumMod val="50000"/>
                  </a:schemeClr>
                </a:solidFill>
                <a:latin typeface="Times New Roman" panose="02020603050405020304" pitchFamily="18" charset="0"/>
                <a:cs typeface="Times New Roman" panose="02020603050405020304" pitchFamily="18" charset="0"/>
              </a:rPr>
              <a:t>esetében 66 670 Ft-ról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100 000 Ft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-ra,</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két eltartott </a:t>
            </a:r>
            <a:r>
              <a:rPr lang="hu-HU" i="0" u="none" strike="noStrike" baseline="0" dirty="0">
                <a:solidFill>
                  <a:schemeClr val="tx2">
                    <a:lumMod val="50000"/>
                  </a:schemeClr>
                </a:solidFill>
                <a:latin typeface="Times New Roman" panose="02020603050405020304" pitchFamily="18" charset="0"/>
                <a:cs typeface="Times New Roman" panose="02020603050405020304" pitchFamily="18" charset="0"/>
              </a:rPr>
              <a:t>esetén 133 330 Ft-ról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200 000 Ft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-ra,</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három és minden további eltartott esetén </a:t>
            </a:r>
            <a:r>
              <a:rPr lang="hu-HU" i="0" u="none" strike="noStrike" baseline="0" dirty="0">
                <a:solidFill>
                  <a:schemeClr val="tx2">
                    <a:lumMod val="50000"/>
                  </a:schemeClr>
                </a:solidFill>
                <a:latin typeface="Times New Roman" panose="02020603050405020304" pitchFamily="18" charset="0"/>
                <a:cs typeface="Times New Roman" panose="02020603050405020304" pitchFamily="18" charset="0"/>
              </a:rPr>
              <a:t>220 000 Ft-ról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330 000 Ft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-ra</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emelkedik,</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a tartósan beteg, illetve súlyosan fogyatékos személynek minősülő kedvezményezett eltartott után</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66 670 Ft helyett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100 000 Ft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t>
            </a:r>
            <a:r>
              <a:rPr lang="hu-HU" b="0" i="0" u="none" strike="noStrike" baseline="0" dirty="0" err="1">
                <a:solidFill>
                  <a:schemeClr val="tx2">
                    <a:lumMod val="50000"/>
                  </a:schemeClr>
                </a:solidFill>
                <a:latin typeface="Times New Roman" panose="02020603050405020304" pitchFamily="18" charset="0"/>
                <a:cs typeface="Times New Roman" panose="02020603050405020304" pitchFamily="18" charset="0"/>
              </a:rPr>
              <a:t>al</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növelt összegben vehető igénybe.</a:t>
            </a:r>
          </a:p>
          <a:p>
            <a:pPr algn="l"/>
            <a:endParaRPr lang="hu-HU" sz="1000" dirty="0">
              <a:solidFill>
                <a:srgbClr val="FF0000"/>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Ø"/>
            </a:pPr>
            <a:r>
              <a:rPr lang="hu-HU" b="1" i="0" u="none" strike="noStrike" baseline="0" dirty="0">
                <a:solidFill>
                  <a:srgbClr val="FF0000"/>
                </a:solidFill>
                <a:latin typeface="Times New Roman" panose="02020603050405020304" pitchFamily="18" charset="0"/>
                <a:cs typeface="Times New Roman" panose="02020603050405020304" pitchFamily="18" charset="0"/>
              </a:rPr>
              <a:t>2026. január 1-jétől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kedvezményezett eltartottanként és jogosultsági</a:t>
            </a:r>
          </a:p>
          <a:p>
            <a:pPr algn="l"/>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hónaponként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a családi kedvezmény</a:t>
            </a:r>
          </a:p>
          <a:p>
            <a:pPr algn="l"/>
            <a:r>
              <a:rPr lang="hu-HU" b="0"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egy eltartott esetén 133 340 Ft,</a:t>
            </a:r>
          </a:p>
          <a:p>
            <a:pPr algn="l"/>
            <a:r>
              <a:rPr lang="hu-HU" b="0"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kettő eltartott esetén 266 660 Ft,</a:t>
            </a:r>
          </a:p>
          <a:p>
            <a:pPr algn="l"/>
            <a:r>
              <a:rPr lang="hu-HU" b="0"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három és minden további eltartott esetén 440 000 Ft</a:t>
            </a:r>
            <a:r>
              <a:rPr lang="hu-HU" b="1" i="0" u="none" strike="noStrike" baseline="0" dirty="0">
                <a:latin typeface="Times New Roman" panose="02020603050405020304" pitchFamily="18" charset="0"/>
                <a:cs typeface="Times New Roman" panose="02020603050405020304" pitchFamily="18" charset="0"/>
              </a:rPr>
              <a:t> </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lesz,</a:t>
            </a:r>
          </a:p>
          <a:p>
            <a:pPr algn="l"/>
            <a:r>
              <a:rPr lang="hu-HU" b="0"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 </a:t>
            </a:r>
            <a:r>
              <a:rPr lang="hu-HU" b="1"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a tartósan beteg, illetve súlyosan fogyatékos személynek minősülő </a:t>
            </a:r>
          </a:p>
          <a:p>
            <a:pPr algn="l"/>
            <a:r>
              <a:rPr lang="hu-HU" b="1" i="0" u="none" strike="noStrike" baseline="0" dirty="0">
                <a:solidFill>
                  <a:schemeClr val="accent2">
                    <a:lumMod val="75000"/>
                  </a:schemeClr>
                </a:solidFill>
                <a:latin typeface="Times New Roman" panose="02020603050405020304" pitchFamily="18" charset="0"/>
                <a:cs typeface="Times New Roman" panose="02020603050405020304" pitchFamily="18" charset="0"/>
              </a:rPr>
              <a:t>kedvezményezett eltartott után 133 340 Ft</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t>
            </a:r>
            <a:r>
              <a:rPr lang="hu-HU" b="0" i="0" u="none" strike="noStrike" baseline="0" dirty="0" err="1">
                <a:solidFill>
                  <a:schemeClr val="tx2">
                    <a:lumMod val="50000"/>
                  </a:schemeClr>
                </a:solidFill>
                <a:latin typeface="Times New Roman" panose="02020603050405020304" pitchFamily="18" charset="0"/>
                <a:cs typeface="Times New Roman" panose="02020603050405020304" pitchFamily="18" charset="0"/>
              </a:rPr>
              <a:t>al</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növelt összegben </a:t>
            </a: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vehető igénybe.</a:t>
            </a:r>
          </a:p>
          <a:p>
            <a:pPr algn="l"/>
            <a:endParaRPr lang="hu-HU" sz="800" b="0" i="0" u="none" strike="noStrike" baseline="0" dirty="0">
              <a:latin typeface="Times New Roman" panose="02020603050405020304" pitchFamily="18" charset="0"/>
              <a:cs typeface="Times New Roman" panose="02020603050405020304" pitchFamily="18" charset="0"/>
            </a:endParaRPr>
          </a:p>
          <a:p>
            <a:pPr algn="l"/>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Szja tv. 29/A. § (2) és (2a) bekezdés</a:t>
            </a:r>
            <a:endParaRPr lang="hu-HU" dirty="0">
              <a:solidFill>
                <a:schemeClr val="tx2">
                  <a:lumMod val="50000"/>
                </a:schemeClr>
              </a:solidFill>
              <a:latin typeface="Times New Roman" panose="02020603050405020304" pitchFamily="18" charset="0"/>
              <a:cs typeface="Times New Roman" panose="02020603050405020304" pitchFamily="18" charset="0"/>
            </a:endParaRPr>
          </a:p>
        </p:txBody>
      </p:sp>
      <p:pic>
        <p:nvPicPr>
          <p:cNvPr id="8" name="Kép 7">
            <a:extLst>
              <a:ext uri="{FF2B5EF4-FFF2-40B4-BE49-F238E27FC236}">
                <a16:creationId xmlns:a16="http://schemas.microsoft.com/office/drawing/2014/main" id="{0C27B39F-72EB-7A3B-C518-15767E565032}"/>
              </a:ext>
            </a:extLst>
          </p:cNvPr>
          <p:cNvPicPr>
            <a:picLocks noChangeAspect="1"/>
          </p:cNvPicPr>
          <p:nvPr/>
        </p:nvPicPr>
        <p:blipFill>
          <a:blip r:embed="rId4"/>
          <a:stretch>
            <a:fillRect/>
          </a:stretch>
        </p:blipFill>
        <p:spPr>
          <a:xfrm>
            <a:off x="7020272" y="4841524"/>
            <a:ext cx="1743318" cy="1362265"/>
          </a:xfrm>
          <a:prstGeom prst="rect">
            <a:avLst/>
          </a:prstGeom>
          <a:effectLst>
            <a:softEdge rad="127000"/>
          </a:effectLst>
        </p:spPr>
      </p:pic>
    </p:spTree>
    <p:extLst>
      <p:ext uri="{BB962C8B-B14F-4D97-AF65-F5344CB8AC3E}">
        <p14:creationId xmlns:p14="http://schemas.microsoft.com/office/powerpoint/2010/main" val="34577082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EF5B2-FD98-8CEA-E1B3-E62A51A1F88B}"/>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07D731EF-CD9A-1DA0-5D02-008636D956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81AE9A1D-D2B1-B16B-FB95-D4639DAA99D9}"/>
              </a:ext>
            </a:extLst>
          </p:cNvPr>
          <p:cNvSpPr txBox="1"/>
          <p:nvPr/>
        </p:nvSpPr>
        <p:spPr>
          <a:xfrm>
            <a:off x="574249" y="146960"/>
            <a:ext cx="8327652" cy="830997"/>
          </a:xfrm>
          <a:prstGeom prst="rect">
            <a:avLst/>
          </a:prstGeom>
          <a:noFill/>
        </p:spPr>
        <p:txBody>
          <a:bodyPr wrap="square" rtlCol="0">
            <a:spAutoFit/>
          </a:bodyPr>
          <a:lstStyle/>
          <a:p>
            <a:pPr algn="ctr"/>
            <a:r>
              <a:rPr lang="hu-HU" sz="24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Az összevont adóalapból érvényesíthető adóalap-kedvezményeket érintő változások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CCA47540-25DD-647E-E055-DA4B0BCFD24D}"/>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C5678380-CA84-92EE-DF4E-73E9B0DB9614}"/>
              </a:ext>
            </a:extLst>
          </p:cNvPr>
          <p:cNvSpPr>
            <a:spLocks noGrp="1"/>
          </p:cNvSpPr>
          <p:nvPr>
            <p:ph type="sldNum" sz="quarter" idx="12"/>
          </p:nvPr>
        </p:nvSpPr>
        <p:spPr/>
        <p:txBody>
          <a:bodyPr/>
          <a:lstStyle/>
          <a:p>
            <a:fld id="{A0496A7A-75F5-41B5-A0DF-ED23C681863B}" type="slidenum">
              <a:rPr lang="hu-HU" smtClean="0"/>
              <a:t>79</a:t>
            </a:fld>
            <a:endParaRPr lang="hu-HU" dirty="0"/>
          </a:p>
        </p:txBody>
      </p:sp>
      <p:sp>
        <p:nvSpPr>
          <p:cNvPr id="3" name="Élőláb helye 2">
            <a:extLst>
              <a:ext uri="{FF2B5EF4-FFF2-40B4-BE49-F238E27FC236}">
                <a16:creationId xmlns:a16="http://schemas.microsoft.com/office/drawing/2014/main" id="{D5EF13EF-FD61-CBF4-BF4C-9FF52E97362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2" name="Téglalap 1">
            <a:extLst>
              <a:ext uri="{FF2B5EF4-FFF2-40B4-BE49-F238E27FC236}">
                <a16:creationId xmlns:a16="http://schemas.microsoft.com/office/drawing/2014/main" id="{95C44C6B-EB7A-B71D-FF44-FE4672CAA56E}"/>
              </a:ext>
            </a:extLst>
          </p:cNvPr>
          <p:cNvSpPr/>
          <p:nvPr/>
        </p:nvSpPr>
        <p:spPr>
          <a:xfrm>
            <a:off x="242099" y="986254"/>
            <a:ext cx="8713617" cy="4247317"/>
          </a:xfrm>
          <a:prstGeom prst="rect">
            <a:avLst/>
          </a:prstGeom>
          <a:effectLst>
            <a:softEdge rad="317500"/>
          </a:effectLst>
        </p:spPr>
        <p:txBody>
          <a:bodyPr wrap="square">
            <a:spAutoFit/>
          </a:bodyPr>
          <a:lstStyle/>
          <a:p>
            <a:pPr algn="just"/>
            <a:endParaRPr lang="hu-HU"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b="1" i="1" dirty="0">
                <a:solidFill>
                  <a:schemeClr val="tx2">
                    <a:lumMod val="50000"/>
                  </a:schemeClr>
                </a:solidFill>
                <a:latin typeface="Times New Roman" panose="02020603050405020304" pitchFamily="18" charset="0"/>
                <a:cs typeface="Times New Roman" panose="02020603050405020304" pitchFamily="18" charset="0"/>
              </a:rPr>
              <a:t>25 év alatti fiatalok kedvezménye – Szja tv. 29/F. § (2) bekezdés</a:t>
            </a:r>
          </a:p>
          <a:p>
            <a:endParaRPr lang="hu-HU" b="1" i="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hu-HU"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2026. január 1-jétől</a:t>
            </a:r>
            <a:r>
              <a:rPr lang="hu-HU" kern="0"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ezen két kedvezmény esetében a jogosult magánszemély által jogosultsági hónaponként </a:t>
            </a:r>
            <a:r>
              <a:rPr lang="hu-HU"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havonta</a:t>
            </a:r>
            <a:r>
              <a:rPr lang="hu-HU"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érvényesíthető </a:t>
            </a:r>
            <a:r>
              <a:rPr lang="hu-HU" kern="0"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kedvezmény</a:t>
            </a:r>
            <a:r>
              <a:rPr lang="hu-HU"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felső korlátja </a:t>
            </a:r>
            <a:r>
              <a:rPr lang="hu-HU"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715 765 Ft</a:t>
            </a:r>
            <a:endParaRPr lang="hu-HU"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hu-HU" kern="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a:r>
              <a:rPr lang="hu-HU" kern="0" dirty="0">
                <a:solidFill>
                  <a:schemeClr val="tx2">
                    <a:lumMod val="50000"/>
                  </a:schemeClr>
                </a:solidFill>
                <a:latin typeface="Times New Roman" panose="02020603050405020304" pitchFamily="18" charset="0"/>
                <a:cs typeface="Times New Roman" panose="02020603050405020304" pitchFamily="18" charset="0"/>
              </a:rPr>
              <a:t>Éves adóalap kedvezmény: 8 589 180 Ft</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1" i="1" dirty="0">
                <a:solidFill>
                  <a:schemeClr val="tx2">
                    <a:lumMod val="50000"/>
                  </a:schemeClr>
                </a:solidFill>
                <a:latin typeface="Times New Roman" panose="02020603050405020304" pitchFamily="18" charset="0"/>
                <a:cs typeface="Times New Roman" panose="02020603050405020304" pitchFamily="18" charset="0"/>
              </a:rPr>
              <a:t>Személyi kedvezmény - Szja tv. 29/E. § (3) bekezdés</a:t>
            </a:r>
          </a:p>
          <a:p>
            <a:pPr algn="just"/>
            <a:endParaRPr lang="hu-HU" dirty="0">
              <a:solidFill>
                <a:srgbClr val="000000"/>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2026. január 1-jétől </a:t>
            </a:r>
            <a:r>
              <a:rPr lang="hu-HU" dirty="0">
                <a:solidFill>
                  <a:schemeClr val="tx2">
                    <a:lumMod val="50000"/>
                  </a:schemeClr>
                </a:solidFill>
                <a:latin typeface="Times New Roman" panose="02020603050405020304" pitchFamily="18" charset="0"/>
                <a:cs typeface="Times New Roman" panose="02020603050405020304" pitchFamily="18" charset="0"/>
              </a:rPr>
              <a:t>a havi minimálbér 322 800 Ft, így személyi kedvezményként </a:t>
            </a:r>
            <a:r>
              <a:rPr lang="hu-HU" b="1" dirty="0">
                <a:solidFill>
                  <a:srgbClr val="C00000"/>
                </a:solidFill>
                <a:latin typeface="Times New Roman" panose="02020603050405020304" pitchFamily="18" charset="0"/>
                <a:cs typeface="Times New Roman" panose="02020603050405020304" pitchFamily="18" charset="0"/>
              </a:rPr>
              <a:t>havonta 107 600 Ft </a:t>
            </a:r>
            <a:r>
              <a:rPr lang="hu-HU" dirty="0">
                <a:solidFill>
                  <a:schemeClr val="tx2">
                    <a:lumMod val="50000"/>
                  </a:schemeClr>
                </a:solidFill>
                <a:latin typeface="Times New Roman" panose="02020603050405020304" pitchFamily="18" charset="0"/>
                <a:cs typeface="Times New Roman" panose="02020603050405020304" pitchFamily="18" charset="0"/>
              </a:rPr>
              <a:t>érvényesíthető (a minimálbér 1/3-a 100 forintra kerekítve).</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hu-HU" kern="0" dirty="0">
                <a:solidFill>
                  <a:schemeClr val="tx2">
                    <a:lumMod val="50000"/>
                  </a:schemeClr>
                </a:solidFill>
                <a:latin typeface="Times New Roman" panose="02020603050405020304" pitchFamily="18" charset="0"/>
                <a:cs typeface="Times New Roman" panose="02020603050405020304" pitchFamily="18" charset="0"/>
              </a:rPr>
              <a:t>Éves adóalap kedvezmény: 1 291 200 Ft</a:t>
            </a:r>
            <a:endParaRPr lang="hu-HU" dirty="0">
              <a:solidFill>
                <a:schemeClr val="tx2">
                  <a:lumMod val="50000"/>
                </a:schemeClr>
              </a:solidFill>
              <a:latin typeface="Times New Roman" panose="02020603050405020304" pitchFamily="18" charset="0"/>
              <a:cs typeface="Times New Roman" panose="02020603050405020304" pitchFamily="18" charset="0"/>
            </a:endParaRPr>
          </a:p>
        </p:txBody>
      </p:sp>
      <p:pic>
        <p:nvPicPr>
          <p:cNvPr id="5" name="Kép 4" descr="A képen szöveg, malacpersely, konténer, disznó látható&#10;&#10;Automatikusan generált leírás">
            <a:extLst>
              <a:ext uri="{FF2B5EF4-FFF2-40B4-BE49-F238E27FC236}">
                <a16:creationId xmlns:a16="http://schemas.microsoft.com/office/drawing/2014/main" id="{47405621-A5E6-127B-10B2-00930817FF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2551" y="4613049"/>
            <a:ext cx="2314898" cy="1619476"/>
          </a:xfrm>
          <a:prstGeom prst="rect">
            <a:avLst/>
          </a:prstGeom>
          <a:effectLst>
            <a:softEdge rad="76200"/>
          </a:effectLst>
        </p:spPr>
      </p:pic>
    </p:spTree>
    <p:extLst>
      <p:ext uri="{BB962C8B-B14F-4D97-AF65-F5344CB8AC3E}">
        <p14:creationId xmlns:p14="http://schemas.microsoft.com/office/powerpoint/2010/main" val="31705640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6F20E-E6A2-0C79-C321-5194D7F97343}"/>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0DA199A8-7182-B8CF-A89C-F2018B3CC1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4350A67A-EB3E-40E2-E8D7-2F0E71B2F6B5}"/>
              </a:ext>
            </a:extLst>
          </p:cNvPr>
          <p:cNvSpPr txBox="1"/>
          <p:nvPr/>
        </p:nvSpPr>
        <p:spPr>
          <a:xfrm>
            <a:off x="574249" y="146960"/>
            <a:ext cx="8327652" cy="461665"/>
          </a:xfrm>
          <a:prstGeom prst="rect">
            <a:avLst/>
          </a:prstGeom>
          <a:noFill/>
        </p:spPr>
        <p:txBody>
          <a:bodyPr wrap="square" rtlCol="0">
            <a:spAutoFit/>
          </a:bodyPr>
          <a:lstStyle/>
          <a:p>
            <a:pPr algn="ctr"/>
            <a:r>
              <a:rPr lang="hu-HU" sz="24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Különbözeti bírság egységesítése</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82B3FACB-8FBD-A892-C772-B5DB99ECA093}"/>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038E3E8F-FA8D-0879-B55B-A89A674DC4D7}"/>
              </a:ext>
            </a:extLst>
          </p:cNvPr>
          <p:cNvSpPr>
            <a:spLocks noGrp="1"/>
          </p:cNvSpPr>
          <p:nvPr>
            <p:ph type="sldNum" sz="quarter" idx="12"/>
          </p:nvPr>
        </p:nvSpPr>
        <p:spPr/>
        <p:txBody>
          <a:bodyPr/>
          <a:lstStyle/>
          <a:p>
            <a:fld id="{A0496A7A-75F5-41B5-A0DF-ED23C681863B}" type="slidenum">
              <a:rPr lang="hu-HU" smtClean="0"/>
              <a:t>80</a:t>
            </a:fld>
            <a:endParaRPr lang="hu-HU" dirty="0"/>
          </a:p>
        </p:txBody>
      </p:sp>
      <p:sp>
        <p:nvSpPr>
          <p:cNvPr id="3" name="Élőláb helye 2">
            <a:extLst>
              <a:ext uri="{FF2B5EF4-FFF2-40B4-BE49-F238E27FC236}">
                <a16:creationId xmlns:a16="http://schemas.microsoft.com/office/drawing/2014/main" id="{9758FB0D-F691-D6D0-2F03-3B15A4827E1D}"/>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2" name="Téglalap 1">
            <a:extLst>
              <a:ext uri="{FF2B5EF4-FFF2-40B4-BE49-F238E27FC236}">
                <a16:creationId xmlns:a16="http://schemas.microsoft.com/office/drawing/2014/main" id="{E0B03ABB-992B-F6E5-0C32-D52616051E68}"/>
              </a:ext>
            </a:extLst>
          </p:cNvPr>
          <p:cNvSpPr/>
          <p:nvPr/>
        </p:nvSpPr>
        <p:spPr>
          <a:xfrm>
            <a:off x="457200" y="954588"/>
            <a:ext cx="8483528" cy="4339650"/>
          </a:xfrm>
          <a:prstGeom prst="rect">
            <a:avLst/>
          </a:prstGeom>
        </p:spPr>
        <p:txBody>
          <a:bodyPr wrap="square">
            <a:spAutoFit/>
          </a:bodyPr>
          <a:lstStyle/>
          <a:p>
            <a:pPr marL="285750" indent="-285750" algn="just">
              <a:buFont typeface="Wingdings" panose="05000000000000000000" pitchFamily="2" charset="2"/>
              <a:buChar char="Ø"/>
            </a:pPr>
            <a:r>
              <a:rPr lang="sv-SE" sz="2000" dirty="0">
                <a:solidFill>
                  <a:schemeClr val="tx2">
                    <a:lumMod val="50000"/>
                  </a:schemeClr>
                </a:solidFill>
                <a:latin typeface="Times New Roman" panose="02020603050405020304" pitchFamily="18" charset="0"/>
                <a:cs typeface="Times New Roman" panose="02020603050405020304" pitchFamily="18" charset="0"/>
              </a:rPr>
              <a:t>Szja tv. 48. § (4) bekezdése:</a:t>
            </a:r>
            <a:endParaRPr lang="hu-HU" sz="20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sv-SE" sz="20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Ha a magánszemély </a:t>
            </a:r>
            <a:r>
              <a:rPr lang="hu-HU" sz="2000" dirty="0">
                <a:solidFill>
                  <a:srgbClr val="FF0000"/>
                </a:solidFill>
                <a:latin typeface="Times New Roman" panose="02020603050405020304" pitchFamily="18" charset="0"/>
                <a:cs typeface="Times New Roman" panose="02020603050405020304" pitchFamily="18" charset="0"/>
              </a:rPr>
              <a:t>magasabb összegű költség levonását kérte adóelőleg-nyilatkozattal</a:t>
            </a:r>
            <a:r>
              <a:rPr lang="hu-HU" sz="2000" dirty="0">
                <a:solidFill>
                  <a:schemeClr val="tx2">
                    <a:lumMod val="50000"/>
                  </a:schemeClr>
                </a:solidFill>
                <a:latin typeface="Times New Roman" panose="02020603050405020304" pitchFamily="18" charset="0"/>
                <a:cs typeface="Times New Roman" panose="02020603050405020304" pitchFamily="18" charset="0"/>
              </a:rPr>
              <a:t>, mint az adóbevallásban utóbb elszámolt igazolt költség, vagy</a:t>
            </a: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valamely adóalap-kedvezmény figyelembevételét jogalap nélkül kérte, </a:t>
            </a:r>
          </a:p>
          <a:p>
            <a:pPr algn="just"/>
            <a:r>
              <a:rPr lang="hu-HU" sz="2000" dirty="0">
                <a:solidFill>
                  <a:schemeClr val="tx2">
                    <a:lumMod val="50000"/>
                  </a:schemeClr>
                </a:solidFill>
                <a:latin typeface="Times New Roman" panose="02020603050405020304" pitchFamily="18" charset="0"/>
                <a:cs typeface="Times New Roman" panose="02020603050405020304" pitchFamily="18" charset="0"/>
              </a:rPr>
              <a:t>a költségkülönbözet, illetve </a:t>
            </a:r>
            <a:r>
              <a:rPr lang="hu-HU" sz="2000" b="1" dirty="0">
                <a:solidFill>
                  <a:schemeClr val="tx2">
                    <a:lumMod val="50000"/>
                  </a:schemeClr>
                </a:solidFill>
                <a:latin typeface="Times New Roman" panose="02020603050405020304" pitchFamily="18" charset="0"/>
                <a:cs typeface="Times New Roman" panose="02020603050405020304" pitchFamily="18" charset="0"/>
              </a:rPr>
              <a:t>a befizetési különbözet 12 %-át </a:t>
            </a:r>
            <a:r>
              <a:rPr lang="hu-HU" sz="2000" dirty="0">
                <a:solidFill>
                  <a:schemeClr val="tx2">
                    <a:lumMod val="50000"/>
                  </a:schemeClr>
                </a:solidFill>
                <a:latin typeface="Times New Roman" panose="02020603050405020304" pitchFamily="18" charset="0"/>
                <a:cs typeface="Times New Roman" panose="02020603050405020304" pitchFamily="18" charset="0"/>
              </a:rPr>
              <a:t>különbözeti-bírságként az adóévre vonatkozó bevallásban külön kötelezettségként kell feltüntetnie, és a személyi jövedelemadó-fizetési kötelezettségre vonatkozó szabályok szerint kell megfizetnie.</a:t>
            </a:r>
          </a:p>
          <a:p>
            <a:pPr algn="just"/>
            <a:endParaRPr lang="hu-HU" sz="20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sz="2000" dirty="0">
                <a:solidFill>
                  <a:schemeClr val="tx2">
                    <a:lumMod val="50000"/>
                  </a:schemeClr>
                </a:solidFill>
                <a:latin typeface="Times New Roman" panose="02020603050405020304" pitchFamily="18" charset="0"/>
                <a:cs typeface="Times New Roman" panose="02020603050405020304" pitchFamily="18" charset="0"/>
              </a:rPr>
              <a:t>Nem kell e rendelkezést alkalmazni, ha a költségkülönbözet vagy a befizetési különbözet a 10 ezer forintot nem haladja meg.</a:t>
            </a:r>
          </a:p>
          <a:p>
            <a:endParaRPr lang="hu-HU" dirty="0">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endParaRPr lang="hu-HU" b="1" i="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Kép 9">
            <a:extLst>
              <a:ext uri="{FF2B5EF4-FFF2-40B4-BE49-F238E27FC236}">
                <a16:creationId xmlns:a16="http://schemas.microsoft.com/office/drawing/2014/main" id="{5AFFE1BE-1540-68A9-D298-C1AFEA4BE761}"/>
              </a:ext>
            </a:extLst>
          </p:cNvPr>
          <p:cNvPicPr>
            <a:picLocks noChangeAspect="1"/>
          </p:cNvPicPr>
          <p:nvPr/>
        </p:nvPicPr>
        <p:blipFill>
          <a:blip r:embed="rId4"/>
          <a:stretch>
            <a:fillRect/>
          </a:stretch>
        </p:blipFill>
        <p:spPr>
          <a:xfrm>
            <a:off x="6300192" y="4744867"/>
            <a:ext cx="2219635" cy="1371791"/>
          </a:xfrm>
          <a:prstGeom prst="rect">
            <a:avLst/>
          </a:prstGeom>
          <a:effectLst>
            <a:softEdge rad="317500"/>
          </a:effectLst>
        </p:spPr>
      </p:pic>
    </p:spTree>
    <p:extLst>
      <p:ext uri="{BB962C8B-B14F-4D97-AF65-F5344CB8AC3E}">
        <p14:creationId xmlns:p14="http://schemas.microsoft.com/office/powerpoint/2010/main" val="304850891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p:cNvSpPr/>
          <p:nvPr/>
        </p:nvSpPr>
        <p:spPr>
          <a:xfrm>
            <a:off x="422759" y="847332"/>
            <a:ext cx="8064896" cy="4062651"/>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átalányban megállapított jövedelemnek az éves minimálbér felét el nem érő </a:t>
            </a:r>
            <a:r>
              <a:rPr lang="hu-HU" dirty="0">
                <a:solidFill>
                  <a:srgbClr val="FF0000"/>
                </a:solidFill>
                <a:latin typeface="Times New Roman" panose="02020603050405020304" pitchFamily="18" charset="0"/>
                <a:cs typeface="Times New Roman" panose="02020603050405020304" pitchFamily="18" charset="0"/>
              </a:rPr>
              <a:t>adómentes jövedelem 2026-ban </a:t>
            </a:r>
            <a:r>
              <a:rPr lang="hu-HU" b="1" dirty="0">
                <a:solidFill>
                  <a:srgbClr val="FF0000"/>
                </a:solidFill>
                <a:latin typeface="Times New Roman" panose="02020603050405020304" pitchFamily="18" charset="0"/>
                <a:cs typeface="Times New Roman" panose="02020603050405020304" pitchFamily="18" charset="0"/>
              </a:rPr>
              <a:t>1 936 800 Ft.</a:t>
            </a:r>
          </a:p>
          <a:p>
            <a:pPr marL="285750" indent="-285750" algn="just">
              <a:buFont typeface="Wingdings" panose="05000000000000000000" pitchFamily="2" charset="2"/>
              <a:buChar char="Ø"/>
            </a:pPr>
            <a:endParaRPr lang="hu-HU"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sz="80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2000" dirty="0">
                <a:solidFill>
                  <a:schemeClr val="tx2">
                    <a:lumMod val="50000"/>
                  </a:schemeClr>
                </a:solidFill>
                <a:latin typeface="Times New Roman" panose="02020603050405020304" pitchFamily="18" charset="0"/>
                <a:cs typeface="Times New Roman" panose="02020603050405020304" pitchFamily="18" charset="0"/>
              </a:rPr>
              <a:t>2025. évi LXXXIV. törvény a vállalkozások adóterheit csökkentő intézkedésekről – Szja tv. 53. § (1) bekezdés a) pont </a:t>
            </a:r>
          </a:p>
          <a:p>
            <a:pPr marL="285750" indent="-285750" algn="just">
              <a:buFont typeface="Wingdings" panose="05000000000000000000" pitchFamily="2" charset="2"/>
              <a:buChar char="Ø"/>
            </a:pPr>
            <a:endParaRPr lang="hu-HU" sz="2000" dirty="0">
              <a:solidFill>
                <a:schemeClr val="tx2">
                  <a:lumMod val="50000"/>
                </a:schemeClr>
              </a:solidFill>
              <a:latin typeface="Times New Roman" panose="02020603050405020304" pitchFamily="18" charset="0"/>
              <a:cs typeface="Times New Roman" panose="02020603050405020304" pitchFamily="18" charset="0"/>
            </a:endParaRPr>
          </a:p>
          <a:p>
            <a:pPr marL="1200150" lvl="2" indent="-285750" algn="just">
              <a:buFont typeface="Wingdings" panose="05000000000000000000" pitchFamily="2" charset="2"/>
              <a:buChar char="§"/>
            </a:pPr>
            <a:r>
              <a:rPr lang="hu-HU" sz="2000" dirty="0">
                <a:solidFill>
                  <a:srgbClr val="FF0000"/>
                </a:solidFill>
                <a:latin typeface="Times New Roman" panose="02020603050405020304" pitchFamily="18" charset="0"/>
                <a:cs typeface="Times New Roman" panose="02020603050405020304" pitchFamily="18" charset="0"/>
              </a:rPr>
              <a:t>2026. január 1-től </a:t>
            </a:r>
            <a:r>
              <a:rPr lang="hu-HU" sz="2000" dirty="0">
                <a:solidFill>
                  <a:schemeClr val="tx2">
                    <a:lumMod val="50000"/>
                  </a:schemeClr>
                </a:solidFill>
                <a:latin typeface="Times New Roman" panose="02020603050405020304" pitchFamily="18" charset="0"/>
                <a:cs typeface="Times New Roman" panose="02020603050405020304" pitchFamily="18" charset="0"/>
              </a:rPr>
              <a:t>az átalányadózást alkalmazó egyéni vállalkozók által az átalányban megállapított jövedelem kiszámításához alkalmazható általános </a:t>
            </a:r>
            <a:r>
              <a:rPr lang="hu-HU" sz="2000" b="1" dirty="0">
                <a:solidFill>
                  <a:schemeClr val="tx2">
                    <a:lumMod val="50000"/>
                  </a:schemeClr>
                </a:solidFill>
                <a:latin typeface="Times New Roman" panose="02020603050405020304" pitchFamily="18" charset="0"/>
                <a:cs typeface="Times New Roman" panose="02020603050405020304" pitchFamily="18" charset="0"/>
              </a:rPr>
              <a:t>költséghányad</a:t>
            </a:r>
            <a:r>
              <a:rPr lang="hu-HU" sz="2000" dirty="0">
                <a:solidFill>
                  <a:schemeClr val="tx2">
                    <a:lumMod val="50000"/>
                  </a:schemeClr>
                </a:solidFill>
                <a:latin typeface="Times New Roman" panose="02020603050405020304" pitchFamily="18" charset="0"/>
                <a:cs typeface="Times New Roman" panose="02020603050405020304" pitchFamily="18" charset="0"/>
              </a:rPr>
              <a:t> mértéke 40%- </a:t>
            </a:r>
            <a:r>
              <a:rPr lang="hu-HU" sz="2000" dirty="0" err="1">
                <a:solidFill>
                  <a:schemeClr val="tx2">
                    <a:lumMod val="50000"/>
                  </a:schemeClr>
                </a:solidFill>
                <a:latin typeface="Times New Roman" panose="02020603050405020304" pitchFamily="18" charset="0"/>
                <a:cs typeface="Times New Roman" panose="02020603050405020304" pitchFamily="18" charset="0"/>
              </a:rPr>
              <a:t>ról</a:t>
            </a:r>
            <a:r>
              <a:rPr lang="hu-HU" sz="2000" dirty="0">
                <a:solidFill>
                  <a:schemeClr val="tx2">
                    <a:lumMod val="50000"/>
                  </a:schemeClr>
                </a:solidFill>
                <a:latin typeface="Times New Roman" panose="02020603050405020304" pitchFamily="18" charset="0"/>
                <a:cs typeface="Times New Roman" panose="02020603050405020304" pitchFamily="18" charset="0"/>
              </a:rPr>
              <a:t>, </a:t>
            </a:r>
            <a:r>
              <a:rPr lang="hu-HU" sz="2000" b="1" dirty="0">
                <a:solidFill>
                  <a:srgbClr val="FF0000"/>
                </a:solidFill>
                <a:latin typeface="Times New Roman" panose="02020603050405020304" pitchFamily="18" charset="0"/>
                <a:cs typeface="Times New Roman" panose="02020603050405020304" pitchFamily="18" charset="0"/>
              </a:rPr>
              <a:t>45 %-</a:t>
            </a:r>
            <a:r>
              <a:rPr lang="hu-HU" sz="2000" b="1" dirty="0" err="1">
                <a:solidFill>
                  <a:srgbClr val="FF0000"/>
                </a:solidFill>
                <a:latin typeface="Times New Roman" panose="02020603050405020304" pitchFamily="18" charset="0"/>
                <a:cs typeface="Times New Roman" panose="02020603050405020304" pitchFamily="18" charset="0"/>
              </a:rPr>
              <a:t>ra</a:t>
            </a:r>
            <a:r>
              <a:rPr lang="hu-HU" sz="2000" b="1" dirty="0">
                <a:solidFill>
                  <a:srgbClr val="FF0000"/>
                </a:solidFill>
                <a:latin typeface="Times New Roman" panose="02020603050405020304" pitchFamily="18" charset="0"/>
                <a:cs typeface="Times New Roman" panose="02020603050405020304" pitchFamily="18" charset="0"/>
              </a:rPr>
              <a:t> emelkedik</a:t>
            </a:r>
            <a:r>
              <a:rPr lang="hu-HU" sz="2000" dirty="0">
                <a:solidFill>
                  <a:srgbClr val="FF0000"/>
                </a:solidFill>
                <a:latin typeface="Times New Roman" panose="02020603050405020304" pitchFamily="18" charset="0"/>
                <a:cs typeface="Times New Roman" panose="02020603050405020304" pitchFamily="18" charset="0"/>
              </a:rPr>
              <a:t>.</a:t>
            </a:r>
          </a:p>
          <a:p>
            <a:pPr marL="1200150" lvl="2" indent="-285750" algn="just">
              <a:buFont typeface="Wingdings" panose="05000000000000000000" pitchFamily="2" charset="2"/>
              <a:buChar char="§"/>
            </a:pPr>
            <a:endParaRPr lang="hu-HU" sz="800" dirty="0">
              <a:solidFill>
                <a:srgbClr val="FF0000"/>
              </a:solidFill>
              <a:latin typeface="Times New Roman" panose="02020603050405020304" pitchFamily="18" charset="0"/>
              <a:cs typeface="Times New Roman" panose="02020603050405020304" pitchFamily="18" charset="0"/>
            </a:endParaRPr>
          </a:p>
          <a:p>
            <a:pPr marL="1200150" lvl="2" indent="-285750" algn="just">
              <a:buFont typeface="Wingdings" panose="05000000000000000000" pitchFamily="2" charset="2"/>
              <a:buChar char="§"/>
            </a:pPr>
            <a:r>
              <a:rPr lang="hu-HU" sz="2000" dirty="0">
                <a:solidFill>
                  <a:srgbClr val="FF0000"/>
                </a:solidFill>
                <a:latin typeface="Times New Roman" panose="02020603050405020304" pitchFamily="18" charset="0"/>
                <a:cs typeface="Times New Roman" panose="02020603050405020304" pitchFamily="18" charset="0"/>
              </a:rPr>
              <a:t>2027. január 1-től </a:t>
            </a:r>
            <a:r>
              <a:rPr lang="hu-HU" sz="2000" dirty="0">
                <a:solidFill>
                  <a:schemeClr val="tx2">
                    <a:lumMod val="50000"/>
                  </a:schemeClr>
                </a:solidFill>
                <a:latin typeface="Times New Roman" panose="02020603050405020304" pitchFamily="18" charset="0"/>
                <a:cs typeface="Times New Roman" panose="02020603050405020304" pitchFamily="18" charset="0"/>
              </a:rPr>
              <a:t>a költséghányad további 5%-kal </a:t>
            </a:r>
            <a:r>
              <a:rPr lang="hu-HU" sz="2000" b="1" dirty="0">
                <a:solidFill>
                  <a:srgbClr val="FF0000"/>
                </a:solidFill>
                <a:latin typeface="Times New Roman" panose="02020603050405020304" pitchFamily="18" charset="0"/>
                <a:cs typeface="Times New Roman" panose="02020603050405020304" pitchFamily="18" charset="0"/>
              </a:rPr>
              <a:t>50%-</a:t>
            </a:r>
            <a:r>
              <a:rPr lang="hu-HU" sz="2000" b="1" dirty="0" err="1">
                <a:solidFill>
                  <a:srgbClr val="FF0000"/>
                </a:solidFill>
                <a:latin typeface="Times New Roman" panose="02020603050405020304" pitchFamily="18" charset="0"/>
                <a:cs typeface="Times New Roman" panose="02020603050405020304" pitchFamily="18" charset="0"/>
              </a:rPr>
              <a:t>ra</a:t>
            </a:r>
            <a:r>
              <a:rPr lang="hu-HU" sz="2000" b="1" dirty="0">
                <a:solidFill>
                  <a:srgbClr val="FF0000"/>
                </a:solidFill>
                <a:latin typeface="Times New Roman" panose="02020603050405020304" pitchFamily="18" charset="0"/>
                <a:cs typeface="Times New Roman" panose="02020603050405020304" pitchFamily="18" charset="0"/>
              </a:rPr>
              <a:t> emelkedik</a:t>
            </a:r>
            <a:r>
              <a:rPr lang="hu-HU" sz="2000" dirty="0">
                <a:solidFill>
                  <a:schemeClr val="tx2">
                    <a:lumMod val="50000"/>
                  </a:schemeClr>
                </a:solidFill>
                <a:latin typeface="Times New Roman" panose="02020603050405020304" pitchFamily="18" charset="0"/>
                <a:cs typeface="Times New Roman" panose="02020603050405020304" pitchFamily="18" charset="0"/>
              </a:rPr>
              <a:t>.</a:t>
            </a:r>
            <a:endParaRPr lang="hu-HU" sz="2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81</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1AB926BE-8BA2-EDF3-12C3-336713953AC4}"/>
              </a:ext>
            </a:extLst>
          </p:cNvPr>
          <p:cNvSpPr txBox="1"/>
          <p:nvPr/>
        </p:nvSpPr>
        <p:spPr>
          <a:xfrm>
            <a:off x="499467" y="186205"/>
            <a:ext cx="8145065" cy="461665"/>
          </a:xfrm>
          <a:prstGeom prst="rect">
            <a:avLst/>
          </a:prstGeom>
          <a:noFill/>
        </p:spPr>
        <p:txBody>
          <a:bodyPr wrap="square" rtlCol="0">
            <a:spAutoFit/>
          </a:bodyPr>
          <a:lstStyle/>
          <a:p>
            <a:pPr algn="ctr"/>
            <a:r>
              <a:rPr lang="hu-HU" sz="24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Egyéni vállalkozókat érintő változások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 name="Kép 7">
            <a:extLst>
              <a:ext uri="{FF2B5EF4-FFF2-40B4-BE49-F238E27FC236}">
                <a16:creationId xmlns:a16="http://schemas.microsoft.com/office/drawing/2014/main" id="{953E1689-CD5B-BC24-1017-97FACFFC521C}"/>
              </a:ext>
            </a:extLst>
          </p:cNvPr>
          <p:cNvPicPr>
            <a:picLocks noChangeAspect="1"/>
          </p:cNvPicPr>
          <p:nvPr/>
        </p:nvPicPr>
        <p:blipFill>
          <a:blip r:embed="rId4"/>
          <a:stretch>
            <a:fillRect/>
          </a:stretch>
        </p:blipFill>
        <p:spPr>
          <a:xfrm>
            <a:off x="6057310" y="4609889"/>
            <a:ext cx="2430345" cy="1835538"/>
          </a:xfrm>
          <a:prstGeom prst="rect">
            <a:avLst/>
          </a:prstGeom>
          <a:effectLst>
            <a:softEdge rad="63500"/>
          </a:effectLst>
        </p:spPr>
      </p:pic>
      <p:pic>
        <p:nvPicPr>
          <p:cNvPr id="10" name="Kép 9">
            <a:extLst>
              <a:ext uri="{FF2B5EF4-FFF2-40B4-BE49-F238E27FC236}">
                <a16:creationId xmlns:a16="http://schemas.microsoft.com/office/drawing/2014/main" id="{B00A6041-5B74-CD65-3839-DAFD316F51DC}"/>
              </a:ext>
            </a:extLst>
          </p:cNvPr>
          <p:cNvPicPr>
            <a:picLocks noChangeAspect="1"/>
          </p:cNvPicPr>
          <p:nvPr/>
        </p:nvPicPr>
        <p:blipFill>
          <a:blip r:embed="rId5"/>
          <a:stretch>
            <a:fillRect/>
          </a:stretch>
        </p:blipFill>
        <p:spPr>
          <a:xfrm>
            <a:off x="3538521" y="4867862"/>
            <a:ext cx="1792506" cy="1644993"/>
          </a:xfrm>
          <a:prstGeom prst="rect">
            <a:avLst/>
          </a:prstGeom>
          <a:effectLst>
            <a:softEdge rad="63500"/>
          </a:effectLst>
        </p:spPr>
      </p:pic>
      <p:pic>
        <p:nvPicPr>
          <p:cNvPr id="12" name="Kép 11">
            <a:extLst>
              <a:ext uri="{FF2B5EF4-FFF2-40B4-BE49-F238E27FC236}">
                <a16:creationId xmlns:a16="http://schemas.microsoft.com/office/drawing/2014/main" id="{FDCED579-6EC8-047D-0C8D-61C65ED22108}"/>
              </a:ext>
            </a:extLst>
          </p:cNvPr>
          <p:cNvPicPr>
            <a:picLocks noChangeAspect="1"/>
          </p:cNvPicPr>
          <p:nvPr/>
        </p:nvPicPr>
        <p:blipFill>
          <a:blip r:embed="rId6"/>
          <a:stretch>
            <a:fillRect/>
          </a:stretch>
        </p:blipFill>
        <p:spPr>
          <a:xfrm>
            <a:off x="1307294" y="5263786"/>
            <a:ext cx="1337727" cy="1144219"/>
          </a:xfrm>
          <a:prstGeom prst="rect">
            <a:avLst/>
          </a:prstGeom>
        </p:spPr>
      </p:pic>
    </p:spTree>
    <p:extLst>
      <p:ext uri="{BB962C8B-B14F-4D97-AF65-F5344CB8AC3E}">
        <p14:creationId xmlns:p14="http://schemas.microsoft.com/office/powerpoint/2010/main" val="104770350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76375-36D3-9455-9EAB-E8A430457750}"/>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39362B5D-DFB3-ACDF-DFA2-5C11D3D19CD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E03F6A8D-BBF0-44A1-2442-91FC936269D3}"/>
              </a:ext>
            </a:extLst>
          </p:cNvPr>
          <p:cNvSpPr/>
          <p:nvPr/>
        </p:nvSpPr>
        <p:spPr>
          <a:xfrm>
            <a:off x="412872" y="764704"/>
            <a:ext cx="8064896" cy="3785652"/>
          </a:xfrm>
          <a:prstGeom prst="rect">
            <a:avLst/>
          </a:prstGeom>
        </p:spPr>
        <p:txBody>
          <a:bodyPr wrap="square">
            <a:spAutoFit/>
          </a:bodyPr>
          <a:lstStyle/>
          <a:p>
            <a:endParaRPr lang="hu-HU"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sz="2000" dirty="0">
                <a:latin typeface="Times New Roman" panose="02020603050405020304" pitchFamily="18" charset="0"/>
                <a:cs typeface="Times New Roman" panose="02020603050405020304" pitchFamily="18" charset="0"/>
              </a:rPr>
              <a:t> Szja tv. 3. melléklet IV. fejezet 7. pont, 11. melléklet III. fejezet 10. pont</a:t>
            </a:r>
          </a:p>
          <a:p>
            <a:endParaRPr lang="hu-HU" sz="2000" dirty="0">
              <a:latin typeface="Times New Roman" panose="02020603050405020304" pitchFamily="18" charset="0"/>
              <a:cs typeface="Times New Roman" panose="02020603050405020304" pitchFamily="18" charset="0"/>
            </a:endParaRPr>
          </a:p>
          <a:p>
            <a:pPr algn="just"/>
            <a:r>
              <a:rPr lang="hu-HU" sz="2000" dirty="0">
                <a:latin typeface="Times New Roman" panose="02020603050405020304" pitchFamily="18" charset="0"/>
                <a:cs typeface="Times New Roman" panose="02020603050405020304" pitchFamily="18" charset="0"/>
              </a:rPr>
              <a:t>A módosítás lehetővé teszi, hogy különböző meghajtású gépjárművek esetében eltérő költségelszámolási módot válasszon az adózó. </a:t>
            </a:r>
            <a:r>
              <a:rPr lang="hu-HU" sz="2000" b="1" dirty="0">
                <a:latin typeface="Times New Roman" panose="02020603050405020304" pitchFamily="18" charset="0"/>
                <a:cs typeface="Times New Roman" panose="02020603050405020304" pitchFamily="18" charset="0"/>
              </a:rPr>
              <a:t>A választás </a:t>
            </a:r>
            <a:r>
              <a:rPr lang="hu-HU" sz="2000" dirty="0">
                <a:latin typeface="Times New Roman" panose="02020603050405020304" pitchFamily="18" charset="0"/>
                <a:cs typeface="Times New Roman" panose="02020603050405020304" pitchFamily="18" charset="0"/>
              </a:rPr>
              <a:t>ugyanakkor </a:t>
            </a:r>
            <a:r>
              <a:rPr lang="hu-HU" sz="2000" b="1" dirty="0">
                <a:latin typeface="Times New Roman" panose="02020603050405020304" pitchFamily="18" charset="0"/>
                <a:cs typeface="Times New Roman" panose="02020603050405020304" pitchFamily="18" charset="0"/>
              </a:rPr>
              <a:t>nem </a:t>
            </a:r>
            <a:r>
              <a:rPr lang="hu-HU" sz="2000" b="1" dirty="0" err="1">
                <a:latin typeface="Times New Roman" panose="02020603050405020304" pitchFamily="18" charset="0"/>
                <a:cs typeface="Times New Roman" panose="02020603050405020304" pitchFamily="18" charset="0"/>
              </a:rPr>
              <a:t>gépjárművenként</a:t>
            </a:r>
            <a:r>
              <a:rPr lang="hu-HU" sz="2000" b="1" dirty="0">
                <a:latin typeface="Times New Roman" panose="02020603050405020304" pitchFamily="18" charset="0"/>
                <a:cs typeface="Times New Roman" panose="02020603050405020304" pitchFamily="18" charset="0"/>
              </a:rPr>
              <a:t> illeti meg az adózót</a:t>
            </a:r>
            <a:r>
              <a:rPr lang="hu-HU" sz="2000" dirty="0">
                <a:latin typeface="Times New Roman" panose="02020603050405020304" pitchFamily="18" charset="0"/>
                <a:cs typeface="Times New Roman" panose="02020603050405020304" pitchFamily="18" charset="0"/>
              </a:rPr>
              <a:t>, hanem a belső égésű motorral rendelkező járművek csoportja esetében egységesen ugyanazon elszámolási mód, a hibrid, továbbá az elektromos gépjárművek csoportja vonatkozásában pedig akár egy másik, de szintén egységesen ugyanazon elszámolási mód választható.</a:t>
            </a:r>
          </a:p>
          <a:p>
            <a:pPr algn="just"/>
            <a:endParaRPr lang="hu-HU" sz="2000" dirty="0">
              <a:latin typeface="Times New Roman" panose="02020603050405020304" pitchFamily="18" charset="0"/>
              <a:cs typeface="Times New Roman" panose="02020603050405020304" pitchFamily="18" charset="0"/>
            </a:endParaRPr>
          </a:p>
          <a:p>
            <a:r>
              <a:rPr lang="hu-HU" sz="2000" dirty="0">
                <a:solidFill>
                  <a:srgbClr val="FF0000"/>
                </a:solidFill>
                <a:latin typeface="Times New Roman" panose="02020603050405020304" pitchFamily="18" charset="0"/>
                <a:cs typeface="Times New Roman" panose="02020603050405020304" pitchFamily="18" charset="0"/>
              </a:rPr>
              <a:t>Hatályos 2026. január 1.</a:t>
            </a:r>
            <a:endParaRPr lang="hu-HU" sz="2000" b="0" i="0" u="none" strike="noStrike" baseline="0" dirty="0">
              <a:solidFill>
                <a:srgbClr val="FF0000"/>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FA3F8EA4-CF25-E893-8D3E-8242BD39FE60}"/>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BE08519B-61C0-6736-8958-DC63B64F453B}"/>
              </a:ext>
            </a:extLst>
          </p:cNvPr>
          <p:cNvSpPr>
            <a:spLocks noGrp="1"/>
          </p:cNvSpPr>
          <p:nvPr>
            <p:ph type="sldNum" sz="quarter" idx="12"/>
          </p:nvPr>
        </p:nvSpPr>
        <p:spPr/>
        <p:txBody>
          <a:bodyPr/>
          <a:lstStyle/>
          <a:p>
            <a:fld id="{A0496A7A-75F5-41B5-A0DF-ED23C681863B}" type="slidenum">
              <a:rPr lang="hu-HU" smtClean="0"/>
              <a:t>82</a:t>
            </a:fld>
            <a:endParaRPr lang="hu-HU" dirty="0"/>
          </a:p>
        </p:txBody>
      </p:sp>
      <p:sp>
        <p:nvSpPr>
          <p:cNvPr id="3" name="Élőláb helye 2">
            <a:extLst>
              <a:ext uri="{FF2B5EF4-FFF2-40B4-BE49-F238E27FC236}">
                <a16:creationId xmlns:a16="http://schemas.microsoft.com/office/drawing/2014/main" id="{F2450EEC-412D-680E-3CE7-49ACA0207B8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50C9FE37-4738-26ED-3BC9-9086638D7EAF}"/>
              </a:ext>
            </a:extLst>
          </p:cNvPr>
          <p:cNvSpPr txBox="1"/>
          <p:nvPr/>
        </p:nvSpPr>
        <p:spPr>
          <a:xfrm>
            <a:off x="323528" y="404664"/>
            <a:ext cx="8145065" cy="461665"/>
          </a:xfrm>
          <a:prstGeom prst="rect">
            <a:avLst/>
          </a:prstGeom>
          <a:noFill/>
        </p:spPr>
        <p:txBody>
          <a:bodyPr wrap="square" rtlCol="0">
            <a:spAutoFit/>
          </a:bodyPr>
          <a:lstStyle/>
          <a:p>
            <a:pPr algn="ctr"/>
            <a:r>
              <a:rPr lang="hu-HU" sz="24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Gépjárművek költségelszámolása</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9" name="Kép 8">
            <a:extLst>
              <a:ext uri="{FF2B5EF4-FFF2-40B4-BE49-F238E27FC236}">
                <a16:creationId xmlns:a16="http://schemas.microsoft.com/office/drawing/2014/main" id="{B715BB7F-25B0-4B0F-A093-F158C4DF7B9D}"/>
              </a:ext>
            </a:extLst>
          </p:cNvPr>
          <p:cNvPicPr>
            <a:picLocks noChangeAspect="1"/>
          </p:cNvPicPr>
          <p:nvPr/>
        </p:nvPicPr>
        <p:blipFill>
          <a:blip r:embed="rId4"/>
          <a:stretch>
            <a:fillRect/>
          </a:stretch>
        </p:blipFill>
        <p:spPr>
          <a:xfrm>
            <a:off x="3219558" y="4606784"/>
            <a:ext cx="2353003" cy="1571844"/>
          </a:xfrm>
          <a:prstGeom prst="rect">
            <a:avLst/>
          </a:prstGeom>
        </p:spPr>
      </p:pic>
    </p:spTree>
    <p:extLst>
      <p:ext uri="{BB962C8B-B14F-4D97-AF65-F5344CB8AC3E}">
        <p14:creationId xmlns:p14="http://schemas.microsoft.com/office/powerpoint/2010/main" val="110540065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683568" y="182142"/>
            <a:ext cx="8145065" cy="461665"/>
          </a:xfrm>
          <a:prstGeom prst="rect">
            <a:avLst/>
          </a:prstGeom>
          <a:noFill/>
        </p:spPr>
        <p:txBody>
          <a:bodyPr wrap="square" rtlCol="0">
            <a:spAutoFit/>
          </a:bodyPr>
          <a:lstStyle/>
          <a:p>
            <a:pPr algn="ctr"/>
            <a:r>
              <a:rPr lang="hu-HU" sz="2400" b="1" dirty="0" err="1">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Kriptoeszközzel</a:t>
            </a: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végrehajtott ügyletből származó jövedelem</a:t>
            </a:r>
          </a:p>
        </p:txBody>
      </p:sp>
      <p:sp>
        <p:nvSpPr>
          <p:cNvPr id="2" name="Téglalap 1"/>
          <p:cNvSpPr/>
          <p:nvPr/>
        </p:nvSpPr>
        <p:spPr>
          <a:xfrm>
            <a:off x="80901" y="643807"/>
            <a:ext cx="8652103" cy="4924425"/>
          </a:xfrm>
          <a:prstGeom prst="rect">
            <a:avLst/>
          </a:prstGeom>
        </p:spPr>
        <p:txBody>
          <a:bodyPr wrap="square">
            <a:spAutoFit/>
          </a:bodyPr>
          <a:lstStyle/>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sv-SE" dirty="0">
                <a:solidFill>
                  <a:schemeClr val="tx2">
                    <a:lumMod val="50000"/>
                  </a:schemeClr>
                </a:solidFill>
                <a:latin typeface="Times New Roman" panose="02020603050405020304" pitchFamily="18" charset="0"/>
                <a:cs typeface="Times New Roman" panose="02020603050405020304" pitchFamily="18" charset="0"/>
              </a:rPr>
              <a:t>Szja tv. 67/C. § (5)-(7) bekezdés</a:t>
            </a:r>
            <a:endParaRPr lang="hu-HU" dirty="0">
              <a:solidFill>
                <a:srgbClr val="0D0D0D"/>
              </a:solidFill>
              <a:latin typeface="Times New Roman" panose="02020603050405020304" pitchFamily="18" charset="0"/>
              <a:cs typeface="Times New Roman" panose="02020603050405020304" pitchFamily="18" charset="0"/>
            </a:endParaRP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adókiegyenlítés kiszámítása során </a:t>
            </a:r>
            <a:r>
              <a:rPr lang="hu-HU" b="1" dirty="0">
                <a:solidFill>
                  <a:schemeClr val="tx2">
                    <a:lumMod val="50000"/>
                  </a:schemeClr>
                </a:solidFill>
                <a:latin typeface="Times New Roman" panose="02020603050405020304" pitchFamily="18" charset="0"/>
                <a:cs typeface="Times New Roman" panose="02020603050405020304" pitchFamily="18" charset="0"/>
              </a:rPr>
              <a:t>az adóévet megelőző bármely évben elért </a:t>
            </a:r>
            <a:r>
              <a:rPr lang="hu-HU" b="1" dirty="0" err="1">
                <a:solidFill>
                  <a:schemeClr val="tx2">
                    <a:lumMod val="50000"/>
                  </a:schemeClr>
                </a:solidFill>
                <a:latin typeface="Times New Roman" panose="02020603050405020304" pitchFamily="18" charset="0"/>
                <a:cs typeface="Times New Roman" panose="02020603050405020304" pitchFamily="18" charset="0"/>
              </a:rPr>
              <a:t>kriptoügyletből</a:t>
            </a:r>
            <a:r>
              <a:rPr lang="hu-HU" b="1" dirty="0">
                <a:solidFill>
                  <a:schemeClr val="tx2">
                    <a:lumMod val="50000"/>
                  </a:schemeClr>
                </a:solidFill>
                <a:latin typeface="Times New Roman" panose="02020603050405020304" pitchFamily="18" charset="0"/>
                <a:cs typeface="Times New Roman" panose="02020603050405020304" pitchFamily="18" charset="0"/>
              </a:rPr>
              <a:t> származó veszteség figyelembe vehető, ha azt az adózó a veszteség keletkezésének évéről szóló bevallásában feltünteti.</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Adókiegyenlítés = az adóévben, vagy az azt megelőző bármely évben bevallott, </a:t>
            </a:r>
            <a:r>
              <a:rPr lang="hu-HU"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veszteségnek és a bevalláskor hatályos adókulcsnak a szorzata, csökkentve az adóévet megelőző bármely évről szóló adóbevallásban </a:t>
            </a:r>
            <a:r>
              <a:rPr lang="hu-HU"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veszteség miatt már érvényesített adókiegyenlítéssel, de legfeljebb az adóévben, vagy az azt megelőző két évben bevallott, </a:t>
            </a:r>
            <a:r>
              <a:rPr lang="hu-HU"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jövedelem adója, csökkentve az adóévet megelőző bármelyik évről szóló adóbevallásban </a:t>
            </a:r>
            <a:r>
              <a:rPr lang="hu-HU"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veszteség miatt már érvényesített adókiegyenlítéssel.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kern="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Hatályos: 2026. január 1-től</a:t>
            </a:r>
            <a:endParaRPr lang="hu-HU" sz="1600"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83</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8" name="Kép 7">
            <a:extLst>
              <a:ext uri="{FF2B5EF4-FFF2-40B4-BE49-F238E27FC236}">
                <a16:creationId xmlns:a16="http://schemas.microsoft.com/office/drawing/2014/main" id="{D9E8EEA8-FAA0-B746-806B-F556EDEE7438}"/>
              </a:ext>
            </a:extLst>
          </p:cNvPr>
          <p:cNvPicPr>
            <a:picLocks noChangeAspect="1"/>
          </p:cNvPicPr>
          <p:nvPr/>
        </p:nvPicPr>
        <p:blipFill>
          <a:blip r:embed="rId4"/>
          <a:stretch>
            <a:fillRect/>
          </a:stretch>
        </p:blipFill>
        <p:spPr>
          <a:xfrm>
            <a:off x="6543925" y="4961417"/>
            <a:ext cx="2133600" cy="1269825"/>
          </a:xfrm>
          <a:prstGeom prst="rect">
            <a:avLst/>
          </a:prstGeom>
          <a:effectLst>
            <a:softEdge rad="127000"/>
          </a:effectLst>
        </p:spPr>
      </p:pic>
    </p:spTree>
    <p:extLst>
      <p:ext uri="{BB962C8B-B14F-4D97-AF65-F5344CB8AC3E}">
        <p14:creationId xmlns:p14="http://schemas.microsoft.com/office/powerpoint/2010/main" val="352116080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B50CA-EC07-7DB0-747F-23B9DD3EC1F2}"/>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CFFA6DBF-E26B-9397-6693-B8C2921DBB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D941FE5A-A363-CD97-C5DD-BCA3E8C91305}"/>
              </a:ext>
            </a:extLst>
          </p:cNvPr>
          <p:cNvSpPr txBox="1"/>
          <p:nvPr/>
        </p:nvSpPr>
        <p:spPr>
          <a:xfrm>
            <a:off x="572698" y="347525"/>
            <a:ext cx="8145065" cy="461665"/>
          </a:xfrm>
          <a:prstGeom prst="rect">
            <a:avLst/>
          </a:prstGeom>
          <a:noFill/>
        </p:spPr>
        <p:txBody>
          <a:bodyPr wrap="square" rtlCol="0">
            <a:spAutoFit/>
          </a:bodyPr>
          <a:lstStyle/>
          <a:p>
            <a:pPr algn="ctr"/>
            <a:r>
              <a:rPr lang="hu-HU" sz="2400" b="1" dirty="0" err="1">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Kriptoeszközzel</a:t>
            </a: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végrehajtott ügyletből származó jövedelem</a:t>
            </a:r>
          </a:p>
        </p:txBody>
      </p:sp>
      <p:sp>
        <p:nvSpPr>
          <p:cNvPr id="2" name="Téglalap 1">
            <a:extLst>
              <a:ext uri="{FF2B5EF4-FFF2-40B4-BE49-F238E27FC236}">
                <a16:creationId xmlns:a16="http://schemas.microsoft.com/office/drawing/2014/main" id="{DEED0499-1B55-1829-43C7-63AAC6D26750}"/>
              </a:ext>
            </a:extLst>
          </p:cNvPr>
          <p:cNvSpPr/>
          <p:nvPr/>
        </p:nvSpPr>
        <p:spPr>
          <a:xfrm>
            <a:off x="179512" y="987245"/>
            <a:ext cx="8337465" cy="4801314"/>
          </a:xfrm>
          <a:prstGeom prst="rect">
            <a:avLst/>
          </a:prstGeom>
        </p:spPr>
        <p:txBody>
          <a:bodyPr wrap="square">
            <a:spAutoFit/>
          </a:bodyPr>
          <a:lstStyle/>
          <a:p>
            <a:pPr marL="285750" indent="-285750" algn="just">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Szja tv. 67/C. § új (7a) bekezdés</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 magánszemély olyan nyilvántartást vezet, amelyből megállapítható a </a:t>
            </a:r>
            <a:r>
              <a:rPr lang="hu-HU" b="1"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b="1"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bármely évi veszteség összesített, adókiegyenlítésként még nem érvényesített összege, amelyet a magánszemély a tárgyévi adóbevallásában tájékoztató adatként feltüntet.</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1" dirty="0">
                <a:solidFill>
                  <a:schemeClr val="tx2">
                    <a:lumMod val="50000"/>
                  </a:schemeClr>
                </a:solidFill>
                <a:latin typeface="Times New Roman" panose="02020603050405020304" pitchFamily="18" charset="0"/>
                <a:cs typeface="Times New Roman" panose="02020603050405020304" pitchFamily="18" charset="0"/>
              </a:rPr>
              <a:t>Az adókiegyenlítés módosított szabályai először a 2025. adóévről szóló adóbevallásban érvényesíthető. </a:t>
            </a:r>
            <a:r>
              <a:rPr lang="hu-HU" dirty="0">
                <a:solidFill>
                  <a:schemeClr val="tx2">
                    <a:lumMod val="50000"/>
                  </a:schemeClr>
                </a:solidFill>
                <a:latin typeface="Times New Roman" panose="02020603050405020304" pitchFamily="18" charset="0"/>
                <a:cs typeface="Times New Roman" panose="02020603050405020304" pitchFamily="18" charset="0"/>
              </a:rPr>
              <a:t>A 2025. adóévet megelőző évek bármelyikének adóbevallásában </a:t>
            </a:r>
            <a:r>
              <a:rPr lang="hu-HU" dirty="0" err="1">
                <a:solidFill>
                  <a:schemeClr val="tx2">
                    <a:lumMod val="50000"/>
                  </a:schemeClr>
                </a:solidFill>
                <a:latin typeface="Times New Roman" panose="02020603050405020304" pitchFamily="18" charset="0"/>
                <a:cs typeface="Times New Roman" panose="02020603050405020304" pitchFamily="18" charset="0"/>
              </a:rPr>
              <a:t>kriptoeszközzel</a:t>
            </a:r>
            <a:r>
              <a:rPr lang="hu-HU" dirty="0">
                <a:solidFill>
                  <a:schemeClr val="tx2">
                    <a:lumMod val="50000"/>
                  </a:schemeClr>
                </a:solidFill>
                <a:latin typeface="Times New Roman" panose="02020603050405020304" pitchFamily="18" charset="0"/>
                <a:cs typeface="Times New Roman" panose="02020603050405020304" pitchFamily="18" charset="0"/>
              </a:rPr>
              <a:t> végrehajtott ügyletből származó veszteségként feltüntetett, adókiegyenlítésként még el nem számolt veszteség az adókiegyenlítésre jogosító összeg meghatározásakor figyelembe vehető.</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sv-SE" dirty="0">
                <a:solidFill>
                  <a:srgbClr val="FF0000"/>
                </a:solidFill>
                <a:latin typeface="Times New Roman" panose="02020603050405020304" pitchFamily="18" charset="0"/>
                <a:cs typeface="Times New Roman" panose="02020603050405020304" pitchFamily="18" charset="0"/>
              </a:rPr>
              <a:t>Szja tv. 111. § (2) bekezdés</a:t>
            </a:r>
            <a:endParaRPr lang="hu-HU" sz="1000" b="0" i="0" u="none" strike="noStrike" baseline="0" dirty="0">
              <a:solidFill>
                <a:srgbClr val="FF0000"/>
              </a:solidFill>
              <a:latin typeface="Times New Roman" panose="02020603050405020304" pitchFamily="18" charset="0"/>
              <a:cs typeface="Times New Roman" panose="02020603050405020304" pitchFamily="18" charset="0"/>
            </a:endParaRPr>
          </a:p>
          <a:p>
            <a:pPr algn="just"/>
            <a:endParaRPr lang="hu-HU" sz="1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A6B52C43-46F0-FA82-06BF-3B56D600771F}"/>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D01BAF74-E159-0E4A-6EC8-BED40F5D7857}"/>
              </a:ext>
            </a:extLst>
          </p:cNvPr>
          <p:cNvSpPr>
            <a:spLocks noGrp="1"/>
          </p:cNvSpPr>
          <p:nvPr>
            <p:ph type="sldNum" sz="quarter" idx="12"/>
          </p:nvPr>
        </p:nvSpPr>
        <p:spPr/>
        <p:txBody>
          <a:bodyPr/>
          <a:lstStyle/>
          <a:p>
            <a:fld id="{A0496A7A-75F5-41B5-A0DF-ED23C681863B}" type="slidenum">
              <a:rPr lang="hu-HU" smtClean="0"/>
              <a:t>84</a:t>
            </a:fld>
            <a:endParaRPr lang="hu-HU" dirty="0"/>
          </a:p>
        </p:txBody>
      </p:sp>
      <p:sp>
        <p:nvSpPr>
          <p:cNvPr id="3" name="Élőláb helye 2">
            <a:extLst>
              <a:ext uri="{FF2B5EF4-FFF2-40B4-BE49-F238E27FC236}">
                <a16:creationId xmlns:a16="http://schemas.microsoft.com/office/drawing/2014/main" id="{412D3152-49F8-BB52-CDE5-78546BE65F1D}"/>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7" name="Kép 6">
            <a:extLst>
              <a:ext uri="{FF2B5EF4-FFF2-40B4-BE49-F238E27FC236}">
                <a16:creationId xmlns:a16="http://schemas.microsoft.com/office/drawing/2014/main" id="{9DCDCFAB-CEC7-8179-8E91-CFE717E899F2}"/>
              </a:ext>
            </a:extLst>
          </p:cNvPr>
          <p:cNvPicPr>
            <a:picLocks noChangeAspect="1"/>
          </p:cNvPicPr>
          <p:nvPr/>
        </p:nvPicPr>
        <p:blipFill>
          <a:blip r:embed="rId4"/>
          <a:stretch>
            <a:fillRect/>
          </a:stretch>
        </p:blipFill>
        <p:spPr>
          <a:xfrm>
            <a:off x="6210848" y="4721399"/>
            <a:ext cx="1958500" cy="1644079"/>
          </a:xfrm>
          <a:prstGeom prst="rect">
            <a:avLst/>
          </a:prstGeom>
          <a:effectLst>
            <a:softEdge rad="127000"/>
          </a:effectLst>
        </p:spPr>
      </p:pic>
    </p:spTree>
    <p:extLst>
      <p:ext uri="{BB962C8B-B14F-4D97-AF65-F5344CB8AC3E}">
        <p14:creationId xmlns:p14="http://schemas.microsoft.com/office/powerpoint/2010/main" val="14706297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693273" y="0"/>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Béren kívüli juttatások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Kép 4" descr="A képen szöveg, CD látható&#10;&#10;Automatikusan generált leírás">
            <a:extLst>
              <a:ext uri="{FF2B5EF4-FFF2-40B4-BE49-F238E27FC236}">
                <a16:creationId xmlns:a16="http://schemas.microsoft.com/office/drawing/2014/main" id="{FDA75210-9BFA-BD22-1EB6-99C7841FBC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8304" y="1290588"/>
            <a:ext cx="1717553" cy="1292317"/>
          </a:xfrm>
          <a:prstGeom prst="rect">
            <a:avLst/>
          </a:prstGeom>
          <a:ln>
            <a:noFill/>
          </a:ln>
          <a:effectLst>
            <a:softEdge rad="112500"/>
          </a:effectLst>
        </p:spPr>
      </p:pic>
      <p:sp>
        <p:nvSpPr>
          <p:cNvPr id="2" name="Téglalap 1"/>
          <p:cNvSpPr/>
          <p:nvPr/>
        </p:nvSpPr>
        <p:spPr>
          <a:xfrm>
            <a:off x="193753" y="421022"/>
            <a:ext cx="6754511" cy="2893100"/>
          </a:xfrm>
          <a:prstGeom prst="rect">
            <a:avLst/>
          </a:prstGeom>
        </p:spPr>
        <p:txBody>
          <a:bodyPr wrap="square">
            <a:spAutoFit/>
          </a:bodyPr>
          <a:lstStyle/>
          <a:p>
            <a:pPr algn="just"/>
            <a:r>
              <a:rPr lang="hu-HU"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Széchenyi Pihenő Kártya</a:t>
            </a:r>
          </a:p>
          <a:p>
            <a:pPr algn="just"/>
            <a:endParaRPr lang="hu-HU" sz="10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Szja tv. 110. § (2) bekezdése</a:t>
            </a:r>
          </a:p>
          <a:p>
            <a:pPr marL="285750" indent="-285750" algn="just">
              <a:buFont typeface="Wingdings" panose="05000000000000000000" pitchFamily="2" charset="2"/>
              <a:buChar char="Ø"/>
            </a:pPr>
            <a:endParaRPr lang="hu-HU" sz="10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Szja tv. 71. § (1) bekezdésétől eltérően a Széchenyi Pihenő Kártyával kezdeményezett fizetés a </a:t>
            </a:r>
            <a:r>
              <a:rPr lang="hu-HU" b="1" dirty="0">
                <a:solidFill>
                  <a:schemeClr val="tx2">
                    <a:lumMod val="50000"/>
                  </a:schemeClr>
                </a:solidFill>
                <a:latin typeface="Times New Roman" panose="02020603050405020304" pitchFamily="18" charset="0"/>
                <a:cs typeface="Times New Roman" panose="02020603050405020304" pitchFamily="18" charset="0"/>
              </a:rPr>
              <a:t>2025. december 1. és 2026. április 30. közötti időszakban </a:t>
            </a:r>
            <a:r>
              <a:rPr lang="hu-HU" dirty="0">
                <a:solidFill>
                  <a:schemeClr val="tx2">
                    <a:lumMod val="50000"/>
                  </a:schemeClr>
                </a:solidFill>
                <a:latin typeface="Times New Roman" panose="02020603050405020304" pitchFamily="18" charset="0"/>
                <a:cs typeface="Times New Roman" panose="02020603050405020304" pitchFamily="18" charset="0"/>
              </a:rPr>
              <a:t>a kereskedő által értékesített – a 76/2018. (IV. 20.) Korm. rendeletben meghatározott – </a:t>
            </a:r>
            <a:r>
              <a:rPr lang="hu-HU" b="1" dirty="0">
                <a:solidFill>
                  <a:schemeClr val="tx2">
                    <a:lumMod val="50000"/>
                  </a:schemeClr>
                </a:solidFill>
                <a:latin typeface="Times New Roman" panose="02020603050405020304" pitchFamily="18" charset="0"/>
                <a:cs typeface="Times New Roman" panose="02020603050405020304" pitchFamily="18" charset="0"/>
              </a:rPr>
              <a:t>élelmiszer vásárlására is felhasználható.</a:t>
            </a:r>
          </a:p>
          <a:p>
            <a:endParaRPr lang="hu-HU" sz="1000" dirty="0"/>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2025. november 20-tól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85</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7" name="Téglalap 6">
            <a:extLst>
              <a:ext uri="{FF2B5EF4-FFF2-40B4-BE49-F238E27FC236}">
                <a16:creationId xmlns:a16="http://schemas.microsoft.com/office/drawing/2014/main" id="{282F8863-A0BF-93B3-096D-501F8E3F7D1D}"/>
              </a:ext>
            </a:extLst>
          </p:cNvPr>
          <p:cNvSpPr/>
          <p:nvPr/>
        </p:nvSpPr>
        <p:spPr>
          <a:xfrm>
            <a:off x="193753" y="3411828"/>
            <a:ext cx="8615239" cy="3170099"/>
          </a:xfrm>
          <a:prstGeom prst="rect">
            <a:avLst/>
          </a:prstGeom>
        </p:spPr>
        <p:txBody>
          <a:bodyPr wrap="square">
            <a:spAutoFit/>
          </a:bodyPr>
          <a:lstStyle/>
          <a:p>
            <a:pPr algn="just"/>
            <a:r>
              <a:rPr lang="hu-HU"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Lakhatási támogatás</a:t>
            </a:r>
          </a:p>
          <a:p>
            <a:pPr algn="just"/>
            <a:endParaRPr lang="hu-HU" sz="10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Szja tv. 71. § új </a:t>
            </a:r>
            <a:r>
              <a:rPr lang="hu-HU" b="0" i="0" u="none" strike="noStrike" baseline="0" dirty="0">
                <a:solidFill>
                  <a:srgbClr val="FF0000"/>
                </a:solidFill>
                <a:latin typeface="Times New Roman" panose="02020603050405020304" pitchFamily="18" charset="0"/>
                <a:cs typeface="Times New Roman" panose="02020603050405020304" pitchFamily="18" charset="0"/>
              </a:rPr>
              <a:t>(1c) bekezdése</a:t>
            </a:r>
          </a:p>
          <a:p>
            <a:pPr marL="285750" indent="-285750" algn="just">
              <a:buFont typeface="Wingdings" panose="05000000000000000000" pitchFamily="2" charset="2"/>
              <a:buChar char="Ø"/>
            </a:pPr>
            <a:endParaRPr lang="hu-HU" sz="10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accent1">
                    <a:lumMod val="50000"/>
                  </a:schemeClr>
                </a:solidFill>
                <a:latin typeface="Times New Roman" panose="02020603050405020304" pitchFamily="18" charset="0"/>
                <a:cs typeface="Times New Roman" panose="02020603050405020304" pitchFamily="18" charset="0"/>
              </a:rPr>
              <a:t>Béren kívüli juttatásnak minősül </a:t>
            </a:r>
            <a:r>
              <a:rPr lang="hu-HU" b="1" dirty="0">
                <a:solidFill>
                  <a:schemeClr val="accent1">
                    <a:lumMod val="50000"/>
                  </a:schemeClr>
                </a:solidFill>
                <a:latin typeface="Times New Roman" panose="02020603050405020304" pitchFamily="18" charset="0"/>
                <a:cs typeface="Times New Roman" panose="02020603050405020304" pitchFamily="18" charset="0"/>
              </a:rPr>
              <a:t>a rendvédelmi feladatokat ellátó szerv által a foglalkoztatottjának lakhatási támogatás címén </a:t>
            </a:r>
            <a:r>
              <a:rPr lang="hu-HU" dirty="0">
                <a:solidFill>
                  <a:schemeClr val="accent1">
                    <a:lumMod val="50000"/>
                  </a:schemeClr>
                </a:solidFill>
                <a:latin typeface="Times New Roman" panose="02020603050405020304" pitchFamily="18" charset="0"/>
                <a:cs typeface="Times New Roman" panose="02020603050405020304" pitchFamily="18" charset="0"/>
              </a:rPr>
              <a:t>lakás bérleti díjának megfizetéséhez kormányrendeletben meghatározott feltételek szerint adott támogatás, azzal, hogy e támogatásra az (1b) bekezdés szerinti lakhatási támogatás e törvény szerinti szabályait az ott meghatározott </a:t>
            </a:r>
            <a:r>
              <a:rPr lang="hu-HU" b="1" dirty="0">
                <a:solidFill>
                  <a:schemeClr val="accent1">
                    <a:lumMod val="50000"/>
                  </a:schemeClr>
                </a:solidFill>
                <a:latin typeface="Times New Roman" panose="02020603050405020304" pitchFamily="18" charset="0"/>
                <a:cs typeface="Times New Roman" panose="02020603050405020304" pitchFamily="18" charset="0"/>
              </a:rPr>
              <a:t>életkori korlátozás </a:t>
            </a:r>
            <a:r>
              <a:rPr lang="hu-HU" dirty="0">
                <a:solidFill>
                  <a:schemeClr val="accent1">
                    <a:lumMod val="50000"/>
                  </a:schemeClr>
                </a:solidFill>
                <a:latin typeface="Times New Roman" panose="02020603050405020304" pitchFamily="18" charset="0"/>
                <a:cs typeface="Times New Roman" panose="02020603050405020304" pitchFamily="18" charset="0"/>
              </a:rPr>
              <a:t>(35 év )</a:t>
            </a:r>
            <a:r>
              <a:rPr lang="hu-HU" b="1" dirty="0">
                <a:solidFill>
                  <a:schemeClr val="accent1">
                    <a:lumMod val="50000"/>
                  </a:schemeClr>
                </a:solidFill>
                <a:latin typeface="Times New Roman" panose="02020603050405020304" pitchFamily="18" charset="0"/>
                <a:cs typeface="Times New Roman" panose="02020603050405020304" pitchFamily="18" charset="0"/>
              </a:rPr>
              <a:t>figyelmen kívül hagyásával kell alkalmazni.</a:t>
            </a:r>
          </a:p>
          <a:p>
            <a:endParaRPr lang="hu-HU" sz="1000" dirty="0"/>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593272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64D22-90BE-9B90-0C11-2DD0CD7C7ADA}"/>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DD929E49-7D58-41E2-8148-AB8A04C69F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F335150A-186C-5A51-4446-F537D65FA2E0}"/>
              </a:ext>
            </a:extLst>
          </p:cNvPr>
          <p:cNvSpPr txBox="1"/>
          <p:nvPr/>
        </p:nvSpPr>
        <p:spPr>
          <a:xfrm>
            <a:off x="611560" y="28146"/>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Béren kívüli juttatások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98AA8607-4116-C459-627B-0CA33B009409}"/>
              </a:ext>
            </a:extLst>
          </p:cNvPr>
          <p:cNvSpPr/>
          <p:nvPr/>
        </p:nvSpPr>
        <p:spPr>
          <a:xfrm>
            <a:off x="193753" y="188640"/>
            <a:ext cx="8493047" cy="6678751"/>
          </a:xfrm>
          <a:prstGeom prst="rect">
            <a:avLst/>
          </a:prstGeom>
        </p:spPr>
        <p:txBody>
          <a:bodyPr wrap="square">
            <a:spAutoFit/>
          </a:bodyPr>
          <a:lstStyle/>
          <a:p>
            <a:pPr algn="just"/>
            <a:r>
              <a:rPr lang="hu-HU"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Otthontámogatás</a:t>
            </a:r>
          </a:p>
          <a:p>
            <a:pPr algn="just"/>
            <a:endParaRPr lang="hu-HU" sz="8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rgbClr val="FF0000"/>
                </a:solidFill>
                <a:latin typeface="Times New Roman" panose="02020603050405020304" pitchFamily="18" charset="0"/>
                <a:cs typeface="Times New Roman" panose="02020603050405020304" pitchFamily="18" charset="0"/>
              </a:rPr>
              <a:t>Szja</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tv. új. </a:t>
            </a:r>
            <a:r>
              <a:rPr lang="hu-HU" b="0" i="0" u="none" strike="noStrike" baseline="0" dirty="0">
                <a:solidFill>
                  <a:srgbClr val="FF0000"/>
                </a:solidFill>
                <a:latin typeface="Times New Roman" panose="02020603050405020304" pitchFamily="18" charset="0"/>
                <a:cs typeface="Times New Roman" panose="02020603050405020304" pitchFamily="18" charset="0"/>
              </a:rPr>
              <a:t>71/A. §</a:t>
            </a:r>
          </a:p>
          <a:p>
            <a:pPr marL="285750" indent="-285750" algn="just">
              <a:buFont typeface="Wingdings" panose="05000000000000000000" pitchFamily="2" charset="2"/>
              <a:buChar char="Ø"/>
            </a:pPr>
            <a:endParaRPr lang="hu-HU" sz="10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361/2025. (XI. 25.) Korm. rendeletében meghatározott magánszemélyek számára Otthontámogatás címén </a:t>
            </a:r>
            <a:r>
              <a:rPr lang="hu-HU" b="1" dirty="0">
                <a:solidFill>
                  <a:schemeClr val="tx2">
                    <a:lumMod val="50000"/>
                  </a:schemeClr>
                </a:solidFill>
                <a:latin typeface="Times New Roman" panose="02020603050405020304" pitchFamily="18" charset="0"/>
                <a:cs typeface="Times New Roman" panose="02020603050405020304" pitchFamily="18" charset="0"/>
              </a:rPr>
              <a:t>lakáscélú hitel- vagy kölcsönszerződés törlesztéséhez, vagy lakáscélú pénzügyi lízingszerződés (lakáscélú hitel) díjának megfizetéséhez, vagy a lakáscélú hitelhez szükséges önerő teljesítéséhez nyújtott támogatás </a:t>
            </a:r>
            <a:r>
              <a:rPr lang="hu-HU" dirty="0">
                <a:solidFill>
                  <a:schemeClr val="tx2">
                    <a:lumMod val="50000"/>
                  </a:schemeClr>
                </a:solidFill>
                <a:latin typeface="Times New Roman" panose="02020603050405020304" pitchFamily="18" charset="0"/>
                <a:cs typeface="Times New Roman" panose="02020603050405020304" pitchFamily="18" charset="0"/>
              </a:rPr>
              <a:t>a béren kívüli juttatásra vonatkozó szabályok szerint visel </a:t>
            </a:r>
            <a:r>
              <a:rPr lang="hu-HU" dirty="0" err="1">
                <a:solidFill>
                  <a:schemeClr val="tx2">
                    <a:lumMod val="50000"/>
                  </a:schemeClr>
                </a:solidFill>
                <a:latin typeface="Times New Roman" panose="02020603050405020304" pitchFamily="18" charset="0"/>
                <a:cs typeface="Times New Roman" panose="02020603050405020304" pitchFamily="18" charset="0"/>
              </a:rPr>
              <a:t>közterheket</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a:t>
            </a:r>
            <a:r>
              <a:rPr lang="hu-HU" dirty="0" err="1">
                <a:solidFill>
                  <a:schemeClr val="tx2">
                    <a:lumMod val="50000"/>
                  </a:schemeClr>
                </a:solidFill>
                <a:latin typeface="Times New Roman" panose="02020603050405020304" pitchFamily="18" charset="0"/>
                <a:cs typeface="Times New Roman" panose="02020603050405020304" pitchFamily="18" charset="0"/>
              </a:rPr>
              <a:t>közterhekkel</a:t>
            </a:r>
            <a:r>
              <a:rPr lang="hu-HU" dirty="0">
                <a:solidFill>
                  <a:schemeClr val="tx2">
                    <a:lumMod val="50000"/>
                  </a:schemeClr>
                </a:solidFill>
                <a:latin typeface="Times New Roman" panose="02020603050405020304" pitchFamily="18" charset="0"/>
                <a:cs typeface="Times New Roman" panose="02020603050405020304" pitchFamily="18" charset="0"/>
              </a:rPr>
              <a:t> összefüggő adókötelezettséget (így különösen az adómegállapítási, -bevallási és megfizetési kötelezettséget) az a személy teljesíti, aki (amely) a magánszemély részére a támogatást a Magyar Államkincstártól igényli (lehívja).</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1" dirty="0">
                <a:solidFill>
                  <a:schemeClr val="tx2">
                    <a:lumMod val="50000"/>
                  </a:schemeClr>
                </a:solidFill>
                <a:latin typeface="Times New Roman" panose="02020603050405020304" pitchFamily="18" charset="0"/>
                <a:cs typeface="Times New Roman" panose="02020603050405020304" pitchFamily="18" charset="0"/>
              </a:rPr>
              <a:t>A közfeladatok ellátásában és a közfeladatok nyújtásában közreműködő foglalkoztatottak esetében adható</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Otthontámogatás éves keretösszege jogosultanként </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	a) </a:t>
            </a:r>
            <a:r>
              <a:rPr lang="hu-HU" b="1" dirty="0">
                <a:solidFill>
                  <a:schemeClr val="tx2">
                    <a:lumMod val="50000"/>
                  </a:schemeClr>
                </a:solidFill>
                <a:latin typeface="Times New Roman" panose="02020603050405020304" pitchFamily="18" charset="0"/>
                <a:cs typeface="Times New Roman" panose="02020603050405020304" pitchFamily="18" charset="0"/>
              </a:rPr>
              <a:t>legfeljebb nettó egymillió forint</a:t>
            </a:r>
            <a:r>
              <a:rPr lang="hu-HU" dirty="0">
                <a:solidFill>
                  <a:schemeClr val="tx2">
                    <a:lumMod val="50000"/>
                  </a:schemeClr>
                </a:solidFill>
                <a:latin typeface="Times New Roman" panose="02020603050405020304" pitchFamily="18" charset="0"/>
                <a:cs typeface="Times New Roman" panose="02020603050405020304" pitchFamily="18" charset="0"/>
              </a:rPr>
              <a:t>, ha az Otthontámogatásra jogosult 	jogviszonya az egész adóévben fennáll;</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	b) a nettó egymillió forintnak az Otthontámogatásra jogosult által az adott 	munkáltatónál a naptári évben a juttatás alapjául szolgáló </a:t>
            </a:r>
            <a:r>
              <a:rPr lang="hu-HU" b="1" dirty="0">
                <a:solidFill>
                  <a:schemeClr val="tx2">
                    <a:lumMod val="50000"/>
                  </a:schemeClr>
                </a:solidFill>
                <a:latin typeface="Times New Roman" panose="02020603050405020304" pitchFamily="18" charset="0"/>
                <a:cs typeface="Times New Roman" panose="02020603050405020304" pitchFamily="18" charset="0"/>
              </a:rPr>
              <a:t>jogviszonyban töltött 	napokkal arányos összege</a:t>
            </a:r>
            <a:r>
              <a:rPr lang="hu-HU" dirty="0">
                <a:solidFill>
                  <a:schemeClr val="tx2">
                    <a:lumMod val="50000"/>
                  </a:schemeClr>
                </a:solidFill>
                <a:latin typeface="Times New Roman" panose="02020603050405020304" pitchFamily="18" charset="0"/>
                <a:cs typeface="Times New Roman" panose="02020603050405020304" pitchFamily="18" charset="0"/>
              </a:rPr>
              <a:t>, ha az Otthontámogatásra jogosult jogviszonya csak 	az év egy részében áll fenn.</a:t>
            </a:r>
          </a:p>
          <a:p>
            <a:pPr algn="just"/>
            <a:endParaRPr lang="hu-HU" sz="800" b="0" i="0" u="none" strike="noStrike" baseline="0" dirty="0">
              <a:solidFill>
                <a:srgbClr val="FF0000"/>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E65046D2-0A1C-55F1-61F8-778490880BCD}"/>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44F8B86-D78A-7C4D-4516-469D3E169147}"/>
              </a:ext>
            </a:extLst>
          </p:cNvPr>
          <p:cNvSpPr>
            <a:spLocks noGrp="1"/>
          </p:cNvSpPr>
          <p:nvPr>
            <p:ph type="sldNum" sz="quarter" idx="12"/>
          </p:nvPr>
        </p:nvSpPr>
        <p:spPr/>
        <p:txBody>
          <a:bodyPr/>
          <a:lstStyle/>
          <a:p>
            <a:fld id="{A0496A7A-75F5-41B5-A0DF-ED23C681863B}" type="slidenum">
              <a:rPr lang="hu-HU" smtClean="0"/>
              <a:t>86</a:t>
            </a:fld>
            <a:endParaRPr lang="hu-HU" dirty="0"/>
          </a:p>
        </p:txBody>
      </p:sp>
      <p:sp>
        <p:nvSpPr>
          <p:cNvPr id="3" name="Élőláb helye 2">
            <a:extLst>
              <a:ext uri="{FF2B5EF4-FFF2-40B4-BE49-F238E27FC236}">
                <a16:creationId xmlns:a16="http://schemas.microsoft.com/office/drawing/2014/main" id="{45917FBB-D319-7056-3CBB-BE7CCA0F3756}"/>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256969791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D6DD2-CBC2-A263-D0FB-4E1EAD4F57BC}"/>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2D640A38-56D1-E79B-1797-A77A90D209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4043FE4E-F042-FFCF-CC60-5E27F3F16FAD}"/>
              </a:ext>
            </a:extLst>
          </p:cNvPr>
          <p:cNvSpPr txBox="1"/>
          <p:nvPr/>
        </p:nvSpPr>
        <p:spPr>
          <a:xfrm>
            <a:off x="611560" y="286393"/>
            <a:ext cx="8145065" cy="461665"/>
          </a:xfrm>
          <a:prstGeom prst="rect">
            <a:avLst/>
          </a:prstGeom>
          <a:noFill/>
        </p:spPr>
        <p:txBody>
          <a:bodyPr wrap="square" rtlCol="0">
            <a:spAutoFit/>
          </a:bodyPr>
          <a:lstStyle/>
          <a:p>
            <a:pPr algn="ct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Induló vállalkozásban történő részesedésszerzés</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églalap 1">
            <a:extLst>
              <a:ext uri="{FF2B5EF4-FFF2-40B4-BE49-F238E27FC236}">
                <a16:creationId xmlns:a16="http://schemas.microsoft.com/office/drawing/2014/main" id="{EB65515A-C45A-304B-9BDF-92D47B130AF3}"/>
              </a:ext>
            </a:extLst>
          </p:cNvPr>
          <p:cNvSpPr/>
          <p:nvPr/>
        </p:nvSpPr>
        <p:spPr>
          <a:xfrm>
            <a:off x="193753" y="837135"/>
            <a:ext cx="8493047" cy="5601533"/>
          </a:xfrm>
          <a:prstGeom prst="rect">
            <a:avLst/>
          </a:prstGeom>
        </p:spPr>
        <p:txBody>
          <a:bodyPr wrap="square">
            <a:spAutoFit/>
          </a:bodyPr>
          <a:lstStyle/>
          <a:p>
            <a:pPr algn="just"/>
            <a:endParaRPr lang="hu-HU" sz="8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Szja tv. 77/A. § (2) bekezdés </a:t>
            </a:r>
            <a:r>
              <a:rPr lang="hu-HU" dirty="0" err="1">
                <a:solidFill>
                  <a:schemeClr val="tx2">
                    <a:lumMod val="50000"/>
                  </a:schemeClr>
                </a:solidFill>
                <a:latin typeface="Times New Roman" panose="02020603050405020304" pitchFamily="18" charset="0"/>
                <a:cs typeface="Times New Roman" panose="02020603050405020304" pitchFamily="18" charset="0"/>
              </a:rPr>
              <a:t>mb</a:t>
            </a:r>
            <a:r>
              <a:rPr lang="hu-HU" dirty="0">
                <a:solidFill>
                  <a:schemeClr val="tx2">
                    <a:lumMod val="50000"/>
                  </a:schemeClr>
                </a:solidFill>
                <a:latin typeface="Times New Roman" panose="02020603050405020304" pitchFamily="18" charset="0"/>
                <a:cs typeface="Times New Roman" panose="02020603050405020304" pitchFamily="18" charset="0"/>
              </a:rPr>
              <a:t>) alpontja </a:t>
            </a:r>
          </a:p>
          <a:p>
            <a:pPr marL="285750" indent="-285750" algn="just">
              <a:buFont typeface="Wingdings" panose="05000000000000000000" pitchFamily="2" charset="2"/>
              <a:buChar char="Ø"/>
            </a:pPr>
            <a:endParaRPr lang="hu-HU" sz="10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Nem minősül bevételnek a magánszemély által értékpapír formájában megszerzett vagyoni érték, ha az Szja tv. 77/B. § (12) bekezdés szerinti jogszerzés esetén a jog </a:t>
            </a:r>
            <a:r>
              <a:rPr lang="hu-HU" strike="sngStrike" dirty="0">
                <a:solidFill>
                  <a:schemeClr val="tx2">
                    <a:lumMod val="50000"/>
                  </a:schemeClr>
                </a:solidFill>
                <a:latin typeface="Times New Roman" panose="02020603050405020304" pitchFamily="18" charset="0"/>
                <a:cs typeface="Times New Roman" panose="02020603050405020304" pitchFamily="18" charset="0"/>
              </a:rPr>
              <a:t>gyakorlásának </a:t>
            </a:r>
            <a:r>
              <a:rPr lang="hu-HU" strike="sngStrike" dirty="0" err="1">
                <a:solidFill>
                  <a:schemeClr val="tx2">
                    <a:lumMod val="50000"/>
                  </a:schemeClr>
                </a:solidFill>
                <a:latin typeface="Times New Roman" panose="02020603050405020304" pitchFamily="18" charset="0"/>
                <a:cs typeface="Times New Roman" panose="02020603050405020304" pitchFamily="18" charset="0"/>
              </a:rPr>
              <a:t>megnyíltát</a:t>
            </a:r>
            <a:r>
              <a:rPr lang="hu-HU" dirty="0">
                <a:solidFill>
                  <a:schemeClr val="tx2">
                    <a:lumMod val="50000"/>
                  </a:schemeClr>
                </a:solidFill>
                <a:latin typeface="Times New Roman" panose="02020603050405020304" pitchFamily="18" charset="0"/>
                <a:cs typeface="Times New Roman" panose="02020603050405020304" pitchFamily="18" charset="0"/>
              </a:rPr>
              <a:t>  </a:t>
            </a:r>
            <a:r>
              <a:rPr lang="hu-HU" b="1" dirty="0">
                <a:solidFill>
                  <a:schemeClr val="tx2">
                    <a:lumMod val="50000"/>
                  </a:schemeClr>
                </a:solidFill>
                <a:latin typeface="Times New Roman" panose="02020603050405020304" pitchFamily="18" charset="0"/>
                <a:cs typeface="Times New Roman" panose="02020603050405020304" pitchFamily="18" charset="0"/>
              </a:rPr>
              <a:t>magánszemély részére történő alapítását és a jog megismeréséről szóló nyilatkozat keltét követő legalább három évig nem értékesíti.</a:t>
            </a:r>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Nem minősül bevételnek a jog formájában megszerzett vagyoni érték, ha a magánszemély induló vállalkozás munkavállalójaként, vezető tisztségviselőjeként szerez az induló vállalkozásban tagsági jogot megtestesítő részesedés megszerzésére vonatkozó jogot, feltéve, hogy a tagsági jogot megtestesítő részesedésre (üzletrészre, részvényre) vonatkozó jog juttatása megfelel a rendeltetésszerű joggyakorlás követelményének, és a munkavállaló, a vezető tisztségviselő a tagsági jogot megtestesítő részesedésre vonatkozó jogot a szerzést követő legalább három évig nem ruházza át másra.</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sv-SE" dirty="0">
                <a:solidFill>
                  <a:schemeClr val="tx2">
                    <a:lumMod val="50000"/>
                  </a:schemeClr>
                </a:solidFill>
                <a:latin typeface="Times New Roman" panose="02020603050405020304" pitchFamily="18" charset="0"/>
                <a:cs typeface="Times New Roman" panose="02020603050405020304" pitchFamily="18" charset="0"/>
              </a:rPr>
              <a:t>Szja tv. 111. § (4) bekezdése</a:t>
            </a: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2023. december 31-ét követően biztosított jogszerzés esetében is alkalmazható.</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6DE0C0E8-5301-4E00-3CEA-471BB88FA598}"/>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DCA3C65-DBCC-032B-96D5-0B7303A7ACD7}"/>
              </a:ext>
            </a:extLst>
          </p:cNvPr>
          <p:cNvSpPr>
            <a:spLocks noGrp="1"/>
          </p:cNvSpPr>
          <p:nvPr>
            <p:ph type="sldNum" sz="quarter" idx="12"/>
          </p:nvPr>
        </p:nvSpPr>
        <p:spPr/>
        <p:txBody>
          <a:bodyPr/>
          <a:lstStyle/>
          <a:p>
            <a:fld id="{A0496A7A-75F5-41B5-A0DF-ED23C681863B}" type="slidenum">
              <a:rPr lang="hu-HU" smtClean="0"/>
              <a:t>87</a:t>
            </a:fld>
            <a:endParaRPr lang="hu-HU" dirty="0"/>
          </a:p>
        </p:txBody>
      </p:sp>
      <p:sp>
        <p:nvSpPr>
          <p:cNvPr id="3" name="Élőláb helye 2">
            <a:extLst>
              <a:ext uri="{FF2B5EF4-FFF2-40B4-BE49-F238E27FC236}">
                <a16:creationId xmlns:a16="http://schemas.microsoft.com/office/drawing/2014/main" id="{83D1C092-8DB5-AAA0-AC2E-5EE13193AD5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221538657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85EA8-B07B-6D1C-CCB9-FCD3A8144CF1}"/>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C73AA5AD-AA15-054F-37B6-A6B6800003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7D91A0AB-57A8-C281-09AD-73515F0EC28C}"/>
              </a:ext>
            </a:extLst>
          </p:cNvPr>
          <p:cNvSpPr/>
          <p:nvPr/>
        </p:nvSpPr>
        <p:spPr>
          <a:xfrm>
            <a:off x="323528" y="1117478"/>
            <a:ext cx="8731852" cy="2954655"/>
          </a:xfrm>
          <a:prstGeom prst="rect">
            <a:avLst/>
          </a:prstGeom>
        </p:spPr>
        <p:txBody>
          <a:bodyPr wrap="square">
            <a:spAutoFit/>
          </a:bodyPr>
          <a:lstStyle/>
          <a:p>
            <a:r>
              <a:rPr lang="hu-HU"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Banki adathalászat károsultjai</a:t>
            </a:r>
          </a:p>
          <a:p>
            <a:endParaRPr lang="hu-HU" sz="800" dirty="0"/>
          </a:p>
          <a:p>
            <a:pPr marL="285750" indent="-285750">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Szja tv. 1. számú melléklet 6. pont 6.1. alpont új </a:t>
            </a:r>
            <a:r>
              <a:rPr lang="hu-HU" dirty="0">
                <a:solidFill>
                  <a:srgbClr val="FF0000"/>
                </a:solidFill>
                <a:latin typeface="Times New Roman" panose="02020603050405020304" pitchFamily="18" charset="0"/>
                <a:cs typeface="Times New Roman" panose="02020603050405020304" pitchFamily="18" charset="0"/>
              </a:rPr>
              <a:t>f) pont</a:t>
            </a: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károk megtérülése, a kockázatok viselése körében adómentes az a juttatás, amelyet a magánszemély kap  mint károsult, a pénzforgalmi szolgáltatások igénybevétele során használt érzékeny fizetési adatokkal való visszaélés – ideértve különösen  az előbbiek felhasználásával elkövetett csalási események  – eredményeképpen fellépő kár megtérítése esetén, bármely  jogcímen, a károsulttal szerződéses kapcsolatban álló hitelintézet részéről, legfeljebb a kár összegéig.</a:t>
            </a:r>
          </a:p>
          <a:p>
            <a:endParaRPr lang="hu-HU" sz="800" dirty="0">
              <a:solidFill>
                <a:srgbClr val="FF0000"/>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2025. november 20-tól</a:t>
            </a:r>
          </a:p>
        </p:txBody>
      </p:sp>
      <p:sp>
        <p:nvSpPr>
          <p:cNvPr id="4" name="Szövegdoboz 3">
            <a:extLst>
              <a:ext uri="{FF2B5EF4-FFF2-40B4-BE49-F238E27FC236}">
                <a16:creationId xmlns:a16="http://schemas.microsoft.com/office/drawing/2014/main" id="{6675B9E2-0704-9876-C214-CC3323E50ED3}"/>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1BD59D49-F841-5A88-E921-3591591AEC1D}"/>
              </a:ext>
            </a:extLst>
          </p:cNvPr>
          <p:cNvSpPr>
            <a:spLocks noGrp="1"/>
          </p:cNvSpPr>
          <p:nvPr>
            <p:ph type="sldNum" sz="quarter" idx="12"/>
          </p:nvPr>
        </p:nvSpPr>
        <p:spPr/>
        <p:txBody>
          <a:bodyPr/>
          <a:lstStyle/>
          <a:p>
            <a:fld id="{A0496A7A-75F5-41B5-A0DF-ED23C681863B}" type="slidenum">
              <a:rPr lang="hu-HU" smtClean="0"/>
              <a:t>88</a:t>
            </a:fld>
            <a:endParaRPr lang="hu-HU" dirty="0"/>
          </a:p>
        </p:txBody>
      </p:sp>
      <p:sp>
        <p:nvSpPr>
          <p:cNvPr id="3" name="Élőláb helye 2">
            <a:extLst>
              <a:ext uri="{FF2B5EF4-FFF2-40B4-BE49-F238E27FC236}">
                <a16:creationId xmlns:a16="http://schemas.microsoft.com/office/drawing/2014/main" id="{829F5A54-F1A8-20EC-3F6B-89B3C7425B9F}"/>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8B860008-B8DC-FC23-F2A6-F91F20AC745D}"/>
              </a:ext>
            </a:extLst>
          </p:cNvPr>
          <p:cNvSpPr txBox="1"/>
          <p:nvPr/>
        </p:nvSpPr>
        <p:spPr>
          <a:xfrm>
            <a:off x="107504" y="312406"/>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dómentességi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Kép 9">
            <a:extLst>
              <a:ext uri="{FF2B5EF4-FFF2-40B4-BE49-F238E27FC236}">
                <a16:creationId xmlns:a16="http://schemas.microsoft.com/office/drawing/2014/main" id="{36E032ED-1AE8-3223-0403-B33E653A44F6}"/>
              </a:ext>
            </a:extLst>
          </p:cNvPr>
          <p:cNvPicPr>
            <a:picLocks noChangeAspect="1"/>
          </p:cNvPicPr>
          <p:nvPr/>
        </p:nvPicPr>
        <p:blipFill>
          <a:blip r:embed="rId4"/>
          <a:srcRect l="9884" t="3485" b="4016"/>
          <a:stretch/>
        </p:blipFill>
        <p:spPr>
          <a:xfrm>
            <a:off x="2190675" y="4037883"/>
            <a:ext cx="5215869" cy="2772669"/>
          </a:xfrm>
          <a:prstGeom prst="rect">
            <a:avLst/>
          </a:prstGeom>
          <a:effectLst>
            <a:softEdge rad="317500"/>
          </a:effectLst>
        </p:spPr>
      </p:pic>
    </p:spTree>
    <p:extLst>
      <p:ext uri="{BB962C8B-B14F-4D97-AF65-F5344CB8AC3E}">
        <p14:creationId xmlns:p14="http://schemas.microsoft.com/office/powerpoint/2010/main" val="289461196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89</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1AB926BE-8BA2-EDF3-12C3-336713953AC4}"/>
              </a:ext>
            </a:extLst>
          </p:cNvPr>
          <p:cNvSpPr txBox="1"/>
          <p:nvPr/>
        </p:nvSpPr>
        <p:spPr>
          <a:xfrm>
            <a:off x="459381" y="323053"/>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dómentességi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églalap 10">
            <a:extLst>
              <a:ext uri="{FF2B5EF4-FFF2-40B4-BE49-F238E27FC236}">
                <a16:creationId xmlns:a16="http://schemas.microsoft.com/office/drawing/2014/main" id="{DE80DC6F-5BE8-1C86-1F66-507B0C9DF8D8}"/>
              </a:ext>
            </a:extLst>
          </p:cNvPr>
          <p:cNvSpPr/>
          <p:nvPr/>
        </p:nvSpPr>
        <p:spPr>
          <a:xfrm>
            <a:off x="395535" y="908720"/>
            <a:ext cx="8208911" cy="3077766"/>
          </a:xfrm>
          <a:prstGeom prst="rect">
            <a:avLst/>
          </a:prstGeom>
        </p:spPr>
        <p:txBody>
          <a:bodyPr wrap="square">
            <a:spAutoFit/>
          </a:bodyPr>
          <a:lstStyle/>
          <a:p>
            <a:pPr algn="l"/>
            <a:endParaRPr lang="hu-HU" sz="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r>
              <a:rPr lang="hu-HU" sz="1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Pedagógus továbbképzés költsége</a:t>
            </a:r>
          </a:p>
          <a:p>
            <a:pPr algn="l"/>
            <a:endParaRPr lang="hu-HU" sz="10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Szja tv. 1. számú melléklet 7. pont 7.13 alpont</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Adómentes a pedagógus továbbképzés más személy által viselt költsége vagy a továbbképzés költségeinek megtérítése, ideértve különösen a képzési költséget, a képzés időszaka alatt biztosított étkezést, utazást, szállást.</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Átmeneti rendelkezés szerint a szabály a 2024. december 31-ét követően adott juttatásokra alkalmazható (Szja tv. 110. § (1) bekezdés).</a:t>
            </a:r>
          </a:p>
          <a:p>
            <a:endParaRPr lang="hu-HU" sz="800" b="0" i="0" u="none" strike="noStrike" baseline="0" dirty="0">
              <a:solidFill>
                <a:srgbClr val="FF0000"/>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2025. november 20-tól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pic>
        <p:nvPicPr>
          <p:cNvPr id="16" name="Kép 15">
            <a:extLst>
              <a:ext uri="{FF2B5EF4-FFF2-40B4-BE49-F238E27FC236}">
                <a16:creationId xmlns:a16="http://schemas.microsoft.com/office/drawing/2014/main" id="{BB24598A-9AEF-0B3D-4216-B225F77A42D6}"/>
              </a:ext>
            </a:extLst>
          </p:cNvPr>
          <p:cNvPicPr>
            <a:picLocks noChangeAspect="1"/>
          </p:cNvPicPr>
          <p:nvPr/>
        </p:nvPicPr>
        <p:blipFill>
          <a:blip r:embed="rId4"/>
          <a:stretch>
            <a:fillRect/>
          </a:stretch>
        </p:blipFill>
        <p:spPr>
          <a:xfrm>
            <a:off x="3614043" y="4149080"/>
            <a:ext cx="1771897" cy="2095792"/>
          </a:xfrm>
          <a:prstGeom prst="rect">
            <a:avLst/>
          </a:prstGeom>
          <a:effectLst>
            <a:softEdge rad="63500"/>
          </a:effectLst>
        </p:spPr>
      </p:pic>
    </p:spTree>
    <p:extLst>
      <p:ext uri="{BB962C8B-B14F-4D97-AF65-F5344CB8AC3E}">
        <p14:creationId xmlns:p14="http://schemas.microsoft.com/office/powerpoint/2010/main" val="142619041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FE059-DCC1-0BC7-84CD-AC91A893E3DD}"/>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FDFB1EA9-1D34-C932-1336-11E7238F4A3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zövegdoboz 3">
            <a:extLst>
              <a:ext uri="{FF2B5EF4-FFF2-40B4-BE49-F238E27FC236}">
                <a16:creationId xmlns:a16="http://schemas.microsoft.com/office/drawing/2014/main" id="{EDA65767-7186-61FA-A7F0-E0D97ABBFD8F}"/>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C2B3FCFE-D79D-2C29-C65A-B2DE8F1B822A}"/>
              </a:ext>
            </a:extLst>
          </p:cNvPr>
          <p:cNvSpPr>
            <a:spLocks noGrp="1"/>
          </p:cNvSpPr>
          <p:nvPr>
            <p:ph type="sldNum" sz="quarter" idx="12"/>
          </p:nvPr>
        </p:nvSpPr>
        <p:spPr/>
        <p:txBody>
          <a:bodyPr/>
          <a:lstStyle/>
          <a:p>
            <a:fld id="{A0496A7A-75F5-41B5-A0DF-ED23C681863B}" type="slidenum">
              <a:rPr lang="hu-HU" smtClean="0"/>
              <a:t>90</a:t>
            </a:fld>
            <a:endParaRPr lang="hu-HU" dirty="0"/>
          </a:p>
        </p:txBody>
      </p:sp>
      <p:sp>
        <p:nvSpPr>
          <p:cNvPr id="3" name="Élőláb helye 2">
            <a:extLst>
              <a:ext uri="{FF2B5EF4-FFF2-40B4-BE49-F238E27FC236}">
                <a16:creationId xmlns:a16="http://schemas.microsoft.com/office/drawing/2014/main" id="{DF42E8D4-507F-59DE-F372-6BE3248730B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592CC0C4-BA3D-35A5-75A0-247C7FC02ECF}"/>
              </a:ext>
            </a:extLst>
          </p:cNvPr>
          <p:cNvSpPr txBox="1"/>
          <p:nvPr/>
        </p:nvSpPr>
        <p:spPr>
          <a:xfrm>
            <a:off x="323528" y="260648"/>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dómentességi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églalap 10">
            <a:extLst>
              <a:ext uri="{FF2B5EF4-FFF2-40B4-BE49-F238E27FC236}">
                <a16:creationId xmlns:a16="http://schemas.microsoft.com/office/drawing/2014/main" id="{1D6AB23F-2C45-CBF2-B088-CE763DB87A48}"/>
              </a:ext>
            </a:extLst>
          </p:cNvPr>
          <p:cNvSpPr/>
          <p:nvPr/>
        </p:nvSpPr>
        <p:spPr>
          <a:xfrm>
            <a:off x="395535" y="908720"/>
            <a:ext cx="8208911" cy="4370427"/>
          </a:xfrm>
          <a:prstGeom prst="rect">
            <a:avLst/>
          </a:prstGeom>
        </p:spPr>
        <p:txBody>
          <a:bodyPr wrap="square">
            <a:spAutoFit/>
          </a:bodyPr>
          <a:lstStyle/>
          <a:p>
            <a:pPr algn="l"/>
            <a:endParaRPr lang="hu-HU" sz="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r>
              <a:rPr lang="hu-HU" sz="1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Kisgyermekkel otthon lévők szövetkezetének tagjának adott utalvány</a:t>
            </a:r>
          </a:p>
          <a:p>
            <a:pPr algn="l"/>
            <a:endParaRPr lang="hu-HU" sz="10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latin typeface="Times New Roman" panose="02020603050405020304" pitchFamily="18" charset="0"/>
                <a:cs typeface="Times New Roman" panose="02020603050405020304" pitchFamily="18" charset="0"/>
              </a:rPr>
              <a:t>Az Szja tv. 1. számú melléklet 4. pont 4.24. alpontja</a:t>
            </a:r>
          </a:p>
          <a:p>
            <a:pPr algn="just"/>
            <a:endParaRPr lang="hu-HU" dirty="0">
              <a:latin typeface="Times New Roman" panose="02020603050405020304" pitchFamily="18" charset="0"/>
              <a:cs typeface="Times New Roman" panose="02020603050405020304" pitchFamily="18" charset="0"/>
            </a:endParaRPr>
          </a:p>
          <a:p>
            <a:pPr algn="just"/>
            <a:r>
              <a:rPr lang="hu-HU" dirty="0">
                <a:latin typeface="Times New Roman" panose="02020603050405020304" pitchFamily="18" charset="0"/>
                <a:cs typeface="Times New Roman" panose="02020603050405020304" pitchFamily="18" charset="0"/>
              </a:rPr>
              <a:t>A kisgyermekkel otthon lévők szövetkezete alanyi körépnek kiterjesztésével adómentessé válik a kisgyermekkel otthonlévők szövetkezetének csecsemőgondozási díjban, gyermekek otthongondozási díjában, gyermeknevelési támogatásban részesülő </a:t>
            </a:r>
            <a:r>
              <a:rPr lang="hu-HU" b="1" dirty="0">
                <a:latin typeface="Times New Roman" panose="02020603050405020304" pitchFamily="18" charset="0"/>
                <a:cs typeface="Times New Roman" panose="02020603050405020304" pitchFamily="18" charset="0"/>
              </a:rPr>
              <a:t>tagja által végzett személyes közreműködés ellenértékeként juttatott élelmiszer</a:t>
            </a:r>
            <a:r>
              <a:rPr lang="hu-HU" dirty="0">
                <a:latin typeface="Times New Roman" panose="02020603050405020304" pitchFamily="18" charset="0"/>
                <a:cs typeface="Times New Roman" panose="02020603050405020304" pitchFamily="18" charset="0"/>
              </a:rPr>
              <a:t>, </a:t>
            </a:r>
            <a:r>
              <a:rPr lang="hu-HU" b="1" dirty="0">
                <a:latin typeface="Times New Roman" panose="02020603050405020304" pitchFamily="18" charset="0"/>
                <a:cs typeface="Times New Roman" panose="02020603050405020304" pitchFamily="18" charset="0"/>
              </a:rPr>
              <a:t>fogyasztásra kész étel vásárlására felhasználható utalvány formájában megszerzett bevétel</a:t>
            </a:r>
            <a:r>
              <a:rPr lang="hu-HU" dirty="0">
                <a:latin typeface="Times New Roman" panose="02020603050405020304" pitchFamily="18" charset="0"/>
                <a:cs typeface="Times New Roman" panose="02020603050405020304" pitchFamily="18" charset="0"/>
              </a:rPr>
              <a:t> együttesen legfeljebb havonta a minimálbér összegét meg nem haladó értékben megszerzett bevétel, azzal, hogy a fogyasztásra kész étel vásárlására felhasználható utalvány formájában juttatott bevétel nem haladhatja meg a minimálbér 25 százalékát.</a:t>
            </a:r>
          </a:p>
          <a:p>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88861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FE9C1-9C98-05C6-0E0C-3DB45AAFC9C5}"/>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45327171-5217-6876-A29C-6F8F2248C6E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zövegdoboz 3">
            <a:extLst>
              <a:ext uri="{FF2B5EF4-FFF2-40B4-BE49-F238E27FC236}">
                <a16:creationId xmlns:a16="http://schemas.microsoft.com/office/drawing/2014/main" id="{522920D9-7D1C-6C80-65A5-1301614D249F}"/>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74B6AE55-6C9F-52A2-971B-33286372EFA5}"/>
              </a:ext>
            </a:extLst>
          </p:cNvPr>
          <p:cNvSpPr>
            <a:spLocks noGrp="1"/>
          </p:cNvSpPr>
          <p:nvPr>
            <p:ph type="sldNum" sz="quarter" idx="12"/>
          </p:nvPr>
        </p:nvSpPr>
        <p:spPr/>
        <p:txBody>
          <a:bodyPr/>
          <a:lstStyle/>
          <a:p>
            <a:fld id="{A0496A7A-75F5-41B5-A0DF-ED23C681863B}" type="slidenum">
              <a:rPr lang="hu-HU" smtClean="0"/>
              <a:t>91</a:t>
            </a:fld>
            <a:endParaRPr lang="hu-HU" dirty="0"/>
          </a:p>
        </p:txBody>
      </p:sp>
      <p:sp>
        <p:nvSpPr>
          <p:cNvPr id="3" name="Élőláb helye 2">
            <a:extLst>
              <a:ext uri="{FF2B5EF4-FFF2-40B4-BE49-F238E27FC236}">
                <a16:creationId xmlns:a16="http://schemas.microsoft.com/office/drawing/2014/main" id="{E3AA09C3-3DDA-9135-8FA6-E80735EAA01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26CEE69B-46A1-D922-8BBE-54663E754F4B}"/>
              </a:ext>
            </a:extLst>
          </p:cNvPr>
          <p:cNvSpPr txBox="1"/>
          <p:nvPr/>
        </p:nvSpPr>
        <p:spPr>
          <a:xfrm>
            <a:off x="323528" y="260648"/>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dómentességi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églalap 10">
            <a:extLst>
              <a:ext uri="{FF2B5EF4-FFF2-40B4-BE49-F238E27FC236}">
                <a16:creationId xmlns:a16="http://schemas.microsoft.com/office/drawing/2014/main" id="{5E7097FB-429B-FF17-C7A6-24BED818D531}"/>
              </a:ext>
            </a:extLst>
          </p:cNvPr>
          <p:cNvSpPr/>
          <p:nvPr/>
        </p:nvSpPr>
        <p:spPr>
          <a:xfrm>
            <a:off x="395535" y="908720"/>
            <a:ext cx="8208911" cy="4893647"/>
          </a:xfrm>
          <a:prstGeom prst="rect">
            <a:avLst/>
          </a:prstGeom>
        </p:spPr>
        <p:txBody>
          <a:bodyPr wrap="square">
            <a:spAutoFit/>
          </a:bodyPr>
          <a:lstStyle/>
          <a:p>
            <a:pPr algn="l"/>
            <a:endParaRPr lang="hu-HU" sz="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r>
              <a:rPr lang="hu-HU" sz="1800" b="0"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Családi pótlék adómentessége</a:t>
            </a:r>
          </a:p>
          <a:p>
            <a:pPr algn="l"/>
            <a:endParaRPr lang="hu-HU" sz="10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Az Szja tv. 1. számú melléklet 1. pont 1.7. alpont </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chemeClr val="tx2">
                    <a:lumMod val="50000"/>
                  </a:schemeClr>
                </a:solidFill>
                <a:latin typeface="Times New Roman" panose="02020603050405020304" pitchFamily="18" charset="0"/>
                <a:cs typeface="Times New Roman" panose="02020603050405020304" pitchFamily="18" charset="0"/>
              </a:rPr>
              <a:t>Az adómentes szociális és más ellátások köre kiegészül a családi pótlékkal.</a:t>
            </a:r>
          </a:p>
          <a:p>
            <a:r>
              <a:rPr lang="hu-HU" dirty="0">
                <a:solidFill>
                  <a:schemeClr val="tx2">
                    <a:lumMod val="50000"/>
                  </a:schemeClr>
                </a:solidFill>
                <a:latin typeface="Times New Roman" panose="02020603050405020304" pitchFamily="18" charset="0"/>
                <a:cs typeface="Times New Roman" panose="02020603050405020304" pitchFamily="18" charset="0"/>
              </a:rPr>
              <a:t>Egyidejűleg hatályon kívül helyezésre kerül az ellátás adómentességét jelenleg biztosító 28. § (19) bekezdés.</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hu-HU"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Elektromos kerékpár magáncélú használata</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Szja tv. 1. számú melléklet 8. pont 8.44. alpont</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chemeClr val="tx2">
                    <a:lumMod val="50000"/>
                  </a:schemeClr>
                </a:solidFill>
                <a:latin typeface="Times New Roman" panose="02020603050405020304" pitchFamily="18" charset="0"/>
                <a:cs typeface="Times New Roman" panose="02020603050405020304" pitchFamily="18" charset="0"/>
              </a:rPr>
              <a:t>300 W helyett 750 W teljesítményű elektromos kerékpár</a:t>
            </a:r>
          </a:p>
          <a:p>
            <a:r>
              <a:rPr lang="hu-HU" dirty="0">
                <a:solidFill>
                  <a:schemeClr val="tx2">
                    <a:lumMod val="50000"/>
                  </a:schemeClr>
                </a:solidFill>
                <a:latin typeface="Times New Roman" panose="02020603050405020304" pitchFamily="18" charset="0"/>
                <a:cs typeface="Times New Roman" panose="02020603050405020304" pitchFamily="18" charset="0"/>
              </a:rPr>
              <a:t>magáncélú használatát biztosíthatja a kifizető adómentesen.</a:t>
            </a:r>
          </a:p>
          <a:p>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pic>
        <p:nvPicPr>
          <p:cNvPr id="7" name="Kép 6">
            <a:extLst>
              <a:ext uri="{FF2B5EF4-FFF2-40B4-BE49-F238E27FC236}">
                <a16:creationId xmlns:a16="http://schemas.microsoft.com/office/drawing/2014/main" id="{0723C737-FF71-323C-E495-A3C5C46DD37A}"/>
              </a:ext>
            </a:extLst>
          </p:cNvPr>
          <p:cNvPicPr>
            <a:picLocks noChangeAspect="1"/>
          </p:cNvPicPr>
          <p:nvPr/>
        </p:nvPicPr>
        <p:blipFill>
          <a:blip r:embed="rId4"/>
          <a:stretch>
            <a:fillRect/>
          </a:stretch>
        </p:blipFill>
        <p:spPr>
          <a:xfrm>
            <a:off x="6228184" y="3493024"/>
            <a:ext cx="2330029" cy="1724223"/>
          </a:xfrm>
          <a:prstGeom prst="rect">
            <a:avLst/>
          </a:prstGeom>
          <a:effectLst>
            <a:softEdge rad="127000"/>
          </a:effectLst>
        </p:spPr>
      </p:pic>
    </p:spTree>
    <p:extLst>
      <p:ext uri="{BB962C8B-B14F-4D97-AF65-F5344CB8AC3E}">
        <p14:creationId xmlns:p14="http://schemas.microsoft.com/office/powerpoint/2010/main" val="322053366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p:cNvSpPr/>
          <p:nvPr/>
        </p:nvSpPr>
        <p:spPr>
          <a:xfrm>
            <a:off x="193753" y="550548"/>
            <a:ext cx="8770735" cy="4493538"/>
          </a:xfrm>
          <a:prstGeom prst="rect">
            <a:avLst/>
          </a:prstGeom>
        </p:spPr>
        <p:txBody>
          <a:bodyPr wrap="square">
            <a:spAutoFit/>
          </a:bodyPr>
          <a:lstStyle/>
          <a:p>
            <a:pPr algn="l"/>
            <a:r>
              <a:rPr lang="hu-HU"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Sporthoz kapcsolódó rendelkezések</a:t>
            </a:r>
          </a:p>
          <a:p>
            <a:pPr algn="l"/>
            <a:endParaRPr lang="hu-HU" sz="8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Az Szja tv. 1. számú melléklet 7. pont új </a:t>
            </a:r>
            <a:r>
              <a:rPr lang="hu-HU" b="0" i="0" u="none" strike="noStrike" baseline="0" dirty="0">
                <a:solidFill>
                  <a:srgbClr val="FF0000"/>
                </a:solidFill>
                <a:latin typeface="Times New Roman" panose="02020603050405020304" pitchFamily="18" charset="0"/>
                <a:cs typeface="Times New Roman" panose="02020603050405020304" pitchFamily="18" charset="0"/>
              </a:rPr>
              <a:t>7.49 alpont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Adómentes a</a:t>
            </a:r>
            <a:r>
              <a:rPr lang="hu-HU" dirty="0">
                <a:solidFill>
                  <a:schemeClr val="tx2">
                    <a:lumMod val="50000"/>
                  </a:schemeClr>
                </a:solidFill>
                <a:latin typeface="Times New Roman" panose="02020603050405020304" pitchFamily="18" charset="0"/>
                <a:cs typeface="Times New Roman" panose="02020603050405020304" pitchFamily="18" charset="0"/>
              </a:rPr>
              <a:t>z UEFA Bajnokok Ligája (UEFA </a:t>
            </a:r>
            <a:r>
              <a:rPr lang="hu-HU" dirty="0" err="1">
                <a:solidFill>
                  <a:schemeClr val="tx2">
                    <a:lumMod val="50000"/>
                  </a:schemeClr>
                </a:solidFill>
                <a:latin typeface="Times New Roman" panose="02020603050405020304" pitchFamily="18" charset="0"/>
                <a:cs typeface="Times New Roman" panose="02020603050405020304" pitchFamily="18" charset="0"/>
              </a:rPr>
              <a:t>Champions</a:t>
            </a:r>
            <a:r>
              <a:rPr lang="hu-HU" dirty="0">
                <a:solidFill>
                  <a:schemeClr val="tx2">
                    <a:lumMod val="50000"/>
                  </a:schemeClr>
                </a:solidFill>
                <a:latin typeface="Times New Roman" panose="02020603050405020304" pitchFamily="18" charset="0"/>
                <a:cs typeface="Times New Roman" panose="02020603050405020304" pitchFamily="18" charset="0"/>
              </a:rPr>
              <a:t> League) 2026. évi döntőjével összefüggésben az Európai Labdarúgó Szövetséggel (a továbbiakban: UEFA), az UEFA tulajdonában álló gazdasági társasággal, a rendező vagy részt vevő nemzeti sportszövetséggel, sportszervezettel munkaviszonyban vagy egyéb munkaviszony jellegű szerződéses jogviszonyban álló magánszemély (különösen: UEFA-tisztségviselők, versenybírók, sportolók, önkéntesek, sportszervezetek képviselői) részére adott juttatás (különösen: napidíj, bónusz, felmerült költségek megtérítése, pénzdíjak, átadott formaruhák, természetben biztosított ellátás, valamint a versenyekhez kapcsolódóan adott promóciós jellegű juttatások).</a:t>
            </a:r>
            <a:endParaRPr lang="hu-HU" sz="1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1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január 1-től</a:t>
            </a:r>
            <a:endParaRPr lang="hu-HU" sz="1000" b="0" i="0" u="none" strike="noStrike" baseline="0" dirty="0">
              <a:solidFill>
                <a:srgbClr val="FF0000"/>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92</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1AB926BE-8BA2-EDF3-12C3-336713953AC4}"/>
              </a:ext>
            </a:extLst>
          </p:cNvPr>
          <p:cNvSpPr txBox="1"/>
          <p:nvPr/>
        </p:nvSpPr>
        <p:spPr>
          <a:xfrm>
            <a:off x="683568" y="-3869"/>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hu-HU" sz="2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dómentességi rendelkezések</a:t>
            </a:r>
            <a:endPar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Kép 10">
            <a:extLst>
              <a:ext uri="{FF2B5EF4-FFF2-40B4-BE49-F238E27FC236}">
                <a16:creationId xmlns:a16="http://schemas.microsoft.com/office/drawing/2014/main" id="{17DBDCA0-7CCF-CF34-3395-2C60A2194D09}"/>
              </a:ext>
            </a:extLst>
          </p:cNvPr>
          <p:cNvPicPr>
            <a:picLocks noChangeAspect="1"/>
          </p:cNvPicPr>
          <p:nvPr/>
        </p:nvPicPr>
        <p:blipFill>
          <a:blip r:embed="rId4"/>
          <a:stretch>
            <a:fillRect/>
          </a:stretch>
        </p:blipFill>
        <p:spPr>
          <a:xfrm>
            <a:off x="6785655" y="3861048"/>
            <a:ext cx="2091175" cy="1974350"/>
          </a:xfrm>
          <a:prstGeom prst="rect">
            <a:avLst/>
          </a:prstGeom>
          <a:effectLst>
            <a:softEdge rad="317500"/>
          </a:effectLst>
        </p:spPr>
      </p:pic>
      <p:sp>
        <p:nvSpPr>
          <p:cNvPr id="12" name="Téglalap 11">
            <a:extLst>
              <a:ext uri="{FF2B5EF4-FFF2-40B4-BE49-F238E27FC236}">
                <a16:creationId xmlns:a16="http://schemas.microsoft.com/office/drawing/2014/main" id="{DA0C888C-61A1-A249-CB5F-006688808559}"/>
              </a:ext>
            </a:extLst>
          </p:cNvPr>
          <p:cNvSpPr/>
          <p:nvPr/>
        </p:nvSpPr>
        <p:spPr>
          <a:xfrm>
            <a:off x="202928" y="4221088"/>
            <a:ext cx="6384953" cy="2677656"/>
          </a:xfrm>
          <a:prstGeom prst="rect">
            <a:avLst/>
          </a:prstGeom>
        </p:spPr>
        <p:txBody>
          <a:bodyPr wrap="square">
            <a:spAutoFit/>
          </a:bodyPr>
          <a:lstStyle/>
          <a:p>
            <a:pPr algn="l"/>
            <a:endParaRPr lang="hu-HU" sz="8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endParaRPr lang="hu-HU" sz="80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Az Szja tv. 1. számú melléklet 7. pont új </a:t>
            </a:r>
            <a:r>
              <a:rPr lang="hu-HU" b="0" i="0" u="none" strike="noStrike" baseline="0" dirty="0">
                <a:solidFill>
                  <a:srgbClr val="FF0000"/>
                </a:solidFill>
                <a:latin typeface="Times New Roman" panose="02020603050405020304" pitchFamily="18" charset="0"/>
                <a:cs typeface="Times New Roman" panose="02020603050405020304" pitchFamily="18" charset="0"/>
              </a:rPr>
              <a:t>7.50 alpont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Adómentes a sportról szóló törvény szerint Magyarországon nyilvántartásba vett sportfióktelep által foglalkoztatott személy külföldi kiküldetésére tekintettel fizetett napidíj.</a:t>
            </a:r>
            <a:endParaRPr lang="hu-HU" sz="1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10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0" i="0" u="none" strike="noStrike" baseline="0" dirty="0">
                <a:solidFill>
                  <a:srgbClr val="FF0000"/>
                </a:solidFill>
                <a:latin typeface="Times New Roman" panose="02020603050405020304" pitchFamily="18" charset="0"/>
                <a:cs typeface="Times New Roman" panose="02020603050405020304" pitchFamily="18" charset="0"/>
              </a:rPr>
              <a:t>Hatályos 2026. február 28-tól</a:t>
            </a:r>
            <a:endParaRPr lang="hu-HU" sz="1000" b="0" i="0" u="none" strike="noStrike" baseline="0" dirty="0">
              <a:solidFill>
                <a:srgbClr val="FF0000"/>
              </a:solidFill>
              <a:latin typeface="Times New Roman" panose="02020603050405020304" pitchFamily="18" charset="0"/>
              <a:cs typeface="Times New Roman" panose="02020603050405020304" pitchFamily="18" charset="0"/>
            </a:endParaRPr>
          </a:p>
          <a:p>
            <a:pPr algn="just"/>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a:p>
            <a:pPr algn="l"/>
            <a:endParaRPr lang="hu-HU" sz="800" b="0" i="0" u="none" strike="noStrike" baseline="0"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451932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683568" y="986255"/>
            <a:ext cx="8145065" cy="2123658"/>
          </a:xfrm>
          <a:prstGeom prst="rect">
            <a:avLst/>
          </a:prstGeom>
          <a:noFill/>
        </p:spPr>
        <p:txBody>
          <a:bodyPr wrap="square" rtlCol="0">
            <a:spAutoFit/>
          </a:bodyPr>
          <a:lstStyle/>
          <a:p>
            <a:pPr algn="ctr"/>
            <a:r>
              <a:rPr lang="hu-HU" sz="4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Egyszerűsített közteherviselési hozzájárulást é</a:t>
            </a:r>
            <a:r>
              <a:rPr lang="hu-HU" sz="4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rintő változások</a:t>
            </a:r>
            <a:r>
              <a:rPr lang="hu-HU" sz="2800" b="1" i="1" u="none" strike="noStrike" baseline="0" dirty="0">
                <a:solidFill>
                  <a:srgbClr val="1F497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4400" b="1" i="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(EKHO)</a:t>
            </a:r>
            <a:endParaRPr lang="hu-HU" sz="44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93</a:t>
            </a:fld>
            <a:endParaRPr lang="hu-HU" dirty="0"/>
          </a:p>
        </p:txBody>
      </p:sp>
      <p:sp>
        <p:nvSpPr>
          <p:cNvPr id="7" name="Élőláb helye 2">
            <a:extLst>
              <a:ext uri="{FF2B5EF4-FFF2-40B4-BE49-F238E27FC236}">
                <a16:creationId xmlns:a16="http://schemas.microsoft.com/office/drawing/2014/main" id="{704B2041-AC2E-23EE-1616-4508B1EC5ABB}"/>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3" name="Kép 2">
            <a:extLst>
              <a:ext uri="{FF2B5EF4-FFF2-40B4-BE49-F238E27FC236}">
                <a16:creationId xmlns:a16="http://schemas.microsoft.com/office/drawing/2014/main" id="{7AB359A0-48B0-30FC-961F-4B63F629BEC3}"/>
              </a:ext>
            </a:extLst>
          </p:cNvPr>
          <p:cNvPicPr>
            <a:picLocks noChangeAspect="1"/>
          </p:cNvPicPr>
          <p:nvPr/>
        </p:nvPicPr>
        <p:blipFill>
          <a:blip r:embed="rId4"/>
          <a:stretch>
            <a:fillRect/>
          </a:stretch>
        </p:blipFill>
        <p:spPr>
          <a:xfrm>
            <a:off x="2699792" y="3748088"/>
            <a:ext cx="3289110" cy="2414789"/>
          </a:xfrm>
          <a:prstGeom prst="rect">
            <a:avLst/>
          </a:prstGeom>
          <a:effectLst>
            <a:softEdge rad="317500"/>
          </a:effectLst>
        </p:spPr>
      </p:pic>
    </p:spTree>
    <p:extLst>
      <p:ext uri="{BB962C8B-B14F-4D97-AF65-F5344CB8AC3E}">
        <p14:creationId xmlns:p14="http://schemas.microsoft.com/office/powerpoint/2010/main" val="390708616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p:cNvSpPr/>
          <p:nvPr/>
        </p:nvSpPr>
        <p:spPr>
          <a:xfrm>
            <a:off x="251520" y="952784"/>
            <a:ext cx="8756493" cy="4247317"/>
          </a:xfrm>
          <a:prstGeom prst="rect">
            <a:avLst/>
          </a:prstGeom>
        </p:spPr>
        <p:txBody>
          <a:bodyPr wrap="square">
            <a:spAutoFit/>
          </a:bodyPr>
          <a:lstStyle/>
          <a:p>
            <a:pPr marL="285750" indent="-285750" algn="just">
              <a:buFont typeface="Wingdings" panose="05000000000000000000" pitchFamily="2" charset="2"/>
              <a:buChar char="Ø"/>
            </a:pPr>
            <a:r>
              <a:rPr lang="hu-HU" dirty="0" err="1">
                <a:solidFill>
                  <a:schemeClr val="tx2">
                    <a:lumMod val="50000"/>
                  </a:schemeClr>
                </a:solidFill>
                <a:latin typeface="Times New Roman" panose="02020603050405020304" pitchFamily="18" charset="0"/>
                <a:cs typeface="Times New Roman" panose="02020603050405020304" pitchFamily="18" charset="0"/>
              </a:rPr>
              <a:t>Ekho</a:t>
            </a:r>
            <a:r>
              <a:rPr lang="hu-HU" dirty="0">
                <a:solidFill>
                  <a:schemeClr val="tx2">
                    <a:lumMod val="50000"/>
                  </a:schemeClr>
                </a:solidFill>
                <a:latin typeface="Times New Roman" panose="02020603050405020304" pitchFamily="18" charset="0"/>
                <a:cs typeface="Times New Roman" panose="02020603050405020304" pitchFamily="18" charset="0"/>
              </a:rPr>
              <a:t> tv. 3. § (3c) bekezdésének új </a:t>
            </a:r>
            <a:r>
              <a:rPr lang="hu-HU" dirty="0">
                <a:solidFill>
                  <a:srgbClr val="FF0000"/>
                </a:solidFill>
                <a:latin typeface="Times New Roman" panose="02020603050405020304" pitchFamily="18" charset="0"/>
                <a:cs typeface="Times New Roman" panose="02020603050405020304" pitchFamily="18" charset="0"/>
              </a:rPr>
              <a:t>d) pont</a:t>
            </a:r>
            <a:endParaRPr lang="hu-HU" dirty="0">
              <a:latin typeface="Times New Roman" panose="02020603050405020304" pitchFamily="18" charset="0"/>
              <a:cs typeface="Times New Roman" panose="02020603050405020304" pitchFamily="18" charset="0"/>
            </a:endParaRPr>
          </a:p>
          <a:p>
            <a:pPr algn="just"/>
            <a:endParaRPr lang="hu-HU" dirty="0">
              <a:latin typeface="Times New Roman" panose="02020603050405020304" pitchFamily="18" charset="0"/>
              <a:cs typeface="Times New Roman" panose="02020603050405020304" pitchFamily="18" charset="0"/>
            </a:endParaRPr>
          </a:p>
          <a:p>
            <a:pPr algn="just"/>
            <a:r>
              <a:rPr lang="hu-HU" dirty="0" err="1">
                <a:solidFill>
                  <a:schemeClr val="tx2">
                    <a:lumMod val="50000"/>
                  </a:schemeClr>
                </a:solidFill>
                <a:latin typeface="Times New Roman" panose="02020603050405020304" pitchFamily="18" charset="0"/>
                <a:cs typeface="Times New Roman" panose="02020603050405020304" pitchFamily="18" charset="0"/>
              </a:rPr>
              <a:t>Ekhoval</a:t>
            </a:r>
            <a:r>
              <a:rPr lang="hu-HU" dirty="0">
                <a:solidFill>
                  <a:schemeClr val="tx2">
                    <a:lumMod val="50000"/>
                  </a:schemeClr>
                </a:solidFill>
                <a:latin typeface="Times New Roman" panose="02020603050405020304" pitchFamily="18" charset="0"/>
                <a:cs typeface="Times New Roman" panose="02020603050405020304" pitchFamily="18" charset="0"/>
              </a:rPr>
              <a:t> teljesítheti a közterhek megfizetését a sportról szóló törvény szerint Magyarországon nyilvántartásba vett sportfióktelep által foglalkoztatott, és a sportfióktelep által kifizetett jövedelem vonatkozásában a sportfióktelephez a külföldi nemzetközi sportszervezettől kiküldött, kirendelt magánszemély.</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err="1">
                <a:solidFill>
                  <a:schemeClr val="tx2">
                    <a:lumMod val="50000"/>
                  </a:schemeClr>
                </a:solidFill>
                <a:latin typeface="Times New Roman" panose="02020603050405020304" pitchFamily="18" charset="0"/>
                <a:cs typeface="Times New Roman" panose="02020603050405020304" pitchFamily="18" charset="0"/>
              </a:rPr>
              <a:t>Ekho</a:t>
            </a:r>
            <a:r>
              <a:rPr lang="hu-HU" dirty="0">
                <a:solidFill>
                  <a:schemeClr val="tx2">
                    <a:lumMod val="50000"/>
                  </a:schemeClr>
                </a:solidFill>
                <a:latin typeface="Times New Roman" panose="02020603050405020304" pitchFamily="18" charset="0"/>
                <a:cs typeface="Times New Roman" panose="02020603050405020304" pitchFamily="18" charset="0"/>
              </a:rPr>
              <a:t> tv. új </a:t>
            </a:r>
            <a:r>
              <a:rPr lang="hu-HU" dirty="0">
                <a:solidFill>
                  <a:srgbClr val="FF0000"/>
                </a:solidFill>
                <a:latin typeface="Times New Roman" panose="02020603050405020304" pitchFamily="18" charset="0"/>
                <a:cs typeface="Times New Roman" panose="02020603050405020304" pitchFamily="18" charset="0"/>
              </a:rPr>
              <a:t>14/H. §</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sportfióktelep munkavállalója a sportfióktelep cégbejegyzése iránti kérelem benyújtásától kezdődően megszerzett bevételére választhatja az ekhót azzal, hogy a kérelem benyújtásának időpontjától a sportfióktelep adószámának kiadásáig terjedő időszakban a sportfióktelep által juttatott bevételek utáni adókötelezettségeket a sportfióktelep adószámának megállapítása hónapjának kötelezettségeként kell teljesíteni.</a:t>
            </a: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február 28-tól</a:t>
            </a:r>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94</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7" name="Szövegdoboz 6">
            <a:extLst>
              <a:ext uri="{FF2B5EF4-FFF2-40B4-BE49-F238E27FC236}">
                <a16:creationId xmlns:a16="http://schemas.microsoft.com/office/drawing/2014/main" id="{51BD2909-4842-FD06-5542-5A8AEDEE7953}"/>
              </a:ext>
            </a:extLst>
          </p:cNvPr>
          <p:cNvSpPr txBox="1"/>
          <p:nvPr/>
        </p:nvSpPr>
        <p:spPr>
          <a:xfrm>
            <a:off x="683568" y="332656"/>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EKHO választására jogosultak körének bővülése</a:t>
            </a:r>
            <a:endParaRPr lang="hu-HU" sz="2400" b="1" i="1" dirty="0">
              <a:solidFill>
                <a:srgbClr val="1F497D"/>
              </a:solidFill>
              <a:latin typeface="Times New Roman" panose="02020603050405020304" pitchFamily="18" charset="0"/>
              <a:cs typeface="Times New Roman" panose="02020603050405020304" pitchFamily="18" charset="0"/>
            </a:endParaRPr>
          </a:p>
        </p:txBody>
      </p:sp>
      <p:pic>
        <p:nvPicPr>
          <p:cNvPr id="9" name="Kép 8">
            <a:extLst>
              <a:ext uri="{FF2B5EF4-FFF2-40B4-BE49-F238E27FC236}">
                <a16:creationId xmlns:a16="http://schemas.microsoft.com/office/drawing/2014/main" id="{E43F3E5B-85F6-EB01-6BB6-B409AA54ED3D}"/>
              </a:ext>
            </a:extLst>
          </p:cNvPr>
          <p:cNvPicPr>
            <a:picLocks noChangeAspect="1"/>
          </p:cNvPicPr>
          <p:nvPr/>
        </p:nvPicPr>
        <p:blipFill>
          <a:blip r:embed="rId4"/>
          <a:stretch>
            <a:fillRect/>
          </a:stretch>
        </p:blipFill>
        <p:spPr>
          <a:xfrm>
            <a:off x="5823604" y="4437112"/>
            <a:ext cx="2682342" cy="1830161"/>
          </a:xfrm>
          <a:prstGeom prst="rect">
            <a:avLst/>
          </a:prstGeom>
          <a:effectLst>
            <a:softEdge rad="127000"/>
          </a:effectLst>
        </p:spPr>
      </p:pic>
      <p:sp>
        <p:nvSpPr>
          <p:cNvPr id="11" name="Téglalap: lekerekített 10">
            <a:extLst>
              <a:ext uri="{FF2B5EF4-FFF2-40B4-BE49-F238E27FC236}">
                <a16:creationId xmlns:a16="http://schemas.microsoft.com/office/drawing/2014/main" id="{900BF228-6CBF-E95C-83C9-5EE271EBC282}"/>
              </a:ext>
            </a:extLst>
          </p:cNvPr>
          <p:cNvSpPr/>
          <p:nvPr/>
        </p:nvSpPr>
        <p:spPr>
          <a:xfrm>
            <a:off x="6876256" y="4869160"/>
            <a:ext cx="648072" cy="14401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0" name="Szövegdoboz 9">
            <a:extLst>
              <a:ext uri="{FF2B5EF4-FFF2-40B4-BE49-F238E27FC236}">
                <a16:creationId xmlns:a16="http://schemas.microsoft.com/office/drawing/2014/main" id="{72140CFB-EEC0-A9D4-9960-1FFEBD7441F6}"/>
              </a:ext>
            </a:extLst>
          </p:cNvPr>
          <p:cNvSpPr txBox="1"/>
          <p:nvPr/>
        </p:nvSpPr>
        <p:spPr>
          <a:xfrm>
            <a:off x="6944250" y="4829141"/>
            <a:ext cx="648072" cy="276999"/>
          </a:xfrm>
          <a:prstGeom prst="rect">
            <a:avLst/>
          </a:prstGeom>
          <a:noFill/>
        </p:spPr>
        <p:txBody>
          <a:bodyPr wrap="square" rtlCol="0">
            <a:spAutoFit/>
          </a:bodyPr>
          <a:lstStyle/>
          <a:p>
            <a:r>
              <a:rPr lang="hu-HU" sz="1200" b="1" dirty="0">
                <a:effectLst>
                  <a:outerShdw blurRad="38100" dist="38100" dir="2700000" algn="tl">
                    <a:srgbClr val="000000">
                      <a:alpha val="43137"/>
                    </a:srgbClr>
                  </a:outerShdw>
                </a:effectLst>
              </a:rPr>
              <a:t>EKHO</a:t>
            </a:r>
          </a:p>
        </p:txBody>
      </p:sp>
    </p:spTree>
    <p:extLst>
      <p:ext uri="{BB962C8B-B14F-4D97-AF65-F5344CB8AC3E}">
        <p14:creationId xmlns:p14="http://schemas.microsoft.com/office/powerpoint/2010/main" val="164529537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02065-C9A1-C9FC-5AC0-0F7ED069F397}"/>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B77F408E-E45B-8F17-30D6-0508A15C0F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a:extLst>
              <a:ext uri="{FF2B5EF4-FFF2-40B4-BE49-F238E27FC236}">
                <a16:creationId xmlns:a16="http://schemas.microsoft.com/office/drawing/2014/main" id="{D12CC89D-3F16-15F3-B709-DF3BFE25908E}"/>
              </a:ext>
            </a:extLst>
          </p:cNvPr>
          <p:cNvSpPr txBox="1"/>
          <p:nvPr/>
        </p:nvSpPr>
        <p:spPr>
          <a:xfrm>
            <a:off x="683568" y="593970"/>
            <a:ext cx="8145065" cy="2123658"/>
          </a:xfrm>
          <a:prstGeom prst="rect">
            <a:avLst/>
          </a:prstGeom>
          <a:noFill/>
        </p:spPr>
        <p:txBody>
          <a:bodyPr wrap="square" rtlCol="0">
            <a:spAutoFit/>
          </a:bodyPr>
          <a:lstStyle/>
          <a:p>
            <a:pPr algn="ctr"/>
            <a:r>
              <a:rPr lang="hu-HU" sz="4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Szociális hozzájárulási adót és társadalombiztosítást é</a:t>
            </a:r>
            <a:r>
              <a:rPr lang="hu-HU" sz="4400" b="1" i="0"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rintő változások</a:t>
            </a:r>
            <a:endParaRPr lang="hu-HU" sz="44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6AFD4F8E-11DD-5E13-C5BC-76BC441C015A}"/>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2EC647B0-7C9C-DB97-E973-98A9F87F5E9C}"/>
              </a:ext>
            </a:extLst>
          </p:cNvPr>
          <p:cNvSpPr>
            <a:spLocks noGrp="1"/>
          </p:cNvSpPr>
          <p:nvPr>
            <p:ph type="sldNum" sz="quarter" idx="12"/>
          </p:nvPr>
        </p:nvSpPr>
        <p:spPr/>
        <p:txBody>
          <a:bodyPr/>
          <a:lstStyle/>
          <a:p>
            <a:fld id="{A0496A7A-75F5-41B5-A0DF-ED23C681863B}" type="slidenum">
              <a:rPr lang="hu-HU" smtClean="0"/>
              <a:t>95</a:t>
            </a:fld>
            <a:endParaRPr lang="hu-HU" dirty="0"/>
          </a:p>
        </p:txBody>
      </p:sp>
      <p:sp>
        <p:nvSpPr>
          <p:cNvPr id="7" name="Élőláb helye 2">
            <a:extLst>
              <a:ext uri="{FF2B5EF4-FFF2-40B4-BE49-F238E27FC236}">
                <a16:creationId xmlns:a16="http://schemas.microsoft.com/office/drawing/2014/main" id="{4B425421-14D9-7E8D-A989-328F122A0FC2}"/>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11" name="Kép 10">
            <a:extLst>
              <a:ext uri="{FF2B5EF4-FFF2-40B4-BE49-F238E27FC236}">
                <a16:creationId xmlns:a16="http://schemas.microsoft.com/office/drawing/2014/main" id="{1B2F2845-F3AD-A107-7C5E-946C6AE4ABB0}"/>
              </a:ext>
            </a:extLst>
          </p:cNvPr>
          <p:cNvPicPr>
            <a:picLocks noChangeAspect="1"/>
          </p:cNvPicPr>
          <p:nvPr/>
        </p:nvPicPr>
        <p:blipFill>
          <a:blip r:embed="rId4"/>
          <a:stretch>
            <a:fillRect/>
          </a:stretch>
        </p:blipFill>
        <p:spPr>
          <a:xfrm>
            <a:off x="2267744" y="2944818"/>
            <a:ext cx="5287113" cy="2391109"/>
          </a:xfrm>
          <a:prstGeom prst="rect">
            <a:avLst/>
          </a:prstGeom>
          <a:effectLst>
            <a:softEdge rad="317500"/>
          </a:effectLst>
        </p:spPr>
      </p:pic>
    </p:spTree>
    <p:extLst>
      <p:ext uri="{BB962C8B-B14F-4D97-AF65-F5344CB8AC3E}">
        <p14:creationId xmlns:p14="http://schemas.microsoft.com/office/powerpoint/2010/main" val="333141394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p:cNvSpPr/>
          <p:nvPr/>
        </p:nvSpPr>
        <p:spPr>
          <a:xfrm>
            <a:off x="305845" y="1210174"/>
            <a:ext cx="8514627" cy="4031873"/>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Új fogalmak: Szocho tv. 34. § </a:t>
            </a:r>
            <a:r>
              <a:rPr lang="hu-HU" dirty="0">
                <a:solidFill>
                  <a:srgbClr val="FF0000"/>
                </a:solidFill>
                <a:latin typeface="Times New Roman" panose="02020603050405020304" pitchFamily="18" charset="0"/>
                <a:cs typeface="Times New Roman" panose="02020603050405020304" pitchFamily="18" charset="0"/>
              </a:rPr>
              <a:t>8., 16. és 17. pont</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Éves átlagkereset: </a:t>
            </a:r>
            <a:r>
              <a:rPr lang="hu-HU" dirty="0">
                <a:solidFill>
                  <a:schemeClr val="tx2">
                    <a:lumMod val="50000"/>
                  </a:schemeClr>
                </a:solidFill>
                <a:latin typeface="Times New Roman" panose="02020603050405020304" pitchFamily="18" charset="0"/>
                <a:cs typeface="Times New Roman" panose="02020603050405020304" pitchFamily="18" charset="0"/>
              </a:rPr>
              <a:t>az Szja tv. szerinti éves átlagkereset.</a:t>
            </a:r>
          </a:p>
          <a:p>
            <a:pPr algn="just"/>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Anyák kedvezménye: </a:t>
            </a:r>
            <a:r>
              <a:rPr lang="hu-HU" dirty="0">
                <a:solidFill>
                  <a:schemeClr val="tx2">
                    <a:lumMod val="50000"/>
                  </a:schemeClr>
                </a:solidFill>
                <a:latin typeface="Times New Roman" panose="02020603050405020304" pitchFamily="18" charset="0"/>
                <a:cs typeface="Times New Roman" panose="02020603050405020304" pitchFamily="18" charset="0"/>
              </a:rPr>
              <a:t>az Szja tv. 29/D. § -a szerinti kedvezmény(NÉTAK), a három gyermeket nevelő anyák kedvezményéről szóló 2025. évi XV. törvény szerinti kedvezmény, a két gyermeket nevelő anyák kedvezményéről szóló 2025. évi XIV. törvény szerinti kedvezmény</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Anyák kedvezménye alapját képező jövedelem: </a:t>
            </a:r>
            <a:r>
              <a:rPr lang="hu-HU" dirty="0">
                <a:solidFill>
                  <a:schemeClr val="tx2">
                    <a:lumMod val="50000"/>
                  </a:schemeClr>
                </a:solidFill>
                <a:latin typeface="Times New Roman" panose="02020603050405020304" pitchFamily="18" charset="0"/>
                <a:cs typeface="Times New Roman" panose="02020603050405020304" pitchFamily="18" charset="0"/>
              </a:rPr>
              <a:t>az Szja tv. 29/D. § (2) bekezdése szerinti jövedelem, a három gyermeket nevelő anyák kedvezményéről szóló 2025. évi XV. törvény 1. § (2) bekezdése szerinti jövedelem és a két gyermeket nevelő anyák kedvezményéről szóló 2025. évi XIV. törvény 1. § (2) bekezdése szerinti jövedelem együttes összege.</a:t>
            </a:r>
          </a:p>
          <a:p>
            <a:pPr marL="285750" indent="-285750" algn="just">
              <a:buFont typeface="Wingdings" panose="05000000000000000000" pitchFamily="2" charset="2"/>
              <a:buChar char="Ø"/>
            </a:pPr>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96</a:t>
            </a:fld>
            <a:endParaRPr lang="hu-HU" dirty="0"/>
          </a:p>
        </p:txBody>
      </p:sp>
      <p:sp>
        <p:nvSpPr>
          <p:cNvPr id="3" name="Élőláb helye 2">
            <a:extLst>
              <a:ext uri="{FF2B5EF4-FFF2-40B4-BE49-F238E27FC236}">
                <a16:creationId xmlns:a16="http://schemas.microsoft.com/office/drawing/2014/main" id="{E5DC4BC5-72C2-6A18-225C-7D92E7F8625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1AB926BE-8BA2-EDF3-12C3-336713953AC4}"/>
              </a:ext>
            </a:extLst>
          </p:cNvPr>
          <p:cNvSpPr txBox="1"/>
          <p:nvPr/>
        </p:nvSpPr>
        <p:spPr>
          <a:xfrm>
            <a:off x="611560" y="54659"/>
            <a:ext cx="8145065" cy="830997"/>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Anyakedvezményt érvényesítő saját jogú nyugdíjas szociális hozzájárulási adó kötelezettsége </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545061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090D3-B17D-C7F6-2E36-5209D55A37A9}"/>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8AAF5773-83B6-2AFF-EA57-88874A7E2E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5845EFF3-8F55-11E1-E30A-66806E7F17F7}"/>
              </a:ext>
            </a:extLst>
          </p:cNvPr>
          <p:cNvSpPr/>
          <p:nvPr/>
        </p:nvSpPr>
        <p:spPr>
          <a:xfrm>
            <a:off x="314686" y="986930"/>
            <a:ext cx="8514627" cy="5416868"/>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5. § új </a:t>
            </a:r>
            <a:r>
              <a:rPr lang="hu-HU" dirty="0">
                <a:solidFill>
                  <a:srgbClr val="FF0000"/>
                </a:solidFill>
                <a:latin typeface="Times New Roman" panose="02020603050405020304" pitchFamily="18" charset="0"/>
                <a:cs typeface="Times New Roman" panose="02020603050405020304" pitchFamily="18" charset="0"/>
              </a:rPr>
              <a:t>(1a) bekezdés </a:t>
            </a:r>
            <a:r>
              <a:rPr lang="hu-HU" b="1" u="sng" dirty="0">
                <a:solidFill>
                  <a:srgbClr val="FF0000"/>
                </a:solidFill>
                <a:latin typeface="Times New Roman" panose="02020603050405020304" pitchFamily="18" charset="0"/>
                <a:cs typeface="Times New Roman" panose="02020603050405020304" pitchFamily="18" charset="0"/>
              </a:rPr>
              <a:t>a) </a:t>
            </a:r>
            <a:r>
              <a:rPr lang="hu-HU" dirty="0">
                <a:solidFill>
                  <a:srgbClr val="FF0000"/>
                </a:solidFill>
                <a:latin typeface="Times New Roman" panose="02020603050405020304" pitchFamily="18" charset="0"/>
                <a:cs typeface="Times New Roman" panose="02020603050405020304" pitchFamily="18" charset="0"/>
              </a:rPr>
              <a:t>és b) </a:t>
            </a:r>
            <a:r>
              <a:rPr lang="hu-HU" b="1" u="sng" dirty="0">
                <a:solidFill>
                  <a:srgbClr val="FF0000"/>
                </a:solidFill>
                <a:latin typeface="Times New Roman" panose="02020603050405020304" pitchFamily="18" charset="0"/>
                <a:cs typeface="Times New Roman" panose="02020603050405020304" pitchFamily="18" charset="0"/>
              </a:rPr>
              <a:t>pont</a:t>
            </a:r>
            <a:endParaRPr lang="hu-HU"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Adókötelezettség keletkezik az anyák kedvezményét érvényesítő Tbj. szerinti saját jogú nyugdíjas magánszemély</a:t>
            </a:r>
          </a:p>
          <a:p>
            <a:pPr marL="342900" indent="-342900" algn="just">
              <a:buAutoNum type="alphaLcParenR"/>
            </a:pPr>
            <a:r>
              <a:rPr lang="hu-HU" dirty="0">
                <a:solidFill>
                  <a:schemeClr val="tx2">
                    <a:lumMod val="50000"/>
                  </a:schemeClr>
                </a:solidFill>
                <a:latin typeface="Times New Roman" panose="02020603050405020304" pitchFamily="18" charset="0"/>
                <a:cs typeface="Times New Roman" panose="02020603050405020304" pitchFamily="18" charset="0"/>
              </a:rPr>
              <a:t>részére a tárgyévben </a:t>
            </a:r>
            <a:r>
              <a:rPr lang="hu-HU" b="1" dirty="0">
                <a:solidFill>
                  <a:schemeClr val="tx2">
                    <a:lumMod val="50000"/>
                  </a:schemeClr>
                </a:solidFill>
                <a:latin typeface="Times New Roman" panose="02020603050405020304" pitchFamily="18" charset="0"/>
                <a:cs typeface="Times New Roman" panose="02020603050405020304" pitchFamily="18" charset="0"/>
              </a:rPr>
              <a:t>ugyanazon kifizető </a:t>
            </a:r>
            <a:r>
              <a:rPr lang="hu-HU" dirty="0">
                <a:solidFill>
                  <a:schemeClr val="tx2">
                    <a:lumMod val="50000"/>
                  </a:schemeClr>
                </a:solidFill>
                <a:latin typeface="Times New Roman" panose="02020603050405020304" pitchFamily="18" charset="0"/>
                <a:cs typeface="Times New Roman" panose="02020603050405020304" pitchFamily="18" charset="0"/>
              </a:rPr>
              <a:t>által</a:t>
            </a:r>
            <a:r>
              <a:rPr lang="hu-HU" b="1" dirty="0">
                <a:solidFill>
                  <a:schemeClr val="tx2">
                    <a:lumMod val="50000"/>
                  </a:schemeClr>
                </a:solidFill>
                <a:latin typeface="Times New Roman" panose="02020603050405020304" pitchFamily="18" charset="0"/>
                <a:cs typeface="Times New Roman" panose="02020603050405020304" pitchFamily="18" charset="0"/>
              </a:rPr>
              <a:t> </a:t>
            </a:r>
            <a:r>
              <a:rPr lang="hu-HU" dirty="0">
                <a:solidFill>
                  <a:schemeClr val="tx2">
                    <a:lumMod val="50000"/>
                  </a:schemeClr>
                </a:solidFill>
                <a:latin typeface="Times New Roman" panose="02020603050405020304" pitchFamily="18" charset="0"/>
                <a:cs typeface="Times New Roman" panose="02020603050405020304" pitchFamily="18" charset="0"/>
              </a:rPr>
              <a:t>juttatott az </a:t>
            </a:r>
            <a:r>
              <a:rPr lang="hu-HU" b="1" dirty="0">
                <a:solidFill>
                  <a:schemeClr val="tx2">
                    <a:lumMod val="50000"/>
                  </a:schemeClr>
                </a:solidFill>
                <a:latin typeface="Times New Roman" panose="02020603050405020304" pitchFamily="18" charset="0"/>
                <a:cs typeface="Times New Roman" panose="02020603050405020304" pitchFamily="18" charset="0"/>
              </a:rPr>
              <a:t>anyák kedvezménye alapját képező olyan jövedelmei együttes </a:t>
            </a:r>
            <a:r>
              <a:rPr lang="hu-HU" dirty="0">
                <a:solidFill>
                  <a:schemeClr val="tx2">
                    <a:lumMod val="50000"/>
                  </a:schemeClr>
                </a:solidFill>
                <a:latin typeface="Times New Roman" panose="02020603050405020304" pitchFamily="18" charset="0"/>
                <a:cs typeface="Times New Roman" panose="02020603050405020304" pitchFamily="18" charset="0"/>
              </a:rPr>
              <a:t>összegének az </a:t>
            </a:r>
            <a:r>
              <a:rPr lang="hu-HU" b="1" dirty="0">
                <a:solidFill>
                  <a:schemeClr val="tx2">
                    <a:lumMod val="50000"/>
                  </a:schemeClr>
                </a:solidFill>
                <a:latin typeface="Times New Roman" panose="02020603050405020304" pitchFamily="18" charset="0"/>
                <a:cs typeface="Times New Roman" panose="02020603050405020304" pitchFamily="18" charset="0"/>
              </a:rPr>
              <a:t>éves átlagkereset négyszeresét meghaladó része után</a:t>
            </a:r>
            <a:r>
              <a:rPr lang="hu-HU" dirty="0">
                <a:solidFill>
                  <a:schemeClr val="tx2">
                    <a:lumMod val="50000"/>
                  </a:schemeClr>
                </a:solidFill>
                <a:latin typeface="Times New Roman" panose="02020603050405020304" pitchFamily="18" charset="0"/>
                <a:cs typeface="Times New Roman" panose="02020603050405020304" pitchFamily="18" charset="0"/>
              </a:rPr>
              <a:t>, amely jövedelmekből a kifizető az Szja tv. szabályai szerint egyébként [a kedvezmény hiányában] </a:t>
            </a:r>
            <a:r>
              <a:rPr lang="hu-HU" b="1" dirty="0">
                <a:solidFill>
                  <a:schemeClr val="tx2">
                    <a:lumMod val="50000"/>
                  </a:schemeClr>
                </a:solidFill>
                <a:latin typeface="Times New Roman" panose="02020603050405020304" pitchFamily="18" charset="0"/>
                <a:cs typeface="Times New Roman" panose="02020603050405020304" pitchFamily="18" charset="0"/>
              </a:rPr>
              <a:t>adóelőleget lenne köteles levonni.</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Egyazon kifizetőnek kell tekinteni a kifizetővel </a:t>
            </a:r>
            <a:r>
              <a:rPr lang="hu-HU" dirty="0">
                <a:solidFill>
                  <a:schemeClr val="tx2">
                    <a:lumMod val="50000"/>
                  </a:schemeClr>
                </a:solidFill>
                <a:latin typeface="Times New Roman" panose="02020603050405020304" pitchFamily="18" charset="0"/>
                <a:cs typeface="Times New Roman" panose="02020603050405020304" pitchFamily="18" charset="0"/>
              </a:rPr>
              <a:t>a társasági adóról és az osztalékadóról szóló törvény szerint </a:t>
            </a:r>
            <a:r>
              <a:rPr lang="hu-HU" b="1" dirty="0">
                <a:solidFill>
                  <a:schemeClr val="tx2">
                    <a:lumMod val="50000"/>
                  </a:schemeClr>
                </a:solidFill>
                <a:latin typeface="Times New Roman" panose="02020603050405020304" pitchFamily="18" charset="0"/>
                <a:cs typeface="Times New Roman" panose="02020603050405020304" pitchFamily="18" charset="0"/>
              </a:rPr>
              <a:t>kapcsolt vállalkozásnak minősülő más kifizetőt is.</a:t>
            </a:r>
          </a:p>
          <a:p>
            <a:pPr algn="just"/>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éves átlagkereset négyszerese 2025. júliusi adatok alapján </a:t>
            </a:r>
            <a:r>
              <a:rPr lang="hu-H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34 356 720 forint.</a:t>
            </a:r>
          </a:p>
          <a:p>
            <a:pPr algn="just"/>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3. § új </a:t>
            </a:r>
            <a:r>
              <a:rPr lang="hu-HU" dirty="0">
                <a:solidFill>
                  <a:srgbClr val="FF0000"/>
                </a:solidFill>
                <a:latin typeface="Times New Roman" panose="02020603050405020304" pitchFamily="18" charset="0"/>
                <a:cs typeface="Times New Roman" panose="02020603050405020304" pitchFamily="18" charset="0"/>
              </a:rPr>
              <a:t>(9) bekezdés a) pont</a:t>
            </a:r>
          </a:p>
          <a:p>
            <a:pPr algn="just"/>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Adófizetésre kötelezett személy </a:t>
            </a:r>
            <a:r>
              <a:rPr lang="hu-HU" dirty="0">
                <a:solidFill>
                  <a:schemeClr val="tx2">
                    <a:lumMod val="50000"/>
                  </a:schemeClr>
                </a:solidFill>
                <a:latin typeface="Times New Roman" panose="02020603050405020304" pitchFamily="18" charset="0"/>
                <a:cs typeface="Times New Roman" panose="02020603050405020304" pitchFamily="18" charset="0"/>
              </a:rPr>
              <a:t>az 5. § (1a) bekezdés a) pontja szerinti adókötelezettség esetén</a:t>
            </a:r>
            <a:r>
              <a:rPr lang="hu-HU" b="1" dirty="0">
                <a:solidFill>
                  <a:schemeClr val="tx2">
                    <a:lumMod val="50000"/>
                  </a:schemeClr>
                </a:solidFill>
                <a:latin typeface="Times New Roman" panose="02020603050405020304" pitchFamily="18" charset="0"/>
                <a:cs typeface="Times New Roman" panose="02020603050405020304" pitchFamily="18" charset="0"/>
              </a:rPr>
              <a:t> a kifizető.</a:t>
            </a:r>
          </a:p>
          <a:p>
            <a:pPr algn="just"/>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sp>
        <p:nvSpPr>
          <p:cNvPr id="4" name="Szövegdoboz 3">
            <a:extLst>
              <a:ext uri="{FF2B5EF4-FFF2-40B4-BE49-F238E27FC236}">
                <a16:creationId xmlns:a16="http://schemas.microsoft.com/office/drawing/2014/main" id="{A7DAC133-1E07-D657-B1D9-FF670691CC30}"/>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35155267-131C-768E-D5B4-C8AF3C100598}"/>
              </a:ext>
            </a:extLst>
          </p:cNvPr>
          <p:cNvSpPr>
            <a:spLocks noGrp="1"/>
          </p:cNvSpPr>
          <p:nvPr>
            <p:ph type="sldNum" sz="quarter" idx="12"/>
          </p:nvPr>
        </p:nvSpPr>
        <p:spPr/>
        <p:txBody>
          <a:bodyPr/>
          <a:lstStyle/>
          <a:p>
            <a:fld id="{A0496A7A-75F5-41B5-A0DF-ED23C681863B}" type="slidenum">
              <a:rPr lang="hu-HU" smtClean="0"/>
              <a:t>97</a:t>
            </a:fld>
            <a:endParaRPr lang="hu-HU" dirty="0"/>
          </a:p>
        </p:txBody>
      </p:sp>
      <p:sp>
        <p:nvSpPr>
          <p:cNvPr id="3" name="Élőláb helye 2">
            <a:extLst>
              <a:ext uri="{FF2B5EF4-FFF2-40B4-BE49-F238E27FC236}">
                <a16:creationId xmlns:a16="http://schemas.microsoft.com/office/drawing/2014/main" id="{00B311F8-CBB5-D724-08D7-55883AF070AD}"/>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31F7EB3D-42A2-FFA3-8169-13142A8F7E39}"/>
              </a:ext>
            </a:extLst>
          </p:cNvPr>
          <p:cNvSpPr txBox="1"/>
          <p:nvPr/>
        </p:nvSpPr>
        <p:spPr>
          <a:xfrm>
            <a:off x="611560" y="54659"/>
            <a:ext cx="8145065" cy="830997"/>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Anyakedvezményt érvényesítő saját jogú nyugdíjas szociális hozzájárulási adó kötelezettsége </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026763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A80F7-DF23-1584-1E15-1C7050AC9193}"/>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99148AB4-E966-6117-87D1-281DDF7E7D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92AA5F21-B41D-003B-4125-BE5BA09DDF5F}"/>
              </a:ext>
            </a:extLst>
          </p:cNvPr>
          <p:cNvSpPr/>
          <p:nvPr/>
        </p:nvSpPr>
        <p:spPr>
          <a:xfrm>
            <a:off x="305845" y="1210174"/>
            <a:ext cx="8514627" cy="5170646"/>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5. § új </a:t>
            </a:r>
            <a:r>
              <a:rPr lang="hu-HU" dirty="0">
                <a:solidFill>
                  <a:srgbClr val="FF0000"/>
                </a:solidFill>
                <a:latin typeface="Times New Roman" panose="02020603050405020304" pitchFamily="18" charset="0"/>
                <a:cs typeface="Times New Roman" panose="02020603050405020304" pitchFamily="18" charset="0"/>
              </a:rPr>
              <a:t>(1a) bekezdés a) és </a:t>
            </a:r>
            <a:r>
              <a:rPr lang="hu-HU" b="1" u="sng" dirty="0">
                <a:solidFill>
                  <a:srgbClr val="FF0000"/>
                </a:solidFill>
                <a:latin typeface="Times New Roman" panose="02020603050405020304" pitchFamily="18" charset="0"/>
                <a:cs typeface="Times New Roman" panose="02020603050405020304" pitchFamily="18" charset="0"/>
              </a:rPr>
              <a:t>b) pont</a:t>
            </a:r>
            <a:r>
              <a:rPr lang="hu-HU" dirty="0">
                <a:solidFill>
                  <a:srgbClr val="FF0000"/>
                </a:solidFill>
                <a:latin typeface="Times New Roman" panose="02020603050405020304" pitchFamily="18" charset="0"/>
                <a:cs typeface="Times New Roman" panose="02020603050405020304" pitchFamily="18" charset="0"/>
              </a:rPr>
              <a:t>; (1b) bekezdés</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Adókötelezettség keletkezik az anyák kedvezményét érvényesítő Tbj. szerinti saját jogú nyugdíjas magánszemély</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	b) (önfoglalkoztató)</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	által megszerzett </a:t>
            </a:r>
            <a:r>
              <a:rPr lang="hu-HU" b="1" dirty="0">
                <a:solidFill>
                  <a:schemeClr val="tx2">
                    <a:lumMod val="50000"/>
                  </a:schemeClr>
                </a:solidFill>
                <a:latin typeface="Times New Roman" panose="02020603050405020304" pitchFamily="18" charset="0"/>
                <a:cs typeface="Times New Roman" panose="02020603050405020304" pitchFamily="18" charset="0"/>
              </a:rPr>
              <a:t>az anyák kedvezménye alapját képező </a:t>
            </a:r>
            <a:r>
              <a:rPr lang="hu-HU" dirty="0">
                <a:solidFill>
                  <a:schemeClr val="tx2">
                    <a:lumMod val="50000"/>
                  </a:schemeClr>
                </a:solidFill>
                <a:latin typeface="Times New Roman" panose="02020603050405020304" pitchFamily="18" charset="0"/>
                <a:cs typeface="Times New Roman" panose="02020603050405020304" pitchFamily="18" charset="0"/>
              </a:rPr>
              <a:t>olyan jövedelmei 	együttes összegének </a:t>
            </a:r>
            <a:r>
              <a:rPr lang="hu-HU" b="1" dirty="0">
                <a:solidFill>
                  <a:schemeClr val="tx2">
                    <a:lumMod val="50000"/>
                  </a:schemeClr>
                </a:solidFill>
                <a:latin typeface="Times New Roman" panose="02020603050405020304" pitchFamily="18" charset="0"/>
                <a:cs typeface="Times New Roman" panose="02020603050405020304" pitchFamily="18" charset="0"/>
              </a:rPr>
              <a:t>az éves átlagkereset négyszeresét meghaladó </a:t>
            </a:r>
            <a:r>
              <a:rPr lang="hu-HU" dirty="0">
                <a:solidFill>
                  <a:schemeClr val="tx2">
                    <a:lumMod val="50000"/>
                  </a:schemeClr>
                </a:solidFill>
                <a:latin typeface="Times New Roman" panose="02020603050405020304" pitchFamily="18" charset="0"/>
                <a:cs typeface="Times New Roman" panose="02020603050405020304" pitchFamily="18" charset="0"/>
              </a:rPr>
              <a:t>része után,	amely jövedelmek </a:t>
            </a:r>
            <a:r>
              <a:rPr lang="hu-HU" b="1" dirty="0">
                <a:solidFill>
                  <a:schemeClr val="tx2">
                    <a:lumMod val="50000"/>
                  </a:schemeClr>
                </a:solidFill>
                <a:latin typeface="Times New Roman" panose="02020603050405020304" pitchFamily="18" charset="0"/>
                <a:cs typeface="Times New Roman" panose="02020603050405020304" pitchFamily="18" charset="0"/>
              </a:rPr>
              <a:t>nem kifizetőtől származnak </a:t>
            </a:r>
            <a:r>
              <a:rPr lang="hu-HU" dirty="0">
                <a:solidFill>
                  <a:schemeClr val="tx2">
                    <a:lumMod val="50000"/>
                  </a:schemeClr>
                </a:solidFill>
                <a:latin typeface="Times New Roman" panose="02020603050405020304" pitchFamily="18" charset="0"/>
                <a:cs typeface="Times New Roman" panose="02020603050405020304" pitchFamily="18" charset="0"/>
              </a:rPr>
              <a:t>vagy a jövedelmekből </a:t>
            </a:r>
            <a:r>
              <a:rPr lang="hu-HU" b="1" dirty="0">
                <a:solidFill>
                  <a:schemeClr val="tx2">
                    <a:lumMod val="50000"/>
                  </a:schemeClr>
                </a:solidFill>
                <a:latin typeface="Times New Roman" panose="02020603050405020304" pitchFamily="18" charset="0"/>
                <a:cs typeface="Times New Roman" panose="02020603050405020304" pitchFamily="18" charset="0"/>
              </a:rPr>
              <a:t>a 	kifizető</a:t>
            </a:r>
            <a:r>
              <a:rPr lang="hu-HU" dirty="0">
                <a:solidFill>
                  <a:schemeClr val="tx2">
                    <a:lumMod val="50000"/>
                  </a:schemeClr>
                </a:solidFill>
                <a:latin typeface="Times New Roman" panose="02020603050405020304" pitchFamily="18" charset="0"/>
                <a:cs typeface="Times New Roman" panose="02020603050405020304" pitchFamily="18" charset="0"/>
              </a:rPr>
              <a:t> az Szja tv. szabályai szerint egyébként </a:t>
            </a:r>
            <a:r>
              <a:rPr lang="hu-HU" b="1" dirty="0">
                <a:solidFill>
                  <a:schemeClr val="tx2">
                    <a:lumMod val="50000"/>
                  </a:schemeClr>
                </a:solidFill>
                <a:latin typeface="Times New Roman" panose="02020603050405020304" pitchFamily="18" charset="0"/>
                <a:cs typeface="Times New Roman" panose="02020603050405020304" pitchFamily="18" charset="0"/>
              </a:rPr>
              <a:t>adóelőleget nem lenne köteles 	levonni.</a:t>
            </a:r>
          </a:p>
          <a:p>
            <a:pPr algn="just"/>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éves átlagkereset négyszerese 2025. júliusi adatok alapján </a:t>
            </a:r>
            <a:r>
              <a:rPr lang="hu-HU"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34 356 720 forint.</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3. § új </a:t>
            </a:r>
            <a:r>
              <a:rPr lang="hu-HU" dirty="0">
                <a:solidFill>
                  <a:srgbClr val="FF0000"/>
                </a:solidFill>
                <a:latin typeface="Times New Roman" panose="02020603050405020304" pitchFamily="18" charset="0"/>
                <a:cs typeface="Times New Roman" panose="02020603050405020304" pitchFamily="18" charset="0"/>
              </a:rPr>
              <a:t>(9) bekezdés b) pont</a:t>
            </a:r>
          </a:p>
          <a:p>
            <a:pPr algn="just"/>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Adófizetésre kötelezett személy </a:t>
            </a:r>
            <a:r>
              <a:rPr lang="hu-HU" dirty="0">
                <a:solidFill>
                  <a:schemeClr val="tx2">
                    <a:lumMod val="50000"/>
                  </a:schemeClr>
                </a:solidFill>
                <a:latin typeface="Times New Roman" panose="02020603050405020304" pitchFamily="18" charset="0"/>
                <a:cs typeface="Times New Roman" panose="02020603050405020304" pitchFamily="18" charset="0"/>
              </a:rPr>
              <a:t>az 5. § (1a) bekezdés b) pontja szerinti adókötelezettség esetén </a:t>
            </a:r>
            <a:r>
              <a:rPr lang="hu-HU" b="1" dirty="0">
                <a:solidFill>
                  <a:schemeClr val="tx2">
                    <a:lumMod val="50000"/>
                  </a:schemeClr>
                </a:solidFill>
                <a:latin typeface="Times New Roman" panose="02020603050405020304" pitchFamily="18" charset="0"/>
                <a:cs typeface="Times New Roman" panose="02020603050405020304" pitchFamily="18" charset="0"/>
              </a:rPr>
              <a:t>az anyák kedvezményét érvényesítő Tbj. szerinti saját jogú nyugdíjas magánszemély.</a:t>
            </a: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sp>
        <p:nvSpPr>
          <p:cNvPr id="4" name="Szövegdoboz 3">
            <a:extLst>
              <a:ext uri="{FF2B5EF4-FFF2-40B4-BE49-F238E27FC236}">
                <a16:creationId xmlns:a16="http://schemas.microsoft.com/office/drawing/2014/main" id="{A10BFD6A-5A31-8F3C-6DB4-C93009AE64C2}"/>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01B5972D-5B7F-D2FC-4632-DE9F52FCA8B7}"/>
              </a:ext>
            </a:extLst>
          </p:cNvPr>
          <p:cNvSpPr>
            <a:spLocks noGrp="1"/>
          </p:cNvSpPr>
          <p:nvPr>
            <p:ph type="sldNum" sz="quarter" idx="12"/>
          </p:nvPr>
        </p:nvSpPr>
        <p:spPr/>
        <p:txBody>
          <a:bodyPr/>
          <a:lstStyle/>
          <a:p>
            <a:fld id="{A0496A7A-75F5-41B5-A0DF-ED23C681863B}" type="slidenum">
              <a:rPr lang="hu-HU" smtClean="0"/>
              <a:t>98</a:t>
            </a:fld>
            <a:endParaRPr lang="hu-HU" dirty="0"/>
          </a:p>
        </p:txBody>
      </p:sp>
      <p:sp>
        <p:nvSpPr>
          <p:cNvPr id="3" name="Élőláb helye 2">
            <a:extLst>
              <a:ext uri="{FF2B5EF4-FFF2-40B4-BE49-F238E27FC236}">
                <a16:creationId xmlns:a16="http://schemas.microsoft.com/office/drawing/2014/main" id="{3E180BD8-0EB2-1482-3607-AA944AFBDE45}"/>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900AB078-AED8-B1E6-6BC6-0AAD133ABA87}"/>
              </a:ext>
            </a:extLst>
          </p:cNvPr>
          <p:cNvSpPr txBox="1"/>
          <p:nvPr/>
        </p:nvSpPr>
        <p:spPr>
          <a:xfrm>
            <a:off x="611560" y="54659"/>
            <a:ext cx="8145065" cy="830997"/>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Anyakedvezményt érvényesítő saját jogú nyugdíjas szociális hozzájárulási adó kötelezettsége </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307986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33517-0C8D-92B2-E992-75EF8AE0530B}"/>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07CD0816-DE31-78B1-27C2-31A7358089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DF32CA8C-DA22-A952-B9A6-400E6DE95A5D}"/>
              </a:ext>
            </a:extLst>
          </p:cNvPr>
          <p:cNvSpPr/>
          <p:nvPr/>
        </p:nvSpPr>
        <p:spPr>
          <a:xfrm>
            <a:off x="305845" y="1210174"/>
            <a:ext cx="8514627" cy="5170646"/>
          </a:xfrm>
          <a:prstGeom prst="rect">
            <a:avLst/>
          </a:prstGeom>
        </p:spPr>
        <p:txBody>
          <a:bodyPr wrap="square">
            <a:spAutoFit/>
          </a:bodyPr>
          <a:lstStyle/>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Bevallási szabályok</a:t>
            </a:r>
            <a:endParaRPr lang="hu-HU"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a:t>
            </a:r>
            <a:r>
              <a:rPr lang="hu-HU" dirty="0">
                <a:solidFill>
                  <a:srgbClr val="FF0000"/>
                </a:solidFill>
                <a:latin typeface="Times New Roman" panose="02020603050405020304" pitchFamily="18" charset="0"/>
                <a:cs typeface="Times New Roman" panose="02020603050405020304" pitchFamily="18" charset="0"/>
              </a:rPr>
              <a:t>20. § (1) és (2) bekezdés</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a) pont szerinti esetben (kifizető)</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szociális hozzájárulási adót </a:t>
            </a:r>
            <a:r>
              <a:rPr lang="hu-HU" b="1" dirty="0">
                <a:solidFill>
                  <a:schemeClr val="tx2">
                    <a:lumMod val="50000"/>
                  </a:schemeClr>
                </a:solidFill>
                <a:latin typeface="Times New Roman" panose="02020603050405020304" pitchFamily="18" charset="0"/>
                <a:cs typeface="Times New Roman" panose="02020603050405020304" pitchFamily="18" charset="0"/>
              </a:rPr>
              <a:t>a kifizető a tárgyévet követő év január havi kötelezettségként vallja </a:t>
            </a:r>
            <a:r>
              <a:rPr lang="hu-HU" dirty="0">
                <a:solidFill>
                  <a:schemeClr val="tx2">
                    <a:lumMod val="50000"/>
                  </a:schemeClr>
                </a:solidFill>
                <a:latin typeface="Times New Roman" panose="02020603050405020304" pitchFamily="18" charset="0"/>
                <a:cs typeface="Times New Roman" panose="02020603050405020304" pitchFamily="18" charset="0"/>
              </a:rPr>
              <a:t>be és fizeti meg.</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kapcsolt vállalkozások esetében az adókötelezettséget a választásuk szerinti kifizető teljesíti. A kötelezettség teljesítéséért egyetemlegesen felelnek.</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b) pontja szerinti esetben (önfoglalkoztató)</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szociális hozzájárulási adót a magánszemély az ’SZJA bevallásában </a:t>
            </a:r>
            <a:r>
              <a:rPr lang="hu-HU" b="1" dirty="0">
                <a:solidFill>
                  <a:schemeClr val="tx2">
                    <a:lumMod val="50000"/>
                  </a:schemeClr>
                </a:solidFill>
                <a:latin typeface="Times New Roman" panose="02020603050405020304" pitchFamily="18" charset="0"/>
                <a:cs typeface="Times New Roman" panose="02020603050405020304" pitchFamily="18" charset="0"/>
              </a:rPr>
              <a:t>adóévet követő május 20-ig </a:t>
            </a:r>
            <a:r>
              <a:rPr lang="nn-NO" b="1" dirty="0">
                <a:solidFill>
                  <a:schemeClr val="tx2">
                    <a:lumMod val="50000"/>
                  </a:schemeClr>
                </a:solidFill>
                <a:latin typeface="Times New Roman" panose="02020603050405020304" pitchFamily="18" charset="0"/>
                <a:cs typeface="Times New Roman" panose="02020603050405020304" pitchFamily="18" charset="0"/>
              </a:rPr>
              <a:t>állapítja meg, vallja be, fizeti meg.</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önfoglalkoztató nem köteles az anyák kedvezménye alapját képező jövedelmeit megállapítani és bevallani, ha az azok alapjául szolgáló tárgyévi bevételeinek együttes összege az éves átlagkereset négyszeresét nem haladja meg (összhangban az Szja tv. 11. § (5) bekezdésével)</a:t>
            </a:r>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sp>
        <p:nvSpPr>
          <p:cNvPr id="4" name="Szövegdoboz 3">
            <a:extLst>
              <a:ext uri="{FF2B5EF4-FFF2-40B4-BE49-F238E27FC236}">
                <a16:creationId xmlns:a16="http://schemas.microsoft.com/office/drawing/2014/main" id="{56A4E6A0-8BA4-8503-B609-43305B89AE1E}"/>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1976F556-97D3-3A64-351C-699B538AF7AA}"/>
              </a:ext>
            </a:extLst>
          </p:cNvPr>
          <p:cNvSpPr>
            <a:spLocks noGrp="1"/>
          </p:cNvSpPr>
          <p:nvPr>
            <p:ph type="sldNum" sz="quarter" idx="12"/>
          </p:nvPr>
        </p:nvSpPr>
        <p:spPr/>
        <p:txBody>
          <a:bodyPr/>
          <a:lstStyle/>
          <a:p>
            <a:fld id="{A0496A7A-75F5-41B5-A0DF-ED23C681863B}" type="slidenum">
              <a:rPr lang="hu-HU" smtClean="0"/>
              <a:t>99</a:t>
            </a:fld>
            <a:endParaRPr lang="hu-HU" dirty="0"/>
          </a:p>
        </p:txBody>
      </p:sp>
      <p:sp>
        <p:nvSpPr>
          <p:cNvPr id="3" name="Élőláb helye 2">
            <a:extLst>
              <a:ext uri="{FF2B5EF4-FFF2-40B4-BE49-F238E27FC236}">
                <a16:creationId xmlns:a16="http://schemas.microsoft.com/office/drawing/2014/main" id="{295B7B99-3FE4-08B0-5B7A-A8F3E3D2BBE9}"/>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6EA4EC03-4004-0368-D078-35FD2F2EB3A0}"/>
              </a:ext>
            </a:extLst>
          </p:cNvPr>
          <p:cNvSpPr txBox="1"/>
          <p:nvPr/>
        </p:nvSpPr>
        <p:spPr>
          <a:xfrm>
            <a:off x="611560" y="54659"/>
            <a:ext cx="8145065" cy="830997"/>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Anyakedvezményt érvényesítő saját jogú nyugdíjas szociális hozzájárulási adó kötelezettsége </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875034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CFFDD-75C8-D892-BE81-1A7CC31C82D0}"/>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C2DF401-E73F-CE6C-12C6-28F083A51A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6E0ECA43-7451-D17B-9D10-E1AEBCFB1E20}"/>
              </a:ext>
            </a:extLst>
          </p:cNvPr>
          <p:cNvSpPr/>
          <p:nvPr/>
        </p:nvSpPr>
        <p:spPr>
          <a:xfrm>
            <a:off x="305845" y="993575"/>
            <a:ext cx="8756493" cy="5816977"/>
          </a:xfrm>
          <a:prstGeom prst="rect">
            <a:avLst/>
          </a:prstGeom>
        </p:spPr>
        <p:txBody>
          <a:bodyPr wrap="square">
            <a:spAutoFit/>
          </a:bodyPr>
          <a:lstStyle/>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Tbj. 6. § (1) bekezdés b) pont </a:t>
            </a:r>
            <a:r>
              <a:rPr lang="hu-HU" dirty="0" err="1">
                <a:solidFill>
                  <a:schemeClr val="tx2">
                    <a:lumMod val="50000"/>
                  </a:schemeClr>
                </a:solidFill>
                <a:latin typeface="Times New Roman" panose="02020603050405020304" pitchFamily="18" charset="0"/>
                <a:cs typeface="Times New Roman" panose="02020603050405020304" pitchFamily="18" charset="0"/>
              </a:rPr>
              <a:t>bd</a:t>
            </a:r>
            <a:r>
              <a:rPr lang="hu-HU" dirty="0">
                <a:solidFill>
                  <a:schemeClr val="tx2">
                    <a:lumMod val="50000"/>
                  </a:schemeClr>
                </a:solidFill>
                <a:latin typeface="Times New Roman" panose="02020603050405020304" pitchFamily="18" charset="0"/>
                <a:cs typeface="Times New Roman" panose="02020603050405020304" pitchFamily="18" charset="0"/>
              </a:rPr>
              <a:t>) alpontja</a:t>
            </a:r>
          </a:p>
          <a:p>
            <a:pPr marL="285750" indent="-285750">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5. § (1) bekezdés k) pontja</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kisgyermekkel otthon lévők szövetkezetének alanyi köre bővül a csecsemőgondozási díjban, a gyermekek otthongondozási díjában, valamint a gyermeknevelési támogatásban részesülő személyekkel.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Emiatt módosult a Tbj. 6. § (1) bekezdés b) pont </a:t>
            </a:r>
            <a:r>
              <a:rPr lang="hu-HU" dirty="0" err="1">
                <a:solidFill>
                  <a:schemeClr val="tx2">
                    <a:lumMod val="50000"/>
                  </a:schemeClr>
                </a:solidFill>
                <a:latin typeface="Times New Roman" panose="02020603050405020304" pitchFamily="18" charset="0"/>
                <a:cs typeface="Times New Roman" panose="02020603050405020304" pitchFamily="18" charset="0"/>
              </a:rPr>
              <a:t>bd</a:t>
            </a:r>
            <a:r>
              <a:rPr lang="hu-HU" dirty="0">
                <a:solidFill>
                  <a:schemeClr val="tx2">
                    <a:lumMod val="50000"/>
                  </a:schemeClr>
                </a:solidFill>
                <a:latin typeface="Times New Roman" panose="02020603050405020304" pitchFamily="18" charset="0"/>
                <a:cs typeface="Times New Roman" panose="02020603050405020304" pitchFamily="18" charset="0"/>
              </a:rPr>
              <a:t>) alpont, mely kiegészült ezen ellátásokkal. </a:t>
            </a:r>
            <a:r>
              <a:rPr lang="hu-HU" b="1" dirty="0">
                <a:solidFill>
                  <a:schemeClr val="tx2">
                    <a:lumMod val="50000"/>
                  </a:schemeClr>
                </a:solidFill>
                <a:latin typeface="Times New Roman" panose="02020603050405020304" pitchFamily="18" charset="0"/>
                <a:cs typeface="Times New Roman" panose="02020603050405020304" pitchFamily="18" charset="0"/>
              </a:rPr>
              <a:t>Amennyiben a szövetkezeti tagok egyéb jogcímen biztosítottak, úgy e pont szerint nem lesznek biztosítottak</a:t>
            </a:r>
            <a:r>
              <a:rPr lang="hu-HU" dirty="0">
                <a:solidFill>
                  <a:schemeClr val="tx2">
                    <a:lumMod val="50000"/>
                  </a:schemeClr>
                </a:solidFill>
                <a:latin typeface="Times New Roman" panose="02020603050405020304" pitchFamily="18" charset="0"/>
                <a:cs typeface="Times New Roman" panose="02020603050405020304" pitchFamily="18" charset="0"/>
              </a:rPr>
              <a:t>, ide nem értve a Tbj. 6. § (1) bekezdés f) pontja, illetve a (2) bekezdése szerinti biztosított személyt. </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Nem keletkezik szociális hozzájárulási adó fizetési kötelezettség a kisgyermekkel otthon lévők szövetkezetének </a:t>
            </a:r>
            <a:r>
              <a:rPr lang="hu-HU" dirty="0">
                <a:solidFill>
                  <a:schemeClr val="tx2">
                    <a:lumMod val="50000"/>
                  </a:schemeClr>
                </a:solidFill>
                <a:latin typeface="Times New Roman" panose="02020603050405020304" pitchFamily="18" charset="0"/>
                <a:cs typeface="Times New Roman" panose="02020603050405020304" pitchFamily="18" charset="0"/>
              </a:rPr>
              <a:t>a csecsemőgondozási díjban, gyermekek otthongondozási díjában, gyermeknevelési támogatásban, örökbefogadói díjban, nem nagyszülőként gyermekgondozási díjban vagy gyermekgondozást segítő ellátásban részesülő </a:t>
            </a:r>
            <a:r>
              <a:rPr lang="hu-HU" b="1" dirty="0">
                <a:solidFill>
                  <a:schemeClr val="tx2">
                    <a:lumMod val="50000"/>
                  </a:schemeClr>
                </a:solidFill>
                <a:latin typeface="Times New Roman" panose="02020603050405020304" pitchFamily="18" charset="0"/>
                <a:cs typeface="Times New Roman" panose="02020603050405020304" pitchFamily="18" charset="0"/>
              </a:rPr>
              <a:t>tagjával fennálló jogviszonyára tekintettel.</a:t>
            </a:r>
          </a:p>
          <a:p>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p>
          <a:p>
            <a:endParaRPr lang="hu-HU" b="1" i="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F5B35F5A-F8E0-D9A5-630C-23CFE0A378B6}"/>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F3635D4B-D871-AF42-504B-06A2A193DBB5}"/>
              </a:ext>
            </a:extLst>
          </p:cNvPr>
          <p:cNvSpPr>
            <a:spLocks noGrp="1"/>
          </p:cNvSpPr>
          <p:nvPr>
            <p:ph type="sldNum" sz="quarter" idx="12"/>
          </p:nvPr>
        </p:nvSpPr>
        <p:spPr/>
        <p:txBody>
          <a:bodyPr/>
          <a:lstStyle/>
          <a:p>
            <a:fld id="{A0496A7A-75F5-41B5-A0DF-ED23C681863B}" type="slidenum">
              <a:rPr lang="hu-HU" smtClean="0"/>
              <a:t>100</a:t>
            </a:fld>
            <a:endParaRPr lang="hu-HU" dirty="0"/>
          </a:p>
        </p:txBody>
      </p:sp>
      <p:sp>
        <p:nvSpPr>
          <p:cNvPr id="3" name="Élőláb helye 2">
            <a:extLst>
              <a:ext uri="{FF2B5EF4-FFF2-40B4-BE49-F238E27FC236}">
                <a16:creationId xmlns:a16="http://schemas.microsoft.com/office/drawing/2014/main" id="{D09967DC-C873-E774-6DB8-ADEE0A32E5E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90100244-B954-E917-D0C2-FAB8DB3D4E78}"/>
              </a:ext>
            </a:extLst>
          </p:cNvPr>
          <p:cNvSpPr txBox="1"/>
          <p:nvPr/>
        </p:nvSpPr>
        <p:spPr>
          <a:xfrm>
            <a:off x="611560" y="258906"/>
            <a:ext cx="8145065" cy="830997"/>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kisgyermekkel otthon lévők szövetkezete alanyi körének kiterjesztése </a:t>
            </a:r>
            <a:endParaRPr lang="hu-HU" sz="24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308947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01823-149E-D661-12E9-BC1404B609AC}"/>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226496D8-F6C4-43FF-9647-6D217BE0F4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8DBF09D6-66E6-295E-DE29-B885086B33EB}"/>
              </a:ext>
            </a:extLst>
          </p:cNvPr>
          <p:cNvSpPr/>
          <p:nvPr/>
        </p:nvSpPr>
        <p:spPr>
          <a:xfrm>
            <a:off x="193753" y="485645"/>
            <a:ext cx="8756493" cy="6124754"/>
          </a:xfrm>
          <a:prstGeom prst="rect">
            <a:avLst/>
          </a:prstGeom>
        </p:spPr>
        <p:txBody>
          <a:bodyPr wrap="square">
            <a:spAutoFit/>
          </a:bodyPr>
          <a:lstStyle/>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Új fogalom (</a:t>
            </a:r>
            <a:r>
              <a:rPr lang="hu-HU" dirty="0">
                <a:solidFill>
                  <a:srgbClr val="FF0000"/>
                </a:solidFill>
                <a:latin typeface="Times New Roman" panose="02020603050405020304" pitchFamily="18" charset="0"/>
                <a:cs typeface="Times New Roman" panose="02020603050405020304" pitchFamily="18" charset="0"/>
              </a:rPr>
              <a:t>Tbj. 4. § 23. pont</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Tartós megbízási jogviszony: </a:t>
            </a:r>
            <a:r>
              <a:rPr lang="hu-HU" b="1" dirty="0">
                <a:solidFill>
                  <a:schemeClr val="tx2">
                    <a:lumMod val="50000"/>
                  </a:schemeClr>
                </a:solidFill>
                <a:latin typeface="Times New Roman" panose="02020603050405020304" pitchFamily="18" charset="0"/>
                <a:cs typeface="Times New Roman" panose="02020603050405020304" pitchFamily="18" charset="0"/>
              </a:rPr>
              <a:t>olyan megbízási jogviszony, amelyet a foglalkoztató tartós megbízási jogviszonyként jelent be</a:t>
            </a:r>
            <a:r>
              <a:rPr lang="hu-HU" dirty="0">
                <a:solidFill>
                  <a:schemeClr val="tx2">
                    <a:lumMod val="50000"/>
                  </a:schemeClr>
                </a:solidFill>
                <a:latin typeface="Times New Roman" panose="02020603050405020304" pitchFamily="18" charset="0"/>
                <a:cs typeface="Times New Roman" panose="02020603050405020304" pitchFamily="18" charset="0"/>
              </a:rPr>
              <a:t> az állami adó- és vámhatóságnak.</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Tbj. 6. § (1) bekezdés  l) pont</a:t>
            </a:r>
            <a:r>
              <a:rPr lang="hu-HU" dirty="0">
                <a:solidFill>
                  <a:schemeClr val="tx2">
                    <a:lumMod val="50000"/>
                  </a:schemeClr>
                </a:solidFill>
                <a:latin typeface="Times New Roman" panose="02020603050405020304" pitchFamily="18" charset="0"/>
                <a:cs typeface="Times New Roman" panose="02020603050405020304" pitchFamily="18" charset="0"/>
              </a:rPr>
              <a:t>: </a:t>
            </a:r>
            <a:r>
              <a:rPr lang="hu-HU" b="1" dirty="0">
                <a:solidFill>
                  <a:schemeClr val="tx2">
                    <a:lumMod val="50000"/>
                  </a:schemeClr>
                </a:solidFill>
                <a:latin typeface="Times New Roman" panose="02020603050405020304" pitchFamily="18" charset="0"/>
                <a:cs typeface="Times New Roman" panose="02020603050405020304" pitchFamily="18" charset="0"/>
              </a:rPr>
              <a:t>Biztosított</a:t>
            </a:r>
            <a:r>
              <a:rPr lang="hu-HU" dirty="0">
                <a:solidFill>
                  <a:schemeClr val="tx2">
                    <a:lumMod val="50000"/>
                  </a:schemeClr>
                </a:solidFill>
                <a:latin typeface="Times New Roman" panose="02020603050405020304" pitchFamily="18" charset="0"/>
                <a:cs typeface="Times New Roman" panose="02020603050405020304" pitchFamily="18" charset="0"/>
              </a:rPr>
              <a:t> a kiegészítő tevékenységet folytató személynek nem minősülő </a:t>
            </a:r>
            <a:r>
              <a:rPr lang="hu-HU" b="1" dirty="0">
                <a:solidFill>
                  <a:schemeClr val="tx2">
                    <a:lumMod val="50000"/>
                  </a:schemeClr>
                </a:solidFill>
                <a:latin typeface="Times New Roman" panose="02020603050405020304" pitchFamily="18" charset="0"/>
                <a:cs typeface="Times New Roman" panose="02020603050405020304" pitchFamily="18" charset="0"/>
              </a:rPr>
              <a:t>tartós megbízási jogviszony keretében munkát végző személy.</a:t>
            </a:r>
          </a:p>
          <a:p>
            <a:pPr marL="285750" indent="-285750" algn="just">
              <a:buFont typeface="Wingdings" panose="05000000000000000000" pitchFamily="2" charset="2"/>
              <a:buChar char="Ø"/>
            </a:pPr>
            <a:endParaRPr lang="hu-HU" sz="800"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JOGVISZONYKÓD: 1115</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Járulékalapot képező jövedelem = az Szja tv. szerint összevont adóalapba tartozó önálló</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tevékenységből származó bevételből az adóelőleg-alap számításnál figyelembe vett</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jövedelem, de legalább a járulékfizetési alsó határ!</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 járulékfizetési alsó határra vonatkozó rendelkezéseket (Tbj. 27. § (2)-(3) bekezdés)</a:t>
            </a:r>
          </a:p>
          <a:p>
            <a:pPr algn="just"/>
            <a:r>
              <a:rPr lang="hu-HU" b="1" dirty="0">
                <a:solidFill>
                  <a:schemeClr val="tx2">
                    <a:lumMod val="50000"/>
                  </a:schemeClr>
                </a:solidFill>
                <a:latin typeface="Times New Roman" panose="02020603050405020304" pitchFamily="18" charset="0"/>
                <a:cs typeface="Times New Roman" panose="02020603050405020304" pitchFamily="18" charset="0"/>
              </a:rPr>
              <a:t>a tartós megbízási jogviszony esetében is alkalmazni kell:</a:t>
            </a:r>
          </a:p>
          <a:p>
            <a:pPr marL="742950" lvl="1"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járulékalap havonta legalább a minimálbér 30 százaléka (egy-egy naptári napra annak harmincad része)</a:t>
            </a:r>
          </a:p>
          <a:p>
            <a:pPr marL="742950" lvl="1"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járulékfizetési alsó határra vonatkozó rendelkezés alóli mentesülés esetei (pl. nappali tanulmányok folytatása, anyasági ellátásban részesülés, stb.) </a:t>
            </a:r>
          </a:p>
          <a:p>
            <a:pPr marL="742950" lvl="1" indent="-285750" algn="just">
              <a:buFont typeface="Wingdings" panose="05000000000000000000" pitchFamily="2" charset="2"/>
              <a:buChar char="§"/>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alapja is legalább a járulékfizetési alsó határ (</a:t>
            </a:r>
            <a:r>
              <a:rPr lang="hu-HU" dirty="0">
                <a:solidFill>
                  <a:srgbClr val="FF0000"/>
                </a:solidFill>
                <a:latin typeface="Times New Roman" panose="02020603050405020304" pitchFamily="18" charset="0"/>
                <a:cs typeface="Times New Roman" panose="02020603050405020304" pitchFamily="18" charset="0"/>
              </a:rPr>
              <a:t>Szocho tv. 1. § (10) bekezdés</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p:txBody>
      </p:sp>
      <p:sp>
        <p:nvSpPr>
          <p:cNvPr id="4" name="Szövegdoboz 3">
            <a:extLst>
              <a:ext uri="{FF2B5EF4-FFF2-40B4-BE49-F238E27FC236}">
                <a16:creationId xmlns:a16="http://schemas.microsoft.com/office/drawing/2014/main" id="{8C150945-6254-F845-BA15-5DA65F445A22}"/>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0F4DCBD0-E248-03A2-D5A2-B362BF92852B}"/>
              </a:ext>
            </a:extLst>
          </p:cNvPr>
          <p:cNvSpPr>
            <a:spLocks noGrp="1"/>
          </p:cNvSpPr>
          <p:nvPr>
            <p:ph type="sldNum" sz="quarter" idx="12"/>
          </p:nvPr>
        </p:nvSpPr>
        <p:spPr/>
        <p:txBody>
          <a:bodyPr/>
          <a:lstStyle/>
          <a:p>
            <a:fld id="{A0496A7A-75F5-41B5-A0DF-ED23C681863B}" type="slidenum">
              <a:rPr lang="hu-HU" smtClean="0"/>
              <a:t>101</a:t>
            </a:fld>
            <a:endParaRPr lang="hu-HU" dirty="0"/>
          </a:p>
        </p:txBody>
      </p:sp>
      <p:sp>
        <p:nvSpPr>
          <p:cNvPr id="3" name="Élőláb helye 2">
            <a:extLst>
              <a:ext uri="{FF2B5EF4-FFF2-40B4-BE49-F238E27FC236}">
                <a16:creationId xmlns:a16="http://schemas.microsoft.com/office/drawing/2014/main" id="{9B502C3E-2572-A71B-22BC-991F405EE99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F9EB4E1D-5877-D22D-2633-54808ED19CA7}"/>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Tartós megbízási jogviszony</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031782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0A4D6-7CAE-28CD-8DE0-BB35E9472AFA}"/>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9DA9AE4-65B3-4840-E920-93A2A9D34A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1056FC09-C3FF-E0D6-2454-1D081EC8D5AF}"/>
              </a:ext>
            </a:extLst>
          </p:cNvPr>
          <p:cNvSpPr/>
          <p:nvPr/>
        </p:nvSpPr>
        <p:spPr>
          <a:xfrm>
            <a:off x="193753" y="485645"/>
            <a:ext cx="8756493" cy="6586418"/>
          </a:xfrm>
          <a:prstGeom prst="rect">
            <a:avLst/>
          </a:prstGeom>
        </p:spPr>
        <p:txBody>
          <a:bodyPr wrap="square">
            <a:spAutoFit/>
          </a:bodyPr>
          <a:lstStyle/>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Mentesülés a soron kívüli bevallási kötelezettség alól</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Art. 52. § új </a:t>
            </a:r>
            <a:r>
              <a:rPr lang="hu-HU" dirty="0">
                <a:solidFill>
                  <a:srgbClr val="FF0000"/>
                </a:solidFill>
                <a:latin typeface="Times New Roman" panose="02020603050405020304" pitchFamily="18" charset="0"/>
                <a:cs typeface="Times New Roman" panose="02020603050405020304" pitchFamily="18" charset="0"/>
              </a:rPr>
              <a:t>(1b) bekezdés</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Az Szja tv. szerinti egyéni vállalkozónak, ha e tevékenységét szünetelteti, az (1) bekezdés szerinti bevallással le nem fedett időszakra fennálló bevallási kötelezettségeit – törvény eltérő rendelkezése hiányában – nem kell teljesítenie, </a:t>
            </a:r>
            <a:r>
              <a:rPr lang="hu-HU" b="1" dirty="0">
                <a:solidFill>
                  <a:schemeClr val="tx2">
                    <a:lumMod val="50000"/>
                  </a:schemeClr>
                </a:solidFill>
                <a:latin typeface="Times New Roman" panose="02020603050405020304" pitchFamily="18" charset="0"/>
                <a:cs typeface="Times New Roman" panose="02020603050405020304" pitchFamily="18" charset="0"/>
              </a:rPr>
              <a:t>ha tevékenységét a bevallással le nem fedett időszak teljes időtartama alatt szüneteltette </a:t>
            </a:r>
            <a:r>
              <a:rPr lang="hu-HU" dirty="0">
                <a:solidFill>
                  <a:schemeClr val="tx2">
                    <a:lumMod val="50000"/>
                  </a:schemeClr>
                </a:solidFill>
                <a:latin typeface="Times New Roman" panose="02020603050405020304" pitchFamily="18" charset="0"/>
                <a:cs typeface="Times New Roman" panose="02020603050405020304" pitchFamily="18" charset="0"/>
              </a:rPr>
              <a:t>(szünetelésből megszűnő </a:t>
            </a:r>
            <a:r>
              <a:rPr lang="hu-HU" dirty="0" err="1">
                <a:solidFill>
                  <a:schemeClr val="tx2">
                    <a:lumMod val="50000"/>
                  </a:schemeClr>
                </a:solidFill>
                <a:latin typeface="Times New Roman" panose="02020603050405020304" pitchFamily="18" charset="0"/>
                <a:cs typeface="Times New Roman" panose="02020603050405020304" pitchFamily="18" charset="0"/>
              </a:rPr>
              <a:t>ev</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2025. november 20-tól</a:t>
            </a:r>
          </a:p>
          <a:p>
            <a:pPr algn="just"/>
            <a:endParaRPr lang="hu-HU" dirty="0">
              <a:solidFill>
                <a:srgbClr val="FF0000"/>
              </a:solidFill>
              <a:latin typeface="Times New Roman" panose="02020603050405020304" pitchFamily="18" charset="0"/>
              <a:cs typeface="Times New Roman" panose="02020603050405020304" pitchFamily="18" charset="0"/>
            </a:endParaRPr>
          </a:p>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vállalkozói jövedelem szerinti adózást alkalmazó egyéni vállalkozó járulékbevallásának gyakorisága</a:t>
            </a:r>
          </a:p>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19. § (1) bekezdés</a:t>
            </a:r>
          </a:p>
          <a:p>
            <a:pPr marL="285750" indent="-285750" algn="just">
              <a:buFont typeface="Wingdings" panose="05000000000000000000" pitchFamily="2" charset="2"/>
              <a:buChar char="Ø"/>
            </a:pPr>
            <a:r>
              <a:rPr lang="pl-PL" dirty="0">
                <a:solidFill>
                  <a:schemeClr val="tx2">
                    <a:lumMod val="50000"/>
                  </a:schemeClr>
                </a:solidFill>
                <a:latin typeface="Times New Roman" panose="02020603050405020304" pitchFamily="18" charset="0"/>
                <a:cs typeface="Times New Roman" panose="02020603050405020304" pitchFamily="18" charset="0"/>
              </a:rPr>
              <a:t>Tbj. 77. § (2)-(2a) bekezdés</a:t>
            </a:r>
          </a:p>
          <a:p>
            <a:pPr marL="285750" indent="-285750" algn="just">
              <a:buFont typeface="Wingdings" panose="05000000000000000000" pitchFamily="2" charset="2"/>
              <a:buChar char="Ø"/>
            </a:pPr>
            <a:r>
              <a:rPr lang="pl-PL" dirty="0">
                <a:solidFill>
                  <a:schemeClr val="tx2">
                    <a:lumMod val="50000"/>
                  </a:schemeClr>
                </a:solidFill>
                <a:latin typeface="Times New Roman" panose="02020603050405020304" pitchFamily="18" charset="0"/>
                <a:cs typeface="Times New Roman" panose="02020603050405020304" pitchFamily="18" charset="0"/>
              </a:rPr>
              <a:t>Art. 50. § (1a) bekezdés, 52. § (5) bekezdés; 3. számú melléklet 4. pont 4.1.3. alpont</a:t>
            </a:r>
          </a:p>
          <a:p>
            <a:pPr marL="285750" indent="-285750" algn="just">
              <a:buFont typeface="Wingdings" panose="05000000000000000000" pitchFamily="2" charset="2"/>
              <a:buChar char="Ø"/>
            </a:pPr>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a:t>
            </a:r>
            <a:r>
              <a:rPr lang="hu-HU" b="1" dirty="0">
                <a:solidFill>
                  <a:schemeClr val="tx2">
                    <a:lumMod val="50000"/>
                  </a:schemeClr>
                </a:solidFill>
                <a:latin typeface="Times New Roman" panose="02020603050405020304" pitchFamily="18" charset="0"/>
                <a:cs typeface="Times New Roman" panose="02020603050405020304" pitchFamily="18" charset="0"/>
              </a:rPr>
              <a:t>vállalkozói jövedelem szerinti adózást alkalmazó egyéni vállalkoz</a:t>
            </a:r>
            <a:r>
              <a:rPr lang="hu-HU" dirty="0">
                <a:solidFill>
                  <a:schemeClr val="tx2">
                    <a:lumMod val="50000"/>
                  </a:schemeClr>
                </a:solidFill>
                <a:latin typeface="Times New Roman" panose="02020603050405020304" pitchFamily="18" charset="0"/>
                <a:cs typeface="Times New Roman" panose="02020603050405020304" pitchFamily="18" charset="0"/>
              </a:rPr>
              <a:t>ó az ’58 jelű </a:t>
            </a:r>
            <a:r>
              <a:rPr lang="hu-HU" b="1" dirty="0">
                <a:solidFill>
                  <a:schemeClr val="tx2">
                    <a:lumMod val="50000"/>
                  </a:schemeClr>
                </a:solidFill>
                <a:latin typeface="Times New Roman" panose="02020603050405020304" pitchFamily="18" charset="0"/>
                <a:cs typeface="Times New Roman" panose="02020603050405020304" pitchFamily="18" charset="0"/>
              </a:rPr>
              <a:t>járulékbevallást</a:t>
            </a:r>
            <a:r>
              <a:rPr lang="hu-HU" dirty="0">
                <a:solidFill>
                  <a:schemeClr val="tx2">
                    <a:lumMod val="50000"/>
                  </a:schemeClr>
                </a:solidFill>
                <a:latin typeface="Times New Roman" panose="02020603050405020304" pitchFamily="18" charset="0"/>
                <a:cs typeface="Times New Roman" panose="02020603050405020304" pitchFamily="18" charset="0"/>
              </a:rPr>
              <a:t> – az átalányadózó egyéni vállalkozóval egyezően – </a:t>
            </a:r>
            <a:r>
              <a:rPr lang="hu-HU" b="1" dirty="0">
                <a:solidFill>
                  <a:schemeClr val="tx2">
                    <a:lumMod val="50000"/>
                  </a:schemeClr>
                </a:solidFill>
                <a:latin typeface="Times New Roman" panose="02020603050405020304" pitchFamily="18" charset="0"/>
                <a:cs typeface="Times New Roman" panose="02020603050405020304" pitchFamily="18" charset="0"/>
              </a:rPr>
              <a:t>negyedévente köteles benyújtani</a:t>
            </a:r>
            <a:r>
              <a:rPr lang="hu-HU" dirty="0">
                <a:solidFill>
                  <a:schemeClr val="tx2">
                    <a:lumMod val="50000"/>
                  </a:schemeClr>
                </a:solidFill>
                <a:latin typeface="Times New Roman" panose="02020603050405020304" pitchFamily="18" charset="0"/>
                <a:cs typeface="Times New Roman" panose="02020603050405020304" pitchFamily="18" charset="0"/>
              </a:rPr>
              <a:t> a negyedévet követő hónap 12-éig.</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szociális hozzájárulási adót és a járulékot a bevallásban havonkénti bontásban kell feltüntetni, és szintén a negyedévet követő hónap 12-éig kell megfizetni.</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a:p>
            <a:pPr algn="just"/>
            <a:endParaRPr lang="hu-HU" sz="1400" dirty="0">
              <a:solidFill>
                <a:srgbClr val="FF0000"/>
              </a:solidFill>
              <a:latin typeface="Times New Roman" panose="02020603050405020304" pitchFamily="18" charset="0"/>
              <a:cs typeface="Times New Roman" panose="02020603050405020304" pitchFamily="18" charset="0"/>
            </a:endParaRPr>
          </a:p>
          <a:p>
            <a:endParaRPr lang="hu-HU" b="1" i="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3EFDC74F-FE23-B7DC-EE33-7B4209852448}"/>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6E2FA5E5-9D58-6A17-1111-8783AE151BB4}"/>
              </a:ext>
            </a:extLst>
          </p:cNvPr>
          <p:cNvSpPr>
            <a:spLocks noGrp="1"/>
          </p:cNvSpPr>
          <p:nvPr>
            <p:ph type="sldNum" sz="quarter" idx="12"/>
          </p:nvPr>
        </p:nvSpPr>
        <p:spPr/>
        <p:txBody>
          <a:bodyPr/>
          <a:lstStyle/>
          <a:p>
            <a:fld id="{A0496A7A-75F5-41B5-A0DF-ED23C681863B}" type="slidenum">
              <a:rPr lang="hu-HU" smtClean="0"/>
              <a:t>102</a:t>
            </a:fld>
            <a:endParaRPr lang="hu-HU" dirty="0"/>
          </a:p>
        </p:txBody>
      </p:sp>
      <p:sp>
        <p:nvSpPr>
          <p:cNvPr id="3" name="Élőláb helye 2">
            <a:extLst>
              <a:ext uri="{FF2B5EF4-FFF2-40B4-BE49-F238E27FC236}">
                <a16:creationId xmlns:a16="http://schemas.microsoft.com/office/drawing/2014/main" id="{FC51A40A-AC29-DD03-FCD6-A0C513DF19A0}"/>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BF29F0D9-C00A-66C1-FDC6-C2D01DA1717E}"/>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Vállalkozókat érintő módosítások</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05254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0A072-7A04-C6D2-B3F7-2F9005471B5E}"/>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7268CA35-550C-700F-40C8-877B04D4A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B9E3198A-1F70-91C7-BF6F-839A74D44854}"/>
              </a:ext>
            </a:extLst>
          </p:cNvPr>
          <p:cNvSpPr/>
          <p:nvPr/>
        </p:nvSpPr>
        <p:spPr>
          <a:xfrm>
            <a:off x="193753" y="485645"/>
            <a:ext cx="8756493" cy="3170099"/>
          </a:xfrm>
          <a:prstGeom prst="rect">
            <a:avLst/>
          </a:prstGeom>
        </p:spPr>
        <p:txBody>
          <a:bodyPr wrap="square">
            <a:spAutoFit/>
          </a:bodyPr>
          <a:lstStyle/>
          <a:p>
            <a:pPr algn="just"/>
            <a:endParaRPr lang="hu-HU" sz="1400" dirty="0">
              <a:solidFill>
                <a:srgbClr val="FF0000"/>
              </a:solidFill>
              <a:latin typeface="Times New Roman" panose="02020603050405020304" pitchFamily="18" charset="0"/>
              <a:cs typeface="Times New Roman" panose="02020603050405020304" pitchFamily="18" charset="0"/>
            </a:endParaRPr>
          </a:p>
          <a:p>
            <a:pPr algn="just"/>
            <a:r>
              <a:rPr lang="hu-HU" b="1" i="1" u="sng" dirty="0">
                <a:solidFill>
                  <a:schemeClr val="tx2">
                    <a:lumMod val="50000"/>
                  </a:schemeClr>
                </a:solidFill>
                <a:latin typeface="Times New Roman" panose="02020603050405020304" pitchFamily="18" charset="0"/>
                <a:cs typeface="Times New Roman" panose="02020603050405020304" pitchFamily="18" charset="0"/>
              </a:rPr>
              <a:t>Minimum szociális hozzájárulási adó változása</a:t>
            </a:r>
          </a:p>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8. § (1), (3), (4) bekezdés</a:t>
            </a:r>
          </a:p>
          <a:p>
            <a:pPr marL="285750" indent="-285750" algn="just">
              <a:buFont typeface="Wingdings" panose="05000000000000000000" pitchFamily="2" charset="2"/>
              <a:buChar char="Ø"/>
            </a:pPr>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főfoglalkozású egyéni és társas vállalkozók után fizetendő szociális hozzájárulási adó </a:t>
            </a:r>
            <a:r>
              <a:rPr lang="hu-HU" b="1" dirty="0">
                <a:solidFill>
                  <a:schemeClr val="tx2">
                    <a:lumMod val="50000"/>
                  </a:schemeClr>
                </a:solidFill>
                <a:latin typeface="Times New Roman" panose="02020603050405020304" pitchFamily="18" charset="0"/>
                <a:cs typeface="Times New Roman" panose="02020603050405020304" pitchFamily="18" charset="0"/>
              </a:rPr>
              <a:t>minimálisan elvárt alapja </a:t>
            </a:r>
            <a:r>
              <a:rPr lang="hu-HU" dirty="0">
                <a:solidFill>
                  <a:schemeClr val="tx2">
                    <a:lumMod val="50000"/>
                  </a:schemeClr>
                </a:solidFill>
                <a:latin typeface="Times New Roman" panose="02020603050405020304" pitchFamily="18" charset="0"/>
                <a:cs typeface="Times New Roman" panose="02020603050405020304" pitchFamily="18" charset="0"/>
              </a:rPr>
              <a:t>– a társadalombiztosítási járulékhoz igazodva – 2026. január 1-jétől </a:t>
            </a:r>
            <a:r>
              <a:rPr lang="hu-HU" b="1" dirty="0">
                <a:solidFill>
                  <a:schemeClr val="tx2">
                    <a:lumMod val="50000"/>
                  </a:schemeClr>
                </a:solidFill>
                <a:latin typeface="Times New Roman" panose="02020603050405020304" pitchFamily="18" charset="0"/>
                <a:cs typeface="Times New Roman" panose="02020603050405020304" pitchFamily="18" charset="0"/>
              </a:rPr>
              <a:t>havonta a minimálbér/garantált bérminimum</a:t>
            </a:r>
            <a:r>
              <a:rPr lang="hu-HU" dirty="0">
                <a:solidFill>
                  <a:schemeClr val="tx2">
                    <a:lumMod val="50000"/>
                  </a:schemeClr>
                </a:solidFill>
                <a:latin typeface="Times New Roman" panose="02020603050405020304" pitchFamily="18" charset="0"/>
                <a:cs typeface="Times New Roman" panose="02020603050405020304" pitchFamily="18" charset="0"/>
              </a:rPr>
              <a:t>, illetve az ún. „harmincad szabály” alkalmazásakor a minimálbér harmincad része lesz, a minimálbér 112,5 százaléka, illetve annak harmincad része helyett.</a:t>
            </a:r>
          </a:p>
          <a:p>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p>
          <a:p>
            <a:endParaRPr lang="hu-HU" b="1" i="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116A7EF5-EE31-0E6D-FF8F-A3A1DB3F2D6A}"/>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2C3B8378-352C-544D-A1E1-3FEFFF1CAD5D}"/>
              </a:ext>
            </a:extLst>
          </p:cNvPr>
          <p:cNvSpPr>
            <a:spLocks noGrp="1"/>
          </p:cNvSpPr>
          <p:nvPr>
            <p:ph type="sldNum" sz="quarter" idx="12"/>
          </p:nvPr>
        </p:nvSpPr>
        <p:spPr/>
        <p:txBody>
          <a:bodyPr/>
          <a:lstStyle/>
          <a:p>
            <a:fld id="{A0496A7A-75F5-41B5-A0DF-ED23C681863B}" type="slidenum">
              <a:rPr lang="hu-HU" smtClean="0"/>
              <a:t>103</a:t>
            </a:fld>
            <a:endParaRPr lang="hu-HU" dirty="0"/>
          </a:p>
        </p:txBody>
      </p:sp>
      <p:sp>
        <p:nvSpPr>
          <p:cNvPr id="3" name="Élőláb helye 2">
            <a:extLst>
              <a:ext uri="{FF2B5EF4-FFF2-40B4-BE49-F238E27FC236}">
                <a16:creationId xmlns:a16="http://schemas.microsoft.com/office/drawing/2014/main" id="{F3A4B77D-A369-7434-25D2-B886D3546E41}"/>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A586A0E2-7286-6AC9-434B-BB53D6840622}"/>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Vállalkozókat érintő módosítások</a:t>
            </a:r>
            <a:endParaRPr lang="hu-HU" sz="2400" b="1" i="1" dirty="0">
              <a:solidFill>
                <a:srgbClr val="1F497D"/>
              </a:solidFill>
              <a:latin typeface="Times New Roman" panose="02020603050405020304" pitchFamily="18" charset="0"/>
              <a:cs typeface="Times New Roman" panose="02020603050405020304" pitchFamily="18" charset="0"/>
            </a:endParaRPr>
          </a:p>
        </p:txBody>
      </p:sp>
      <p:pic>
        <p:nvPicPr>
          <p:cNvPr id="8" name="Kép 7">
            <a:extLst>
              <a:ext uri="{FF2B5EF4-FFF2-40B4-BE49-F238E27FC236}">
                <a16:creationId xmlns:a16="http://schemas.microsoft.com/office/drawing/2014/main" id="{D81758E9-1176-D363-6A9C-1AD2C5676C70}"/>
              </a:ext>
            </a:extLst>
          </p:cNvPr>
          <p:cNvPicPr>
            <a:picLocks noChangeAspect="1"/>
          </p:cNvPicPr>
          <p:nvPr/>
        </p:nvPicPr>
        <p:blipFill>
          <a:blip r:embed="rId4"/>
          <a:stretch>
            <a:fillRect/>
          </a:stretch>
        </p:blipFill>
        <p:spPr>
          <a:xfrm>
            <a:off x="3347864" y="3068960"/>
            <a:ext cx="1945468" cy="3192658"/>
          </a:xfrm>
          <a:prstGeom prst="rect">
            <a:avLst/>
          </a:prstGeom>
          <a:effectLst>
            <a:softEdge rad="63500"/>
          </a:effectLst>
        </p:spPr>
      </p:pic>
    </p:spTree>
    <p:extLst>
      <p:ext uri="{BB962C8B-B14F-4D97-AF65-F5344CB8AC3E}">
        <p14:creationId xmlns:p14="http://schemas.microsoft.com/office/powerpoint/2010/main" val="146561126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5D4FD-2719-080D-F780-C398B8EB4755}"/>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379389E0-811F-0622-288D-231559D756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1927294E-9F23-907A-0459-1F111AA2FA47}"/>
              </a:ext>
            </a:extLst>
          </p:cNvPr>
          <p:cNvSpPr/>
          <p:nvPr/>
        </p:nvSpPr>
        <p:spPr>
          <a:xfrm>
            <a:off x="193753" y="816372"/>
            <a:ext cx="8756493" cy="5539978"/>
          </a:xfrm>
          <a:prstGeom prst="rect">
            <a:avLst/>
          </a:prstGeom>
        </p:spPr>
        <p:txBody>
          <a:bodyPr wrap="square">
            <a:spAutoFit/>
          </a:bodyPr>
          <a:lstStyle/>
          <a:p>
            <a:pPr algn="just"/>
            <a:endParaRPr lang="hu-HU" sz="1400" dirty="0">
              <a:solidFill>
                <a:srgbClr val="FF0000"/>
              </a:solidFill>
              <a:latin typeface="Times New Roman" panose="02020603050405020304" pitchFamily="18" charset="0"/>
              <a:cs typeface="Times New Roman" panose="02020603050405020304" pitchFamily="18" charset="0"/>
            </a:endParaRPr>
          </a:p>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Mentesülés a minimum társadalombiztosítási járulék és a szociális hozzájárulási adó fizetés alól egyidejűleg folyósított ellátások esetén</a:t>
            </a:r>
          </a:p>
          <a:p>
            <a:pPr algn="just"/>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Szocho tv. 9. § (1) bekezdés c) pontja</a:t>
            </a: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Tbj. 39. § (3) bekezdés c) pontja és 40. § (4) bekezdés c) pontja</a:t>
            </a:r>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már kialakult joggyakorlatnak megfelelően nem kell a minimum szociális hozzájárulási adó alap és társadalombiztosítási járulékalap után teljesíteni a társadalombiztosítási járulék és a szociális hozzájárulási adó fizetési kötelezettséget, ha az egyéni vagy társas vállalkozó csecsemőgondozási díjban, örökbefogadói díjban, gyermekgondozási díjban részesül és </a:t>
            </a:r>
            <a:r>
              <a:rPr lang="hu-HU" b="1" dirty="0">
                <a:solidFill>
                  <a:schemeClr val="tx2">
                    <a:lumMod val="50000"/>
                  </a:schemeClr>
                </a:solidFill>
                <a:latin typeface="Times New Roman" panose="02020603050405020304" pitchFamily="18" charset="0"/>
                <a:cs typeface="Times New Roman" panose="02020603050405020304" pitchFamily="18" charset="0"/>
              </a:rPr>
              <a:t>egyidejűleg</a:t>
            </a:r>
            <a:r>
              <a:rPr lang="hu-HU" dirty="0">
                <a:solidFill>
                  <a:schemeClr val="tx2">
                    <a:lumMod val="50000"/>
                  </a:schemeClr>
                </a:solidFill>
                <a:latin typeface="Times New Roman" panose="02020603050405020304" pitchFamily="18" charset="0"/>
                <a:cs typeface="Times New Roman" panose="02020603050405020304" pitchFamily="18" charset="0"/>
              </a:rPr>
              <a:t> gyermekgondozást segítő ellátást, </a:t>
            </a:r>
            <a:r>
              <a:rPr lang="hu-HU" b="1" dirty="0">
                <a:solidFill>
                  <a:schemeClr val="tx2">
                    <a:lumMod val="50000"/>
                  </a:schemeClr>
                </a:solidFill>
                <a:latin typeface="Times New Roman" panose="02020603050405020304" pitchFamily="18" charset="0"/>
                <a:cs typeface="Times New Roman" panose="02020603050405020304" pitchFamily="18" charset="0"/>
              </a:rPr>
              <a:t>gyermeknevelési támogatást, gyermekek  otthongondozási díját vagy ápolási díjat is kap</a:t>
            </a:r>
            <a:r>
              <a:rPr lang="hu-HU" dirty="0">
                <a:solidFill>
                  <a:schemeClr val="tx2">
                    <a:lumMod val="50000"/>
                  </a:schemeClr>
                </a:solidFill>
                <a:latin typeface="Times New Roman" panose="02020603050405020304" pitchFamily="18" charset="0"/>
                <a:cs typeface="Times New Roman" panose="02020603050405020304" pitchFamily="18" charset="0"/>
              </a:rPr>
              <a:t>, akkor sem, ha ez idő alatt az egyéni és társas vállalkozó dolgozik a vállalkozásában.</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Ugyanez irányadó az egyházi szolgálati viszonyban álló egyházi személyre vonatkozóan a kifizetőt terhelő szociális hozzájárulási adóra, társadalombiztosítási járulék tekintetében a mezőgazdasági őstermelőre is.</a:t>
            </a:r>
          </a:p>
          <a:p>
            <a:endParaRPr lang="hu-HU" sz="800" b="1" i="1" u="sng"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p>
          <a:p>
            <a:endParaRPr lang="hu-HU" b="1" i="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234486C3-3605-8A6D-CFAC-4C0F0A6EA6F2}"/>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1CACEEDA-658A-8925-D1DC-2035A7EBEEEB}"/>
              </a:ext>
            </a:extLst>
          </p:cNvPr>
          <p:cNvSpPr>
            <a:spLocks noGrp="1"/>
          </p:cNvSpPr>
          <p:nvPr>
            <p:ph type="sldNum" sz="quarter" idx="12"/>
          </p:nvPr>
        </p:nvSpPr>
        <p:spPr/>
        <p:txBody>
          <a:bodyPr/>
          <a:lstStyle/>
          <a:p>
            <a:fld id="{A0496A7A-75F5-41B5-A0DF-ED23C681863B}" type="slidenum">
              <a:rPr lang="hu-HU" smtClean="0"/>
              <a:t>104</a:t>
            </a:fld>
            <a:endParaRPr lang="hu-HU" dirty="0"/>
          </a:p>
        </p:txBody>
      </p:sp>
      <p:sp>
        <p:nvSpPr>
          <p:cNvPr id="3" name="Élőláb helye 2">
            <a:extLst>
              <a:ext uri="{FF2B5EF4-FFF2-40B4-BE49-F238E27FC236}">
                <a16:creationId xmlns:a16="http://schemas.microsoft.com/office/drawing/2014/main" id="{4B0F9CF0-79BA-5E1E-3BB5-228089C314E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47FEE1A0-561C-A2B1-C8B4-4DC1E50EA8CB}"/>
              </a:ext>
            </a:extLst>
          </p:cNvPr>
          <p:cNvSpPr txBox="1"/>
          <p:nvPr/>
        </p:nvSpPr>
        <p:spPr>
          <a:xfrm>
            <a:off x="611560" y="258906"/>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Vállalkozókat érintő módosítások</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276309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E3359-A7C0-24B3-930F-FC2722047847}"/>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0593D730-4B63-0307-182A-2B04DCBACB2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1CBFBEE6-196E-DA46-5BDC-83C23209D4C3}"/>
              </a:ext>
            </a:extLst>
          </p:cNvPr>
          <p:cNvSpPr/>
          <p:nvPr/>
        </p:nvSpPr>
        <p:spPr>
          <a:xfrm>
            <a:off x="193753" y="485645"/>
            <a:ext cx="8756493" cy="4647426"/>
          </a:xfrm>
          <a:prstGeom prst="rect">
            <a:avLst/>
          </a:prstGeom>
        </p:spPr>
        <p:txBody>
          <a:bodyPr wrap="square">
            <a:spAutoFit/>
          </a:bodyPr>
          <a:lstStyle/>
          <a:p>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Új fogalmak</a:t>
            </a:r>
          </a:p>
          <a:p>
            <a:r>
              <a:rPr lang="hu-HU" dirty="0">
                <a:solidFill>
                  <a:schemeClr val="tx2">
                    <a:lumMod val="50000"/>
                  </a:schemeClr>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Tbj. 4. § 24. pont </a:t>
            </a:r>
            <a:r>
              <a:rPr lang="hu-HU" dirty="0">
                <a:solidFill>
                  <a:schemeClr val="tx2">
                    <a:lumMod val="50000"/>
                  </a:schemeClr>
                </a:solidFill>
                <a:latin typeface="Times New Roman" panose="02020603050405020304" pitchFamily="18" charset="0"/>
                <a:cs typeface="Times New Roman" panose="02020603050405020304" pitchFamily="18" charset="0"/>
              </a:rPr>
              <a:t>Komplex Jogviszony Nyilvántartás: olyan informatikai rendszer, amely a természetes személyek számára</a:t>
            </a:r>
          </a:p>
          <a:p>
            <a:pPr marL="1200150" lvl="2"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e törvény szerinti biztosítási jogviszonnyal, vagy</a:t>
            </a:r>
          </a:p>
          <a:p>
            <a:pPr marL="1200150" lvl="2"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egyéb jogcímen egészségügyi szolgáltatást megalapozó jogosultsággal, továbbá</a:t>
            </a:r>
          </a:p>
          <a:p>
            <a:pPr marL="1200150" lvl="2"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 nyugdíjcélú járulékfizetéssel és</a:t>
            </a:r>
          </a:p>
          <a:p>
            <a:pPr marL="1200150" lvl="2"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Európai Egészségbiztosítási Kártyával kapcsolatos adatok</a:t>
            </a:r>
          </a:p>
          <a:p>
            <a:r>
              <a:rPr lang="hu-HU" dirty="0">
                <a:solidFill>
                  <a:schemeClr val="tx2">
                    <a:lumMod val="50000"/>
                  </a:schemeClr>
                </a:solidFill>
                <a:latin typeface="Times New Roman" panose="02020603050405020304" pitchFamily="18" charset="0"/>
                <a:cs typeface="Times New Roman" panose="02020603050405020304" pitchFamily="18" charset="0"/>
              </a:rPr>
              <a:t>egy felületen történő lekérdezését, valamint az ehhez kapcsolódó ügyintézési lehetőségeket támogatja.</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Tbj. 4. § 25. pont </a:t>
            </a:r>
            <a:r>
              <a:rPr lang="hu-HU" dirty="0">
                <a:solidFill>
                  <a:schemeClr val="tx2">
                    <a:lumMod val="50000"/>
                  </a:schemeClr>
                </a:solidFill>
                <a:latin typeface="Times New Roman" panose="02020603050405020304" pitchFamily="18" charset="0"/>
                <a:cs typeface="Times New Roman" panose="02020603050405020304" pitchFamily="18" charset="0"/>
              </a:rPr>
              <a:t>jogcímcsoport: a Komplex Jogviszony Nyilvántartás szolgáltatásainak</a:t>
            </a:r>
          </a:p>
          <a:p>
            <a:r>
              <a:rPr lang="hu-HU" dirty="0">
                <a:solidFill>
                  <a:schemeClr val="tx2">
                    <a:lumMod val="50000"/>
                  </a:schemeClr>
                </a:solidFill>
                <a:latin typeface="Times New Roman" panose="02020603050405020304" pitchFamily="18" charset="0"/>
                <a:cs typeface="Times New Roman" panose="02020603050405020304" pitchFamily="18" charset="0"/>
              </a:rPr>
              <a:t>igénybevételéhez biztosított ügyintézési felületen megjelenő, az 58. § (2) bekezdés 24.</a:t>
            </a:r>
          </a:p>
          <a:p>
            <a:r>
              <a:rPr lang="hu-HU" dirty="0">
                <a:solidFill>
                  <a:schemeClr val="tx2">
                    <a:lumMod val="50000"/>
                  </a:schemeClr>
                </a:solidFill>
                <a:latin typeface="Times New Roman" panose="02020603050405020304" pitchFamily="18" charset="0"/>
                <a:cs typeface="Times New Roman" panose="02020603050405020304" pitchFamily="18" charset="0"/>
              </a:rPr>
              <a:t>pontja szerinti jogosulti jogcímek összesített megnevezése.</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2026. január 1-től</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7CFA4F96-6635-F5E2-197A-1BE2B0334C5A}"/>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FA7F9F64-B950-DB2D-D6C6-951B9AF2351F}"/>
              </a:ext>
            </a:extLst>
          </p:cNvPr>
          <p:cNvSpPr>
            <a:spLocks noGrp="1"/>
          </p:cNvSpPr>
          <p:nvPr>
            <p:ph type="sldNum" sz="quarter" idx="12"/>
          </p:nvPr>
        </p:nvSpPr>
        <p:spPr/>
        <p:txBody>
          <a:bodyPr/>
          <a:lstStyle/>
          <a:p>
            <a:fld id="{A0496A7A-75F5-41B5-A0DF-ED23C681863B}" type="slidenum">
              <a:rPr lang="hu-HU" smtClean="0"/>
              <a:t>105</a:t>
            </a:fld>
            <a:endParaRPr lang="hu-HU" dirty="0"/>
          </a:p>
        </p:txBody>
      </p:sp>
      <p:sp>
        <p:nvSpPr>
          <p:cNvPr id="3" name="Élőláb helye 2">
            <a:extLst>
              <a:ext uri="{FF2B5EF4-FFF2-40B4-BE49-F238E27FC236}">
                <a16:creationId xmlns:a16="http://schemas.microsoft.com/office/drawing/2014/main" id="{73A9F70C-1954-1925-FBBB-AEE7C41A8146}"/>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A12E4EFF-8ACC-E5DB-48B2-ACAE1B5909FC}"/>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Komplex Jogviszony Nyilvántartás</a:t>
            </a:r>
            <a:endParaRPr lang="hu-HU" sz="2400" b="1" i="1" dirty="0">
              <a:solidFill>
                <a:srgbClr val="1F497D"/>
              </a:solidFill>
              <a:latin typeface="Times New Roman" panose="02020603050405020304" pitchFamily="18" charset="0"/>
              <a:cs typeface="Times New Roman" panose="02020603050405020304" pitchFamily="18" charset="0"/>
            </a:endParaRPr>
          </a:p>
        </p:txBody>
      </p:sp>
      <p:pic>
        <p:nvPicPr>
          <p:cNvPr id="8" name="Kép 7">
            <a:extLst>
              <a:ext uri="{FF2B5EF4-FFF2-40B4-BE49-F238E27FC236}">
                <a16:creationId xmlns:a16="http://schemas.microsoft.com/office/drawing/2014/main" id="{1756264B-36B2-B09F-15E3-BE88FD4BE5F7}"/>
              </a:ext>
            </a:extLst>
          </p:cNvPr>
          <p:cNvPicPr>
            <a:picLocks noChangeAspect="1"/>
          </p:cNvPicPr>
          <p:nvPr/>
        </p:nvPicPr>
        <p:blipFill>
          <a:blip r:embed="rId4"/>
          <a:stretch>
            <a:fillRect/>
          </a:stretch>
        </p:blipFill>
        <p:spPr>
          <a:xfrm>
            <a:off x="3275856" y="4416239"/>
            <a:ext cx="2713184" cy="2029188"/>
          </a:xfrm>
          <a:prstGeom prst="rect">
            <a:avLst/>
          </a:prstGeom>
          <a:effectLst>
            <a:softEdge rad="317500"/>
          </a:effectLst>
        </p:spPr>
      </p:pic>
    </p:spTree>
    <p:extLst>
      <p:ext uri="{BB962C8B-B14F-4D97-AF65-F5344CB8AC3E}">
        <p14:creationId xmlns:p14="http://schemas.microsoft.com/office/powerpoint/2010/main" val="43313235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23582-9BE5-DAC9-3B27-275D5EC5165D}"/>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492BF95E-2091-AFDA-21D4-9C5FBD9C4B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FB6D314D-8F80-D333-EDED-068B94B9807E}"/>
              </a:ext>
            </a:extLst>
          </p:cNvPr>
          <p:cNvSpPr/>
          <p:nvPr/>
        </p:nvSpPr>
        <p:spPr>
          <a:xfrm>
            <a:off x="193753" y="485645"/>
            <a:ext cx="8756493" cy="3631763"/>
          </a:xfrm>
          <a:prstGeom prst="rect">
            <a:avLst/>
          </a:prstGeom>
        </p:spPr>
        <p:txBody>
          <a:bodyPr wrap="square">
            <a:spAutoFit/>
          </a:bodyPr>
          <a:lstStyle/>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800" dirty="0">
              <a:solidFill>
                <a:srgbClr val="FF0000"/>
              </a:solidFill>
              <a:latin typeface="Times New Roman" panose="02020603050405020304" pitchFamily="18" charset="0"/>
              <a:cs typeface="Times New Roman" panose="02020603050405020304" pitchFamily="18" charset="0"/>
            </a:endParaRPr>
          </a:p>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Új fogalmak</a:t>
            </a:r>
          </a:p>
          <a:p>
            <a:pPr algn="just"/>
            <a:endParaRPr lang="hu-HU" sz="80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Art. 256. § (1) bekezdés 19. pont: </a:t>
            </a:r>
            <a:r>
              <a:rPr lang="hu-HU" dirty="0">
                <a:solidFill>
                  <a:schemeClr val="tx2">
                    <a:lumMod val="50000"/>
                  </a:schemeClr>
                </a:solidFill>
                <a:latin typeface="Times New Roman" panose="02020603050405020304" pitchFamily="18" charset="0"/>
                <a:cs typeface="Times New Roman" panose="02020603050405020304" pitchFamily="18" charset="0"/>
              </a:rPr>
              <a:t>A Nemzeti Adó és Vámhivatal a természetes személyek részére az </a:t>
            </a:r>
            <a:r>
              <a:rPr lang="hu-HU" b="1" dirty="0">
                <a:solidFill>
                  <a:schemeClr val="tx2">
                    <a:lumMod val="50000"/>
                  </a:schemeClr>
                </a:solidFill>
                <a:latin typeface="Times New Roman" panose="02020603050405020304" pitchFamily="18" charset="0"/>
                <a:cs typeface="Times New Roman" panose="02020603050405020304" pitchFamily="18" charset="0"/>
              </a:rPr>
              <a:t>aktuális egészségbiztosítási információk lekérdezését </a:t>
            </a:r>
            <a:r>
              <a:rPr lang="hu-HU" dirty="0">
                <a:solidFill>
                  <a:schemeClr val="tx2">
                    <a:lumMod val="50000"/>
                  </a:schemeClr>
                </a:solidFill>
                <a:latin typeface="Times New Roman" panose="02020603050405020304" pitchFamily="18" charset="0"/>
                <a:cs typeface="Times New Roman" panose="02020603050405020304" pitchFamily="18" charset="0"/>
              </a:rPr>
              <a:t>és az egészségbiztosítási státusszal kapcsolatos egyes, az egészségbiztosítási szerv hatáskörébe tartozó </a:t>
            </a:r>
            <a:r>
              <a:rPr lang="hu-HU" b="1" dirty="0">
                <a:solidFill>
                  <a:schemeClr val="tx2">
                    <a:lumMod val="50000"/>
                  </a:schemeClr>
                </a:solidFill>
                <a:latin typeface="Times New Roman" panose="02020603050405020304" pitchFamily="18" charset="0"/>
                <a:cs typeface="Times New Roman" panose="02020603050405020304" pitchFamily="18" charset="0"/>
              </a:rPr>
              <a:t>eljárások kezdeményezését</a:t>
            </a:r>
            <a:r>
              <a:rPr lang="hu-HU" dirty="0">
                <a:solidFill>
                  <a:schemeClr val="tx2">
                    <a:lumMod val="50000"/>
                  </a:schemeClr>
                </a:solidFill>
                <a:latin typeface="Times New Roman" panose="02020603050405020304" pitchFamily="18" charset="0"/>
                <a:cs typeface="Times New Roman" panose="02020603050405020304" pitchFamily="18" charset="0"/>
              </a:rPr>
              <a:t>, a társadalombiztosítási egyéni számla adatainak, az Európai </a:t>
            </a:r>
            <a:r>
              <a:rPr lang="hu-HU" b="1" dirty="0">
                <a:solidFill>
                  <a:schemeClr val="tx2">
                    <a:lumMod val="50000"/>
                  </a:schemeClr>
                </a:solidFill>
                <a:latin typeface="Times New Roman" panose="02020603050405020304" pitchFamily="18" charset="0"/>
                <a:cs typeface="Times New Roman" panose="02020603050405020304" pitchFamily="18" charset="0"/>
              </a:rPr>
              <a:t>Egészségbiztosítási Kártyával kapcsolatos adatok lekérdezését</a:t>
            </a:r>
            <a:r>
              <a:rPr lang="hu-HU" dirty="0">
                <a:solidFill>
                  <a:schemeClr val="tx2">
                    <a:lumMod val="50000"/>
                  </a:schemeClr>
                </a:solidFill>
                <a:latin typeface="Times New Roman" panose="02020603050405020304" pitchFamily="18" charset="0"/>
                <a:cs typeface="Times New Roman" panose="02020603050405020304" pitchFamily="18" charset="0"/>
              </a:rPr>
              <a:t>, továbbá a nyugdíjbiztosítási szerv hatáskörébe tartozó </a:t>
            </a:r>
            <a:r>
              <a:rPr lang="hu-HU" b="1" dirty="0">
                <a:solidFill>
                  <a:schemeClr val="tx2">
                    <a:lumMod val="50000"/>
                  </a:schemeClr>
                </a:solidFill>
                <a:latin typeface="Times New Roman" panose="02020603050405020304" pitchFamily="18" charset="0"/>
                <a:cs typeface="Times New Roman" panose="02020603050405020304" pitchFamily="18" charset="0"/>
              </a:rPr>
              <a:t>adategyeztetési eljárás online felületének elérését biztosítja az általa működtetett elektronikus felületen és mobilalkalmazáson keresztül.</a:t>
            </a:r>
          </a:p>
          <a:p>
            <a:pPr marL="285750" indent="-285750" algn="just">
              <a:buFont typeface="Wingdings" panose="05000000000000000000" pitchFamily="2" charset="2"/>
              <a:buChar char="Ø"/>
            </a:pPr>
            <a:endParaRPr lang="hu-HU" sz="800" dirty="0">
              <a:solidFill>
                <a:srgbClr val="FF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Hatályos 2026. október 1-től</a:t>
            </a:r>
          </a:p>
          <a:p>
            <a:pPr marL="285750" indent="-285750" algn="just">
              <a:buFont typeface="Wingdings" panose="05000000000000000000" pitchFamily="2" charset="2"/>
              <a:buChar char="Ø"/>
            </a:pPr>
            <a:endParaRPr lang="hu-HU" dirty="0">
              <a:solidFill>
                <a:srgbClr val="FF0000"/>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31A7EC00-995B-05B1-59BB-BEF5A8705020}"/>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2539ACE4-CCD0-4B80-FBA9-EB86F462A833}"/>
              </a:ext>
            </a:extLst>
          </p:cNvPr>
          <p:cNvSpPr>
            <a:spLocks noGrp="1"/>
          </p:cNvSpPr>
          <p:nvPr>
            <p:ph type="sldNum" sz="quarter" idx="12"/>
          </p:nvPr>
        </p:nvSpPr>
        <p:spPr/>
        <p:txBody>
          <a:bodyPr/>
          <a:lstStyle/>
          <a:p>
            <a:fld id="{A0496A7A-75F5-41B5-A0DF-ED23C681863B}" type="slidenum">
              <a:rPr lang="hu-HU" smtClean="0"/>
              <a:t>106</a:t>
            </a:fld>
            <a:endParaRPr lang="hu-HU" dirty="0"/>
          </a:p>
        </p:txBody>
      </p:sp>
      <p:sp>
        <p:nvSpPr>
          <p:cNvPr id="3" name="Élőláb helye 2">
            <a:extLst>
              <a:ext uri="{FF2B5EF4-FFF2-40B4-BE49-F238E27FC236}">
                <a16:creationId xmlns:a16="http://schemas.microsoft.com/office/drawing/2014/main" id="{8966970D-7E60-56A9-AF8C-ED7C240F370F}"/>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166D4829-FB53-DE2F-1B7E-18EC94E06CB9}"/>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Komplex Jogviszony Nyilvántartás</a:t>
            </a:r>
            <a:endParaRPr lang="hu-HU" sz="2400" b="1" i="1" dirty="0">
              <a:solidFill>
                <a:srgbClr val="1F497D"/>
              </a:solidFill>
              <a:latin typeface="Times New Roman" panose="02020603050405020304" pitchFamily="18" charset="0"/>
              <a:cs typeface="Times New Roman" panose="02020603050405020304" pitchFamily="18" charset="0"/>
            </a:endParaRPr>
          </a:p>
        </p:txBody>
      </p:sp>
      <p:pic>
        <p:nvPicPr>
          <p:cNvPr id="8" name="Kép 7">
            <a:extLst>
              <a:ext uri="{FF2B5EF4-FFF2-40B4-BE49-F238E27FC236}">
                <a16:creationId xmlns:a16="http://schemas.microsoft.com/office/drawing/2014/main" id="{2D23E5AC-AB86-09BF-0D6A-3BF1BBAEBA1D}"/>
              </a:ext>
            </a:extLst>
          </p:cNvPr>
          <p:cNvPicPr>
            <a:picLocks noChangeAspect="1"/>
          </p:cNvPicPr>
          <p:nvPr/>
        </p:nvPicPr>
        <p:blipFill>
          <a:blip r:embed="rId4"/>
          <a:stretch>
            <a:fillRect/>
          </a:stretch>
        </p:blipFill>
        <p:spPr>
          <a:xfrm>
            <a:off x="2674035" y="4231493"/>
            <a:ext cx="4164129" cy="2014673"/>
          </a:xfrm>
          <a:prstGeom prst="rect">
            <a:avLst/>
          </a:prstGeom>
          <a:effectLst>
            <a:softEdge rad="127000"/>
          </a:effectLst>
        </p:spPr>
      </p:pic>
    </p:spTree>
    <p:extLst>
      <p:ext uri="{BB962C8B-B14F-4D97-AF65-F5344CB8AC3E}">
        <p14:creationId xmlns:p14="http://schemas.microsoft.com/office/powerpoint/2010/main" val="312647311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375B8-ACC5-BE64-A06E-52E2800E5CB8}"/>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F513894B-2213-5A41-C705-32FD1677D6E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748"/>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églalap 1">
            <a:extLst>
              <a:ext uri="{FF2B5EF4-FFF2-40B4-BE49-F238E27FC236}">
                <a16:creationId xmlns:a16="http://schemas.microsoft.com/office/drawing/2014/main" id="{01DB59B7-5E5D-DE8B-313A-3E3C1B3ABD62}"/>
              </a:ext>
            </a:extLst>
          </p:cNvPr>
          <p:cNvSpPr/>
          <p:nvPr/>
        </p:nvSpPr>
        <p:spPr>
          <a:xfrm>
            <a:off x="315367" y="884634"/>
            <a:ext cx="8756493" cy="5447645"/>
          </a:xfrm>
          <a:prstGeom prst="rect">
            <a:avLst/>
          </a:prstGeom>
        </p:spPr>
        <p:txBody>
          <a:bodyPr wrap="square">
            <a:spAutoFit/>
          </a:bodyPr>
          <a:lstStyle/>
          <a:p>
            <a:r>
              <a:rPr lang="hu-HU" dirty="0">
                <a:solidFill>
                  <a:schemeClr val="tx2">
                    <a:lumMod val="50000"/>
                  </a:schemeClr>
                </a:solidFill>
                <a:latin typeface="Times New Roman" panose="02020603050405020304" pitchFamily="18" charset="0"/>
                <a:cs typeface="Times New Roman" panose="02020603050405020304" pitchFamily="18" charset="0"/>
              </a:rPr>
              <a:t>A KJNY-</a:t>
            </a:r>
            <a:r>
              <a:rPr lang="hu-HU" dirty="0" err="1">
                <a:solidFill>
                  <a:schemeClr val="tx2">
                    <a:lumMod val="50000"/>
                  </a:schemeClr>
                </a:solidFill>
                <a:latin typeface="Times New Roman" panose="02020603050405020304" pitchFamily="18" charset="0"/>
                <a:cs typeface="Times New Roman" panose="02020603050405020304" pitchFamily="18" charset="0"/>
              </a:rPr>
              <a:t>hez</a:t>
            </a:r>
            <a:r>
              <a:rPr lang="hu-HU" dirty="0">
                <a:solidFill>
                  <a:schemeClr val="tx2">
                    <a:lumMod val="50000"/>
                  </a:schemeClr>
                </a:solidFill>
                <a:latin typeface="Times New Roman" panose="02020603050405020304" pitchFamily="18" charset="0"/>
                <a:cs typeface="Times New Roman" panose="02020603050405020304" pitchFamily="18" charset="0"/>
              </a:rPr>
              <a:t> kapcsolódó rendelkezések </a:t>
            </a:r>
            <a:r>
              <a:rPr lang="hu-HU" dirty="0">
                <a:solidFill>
                  <a:srgbClr val="FF0000"/>
                </a:solidFill>
                <a:latin typeface="Times New Roman" panose="02020603050405020304" pitchFamily="18" charset="0"/>
                <a:cs typeface="Times New Roman" panose="02020603050405020304" pitchFamily="18" charset="0"/>
              </a:rPr>
              <a:t>2026. október 1-jén lépnek hatályba</a:t>
            </a:r>
            <a:r>
              <a:rPr lang="hu-HU" dirty="0">
                <a:solidFill>
                  <a:schemeClr val="tx2">
                    <a:lumMod val="50000"/>
                  </a:schemeClr>
                </a:solidFill>
                <a:latin typeface="Times New Roman" panose="02020603050405020304" pitchFamily="18" charset="0"/>
                <a:cs typeface="Times New Roman" panose="02020603050405020304" pitchFamily="18" charset="0"/>
              </a:rPr>
              <a:t>:</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Tbj. 45. § (11) bekezdés</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Ha az egészségügyi szolgáltatási járulék fizetésére kötelezett személy vitatja a fizetési kötelezettség jogalapját, mert az érintett időszakban egészségügyi szolgáltatásra jogosult, egyeztetést kezdeményezhet.</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Ebben az esetben az egészségügyi szolgáltatási járulékfizetésre kötelezett személy az egyeztetési eljárást az állami adó- és vámhatóság által működtetett elektronikus ügyintézési felületen és mobilalkalmazáson keresztül is kezdeményezheti, amely esetben a kérelmet a Komplex Jogviszony Nyilvántartás (a továbbiakban: KJNY) továbbítja az egészségbiztosítási szervnek.</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a:solidFill>
                  <a:srgbClr val="FF0000"/>
                </a:solidFill>
                <a:latin typeface="Times New Roman" panose="02020603050405020304" pitchFamily="18" charset="0"/>
                <a:cs typeface="Times New Roman" panose="02020603050405020304" pitchFamily="18" charset="0"/>
              </a:rPr>
              <a:t>Tbj. 29/A. fejezet 88/A. §</a:t>
            </a:r>
            <a:r>
              <a:rPr lang="hu-HU" dirty="0">
                <a:solidFill>
                  <a:schemeClr val="tx2">
                    <a:lumMod val="50000"/>
                  </a:schemeClr>
                </a:solidFill>
                <a:latin typeface="Times New Roman" panose="02020603050405020304" pitchFamily="18" charset="0"/>
                <a:cs typeface="Times New Roman" panose="02020603050405020304" pitchFamily="18" charset="0"/>
              </a:rPr>
              <a:t>: Komplex Jogviszony Nyilvántartással kapcsolatos adatkezelés</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chemeClr val="tx2">
                    <a:lumMod val="50000"/>
                  </a:schemeClr>
                </a:solidFill>
                <a:latin typeface="Times New Roman" panose="02020603050405020304" pitchFamily="18" charset="0"/>
                <a:cs typeface="Times New Roman" panose="02020603050405020304" pitchFamily="18" charset="0"/>
              </a:rPr>
              <a:t>Az állami adó- és vámhatóság, az Egészségbiztosítási Alap kezelőszerve, valamint a Kincstár (a továbbiakban együtt: közös adatkezelők) közösen vesznek részt a KJNY kialakításában és működtetésében. Az állami adó- és vámhatóság a KJNY szolgáltatásainak igénybevételéhez elektronikus ügyintézési felületet – ideértve a mobilalkalmazást is – biztosít (a továbbiakban: e §-ban együttesen: elektronikus felület).</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B3E67D30-C0E8-3795-EB36-76D3868FC763}"/>
              </a:ext>
            </a:extLst>
          </p:cNvPr>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AB8C1B1F-CD2C-2DC6-B6FE-240B847ED982}"/>
              </a:ext>
            </a:extLst>
          </p:cNvPr>
          <p:cNvSpPr>
            <a:spLocks noGrp="1"/>
          </p:cNvSpPr>
          <p:nvPr>
            <p:ph type="sldNum" sz="quarter" idx="12"/>
          </p:nvPr>
        </p:nvSpPr>
        <p:spPr/>
        <p:txBody>
          <a:bodyPr/>
          <a:lstStyle/>
          <a:p>
            <a:fld id="{A0496A7A-75F5-41B5-A0DF-ED23C681863B}" type="slidenum">
              <a:rPr lang="hu-HU" smtClean="0"/>
              <a:t>107</a:t>
            </a:fld>
            <a:endParaRPr lang="hu-HU" dirty="0"/>
          </a:p>
        </p:txBody>
      </p:sp>
      <p:sp>
        <p:nvSpPr>
          <p:cNvPr id="3" name="Élőláb helye 2">
            <a:extLst>
              <a:ext uri="{FF2B5EF4-FFF2-40B4-BE49-F238E27FC236}">
                <a16:creationId xmlns:a16="http://schemas.microsoft.com/office/drawing/2014/main" id="{5DB34759-D63E-A7E3-7450-D395AF3AE31A}"/>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5" name="Szövegdoboz 4">
            <a:extLst>
              <a:ext uri="{FF2B5EF4-FFF2-40B4-BE49-F238E27FC236}">
                <a16:creationId xmlns:a16="http://schemas.microsoft.com/office/drawing/2014/main" id="{A18B4DDC-DEFF-4177-3A19-3F44602AE8DE}"/>
              </a:ext>
            </a:extLst>
          </p:cNvPr>
          <p:cNvSpPr txBox="1"/>
          <p:nvPr/>
        </p:nvSpPr>
        <p:spPr>
          <a:xfrm>
            <a:off x="621080" y="19537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Komplex Jogviszony Nyilvántartás</a:t>
            </a:r>
            <a:endParaRPr lang="hu-HU" sz="2400" b="1" i="1" dirty="0">
              <a:solidFill>
                <a:srgbClr val="1F497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50687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108</a:t>
            </a:fld>
            <a:endParaRPr lang="hu-HU"/>
          </a:p>
        </p:txBody>
      </p:sp>
      <p:sp>
        <p:nvSpPr>
          <p:cNvPr id="2" name="Szövegdoboz 1">
            <a:extLst>
              <a:ext uri="{FF2B5EF4-FFF2-40B4-BE49-F238E27FC236}">
                <a16:creationId xmlns:a16="http://schemas.microsoft.com/office/drawing/2014/main" id="{33AFAEF9-560A-A76D-739C-511708CC9923}"/>
              </a:ext>
            </a:extLst>
          </p:cNvPr>
          <p:cNvSpPr txBox="1"/>
          <p:nvPr/>
        </p:nvSpPr>
        <p:spPr>
          <a:xfrm>
            <a:off x="143508" y="99804"/>
            <a:ext cx="8856983" cy="4555093"/>
          </a:xfrm>
          <a:prstGeom prst="rect">
            <a:avLst/>
          </a:prstGeom>
          <a:noFill/>
        </p:spPr>
        <p:txBody>
          <a:bodyPr wrap="square" rtlCol="0">
            <a:spAutoFit/>
          </a:bodyPr>
          <a:lstStyle/>
          <a:p>
            <a:r>
              <a:rPr lang="hu-HU" sz="2000" b="1" i="1" u="sng" kern="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Foglalkoztatotti bejelentés egyszerűsítése</a:t>
            </a:r>
          </a:p>
          <a:p>
            <a:pPr algn="just"/>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T1041 helyett, 08E nyomtatvány</a:t>
            </a:r>
          </a:p>
          <a:p>
            <a:pPr marL="285750" indent="-285750" algn="just">
              <a:buFont typeface="Wingdings" panose="05000000000000000000" pitchFamily="2" charset="2"/>
              <a:buChar char="Ø"/>
            </a:pPr>
            <a:r>
              <a:rPr lang="hu-HU" dirty="0">
                <a:solidFill>
                  <a:schemeClr val="tx2">
                    <a:lumMod val="50000"/>
                  </a:schemeClr>
                </a:solidFill>
                <a:latin typeface="Times New Roman" panose="02020603050405020304" pitchFamily="18" charset="0"/>
                <a:cs typeface="Times New Roman" panose="02020603050405020304" pitchFamily="18" charset="0"/>
              </a:rPr>
              <a:t>Székhely és telephely adatok törlése kerültek a nyomtatványon</a:t>
            </a:r>
          </a:p>
          <a:p>
            <a:pPr marL="285750" indent="-285750" algn="just">
              <a:buFont typeface="Wingdings" panose="05000000000000000000" pitchFamily="2" charset="2"/>
              <a:buChar char="Ø"/>
            </a:pPr>
            <a:r>
              <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Jogviszonysorszám bevezetése – kizárólag a 2026. j</a:t>
            </a:r>
            <a:r>
              <a:rPr lang="hu-HU" dirty="0">
                <a:solidFill>
                  <a:schemeClr val="tx2">
                    <a:lumMod val="50000"/>
                  </a:schemeClr>
                </a:solidFill>
                <a:latin typeface="Times New Roman" panose="02020603050405020304" pitchFamily="18" charset="0"/>
                <a:cs typeface="Times New Roman" panose="02020603050405020304" pitchFamily="18" charset="0"/>
              </a:rPr>
              <a:t>anuár 1-től </a:t>
            </a:r>
            <a:r>
              <a:rPr lang="hu-HU" u="sng" dirty="0">
                <a:solidFill>
                  <a:schemeClr val="tx2">
                    <a:lumMod val="50000"/>
                  </a:schemeClr>
                </a:solidFill>
                <a:latin typeface="Times New Roman" panose="02020603050405020304" pitchFamily="18" charset="0"/>
                <a:cs typeface="Times New Roman" panose="02020603050405020304" pitchFamily="18" charset="0"/>
              </a:rPr>
              <a:t>indult</a:t>
            </a:r>
            <a:r>
              <a:rPr lang="hu-HU" dirty="0">
                <a:solidFill>
                  <a:schemeClr val="tx2">
                    <a:lumMod val="50000"/>
                  </a:schemeClr>
                </a:solidFill>
                <a:latin typeface="Times New Roman" panose="02020603050405020304" pitchFamily="18" charset="0"/>
                <a:cs typeface="Times New Roman" panose="02020603050405020304" pitchFamily="18" charset="0"/>
              </a:rPr>
              <a:t> jogviszonyok esetében</a:t>
            </a:r>
          </a:p>
          <a:p>
            <a:pPr marL="742950" lvl="1"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Célja: a jogviszonyok egyértelmű elkülönítése a NEAK által vezetett közhiteles nyilvántartásban</a:t>
            </a:r>
          </a:p>
          <a:p>
            <a:pPr marL="742950" lvl="1"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Sorszám meghatározása az adózó döntésén alapszik (ajánlott összehangolni a ’08-as bevallásban alkalmazott sorszámmal)</a:t>
            </a:r>
          </a:p>
          <a:p>
            <a:pPr marL="285750" indent="-285750" algn="just">
              <a:buFont typeface="Wingdings" panose="05000000000000000000" pitchFamily="2" charset="2"/>
              <a:buChar char="Ø"/>
            </a:pPr>
            <a:r>
              <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Induló egyéni vállalkozók </a:t>
            </a:r>
            <a:r>
              <a:rPr lang="hu-HU" dirty="0">
                <a:solidFill>
                  <a:schemeClr val="tx2">
                    <a:lumMod val="50000"/>
                  </a:schemeClr>
                </a:solidFill>
                <a:latin typeface="Times New Roman" panose="02020603050405020304" pitchFamily="18" charset="0"/>
                <a:cs typeface="Times New Roman" panose="02020603050405020304" pitchFamily="18" charset="0"/>
              </a:rPr>
              <a:t>biztosítotti bejelentését a NAV hivatalból meggenerálja, DE ha változás, helyesbítés, vagy esetleg új bejelentést kell tenni, azt már az adózónak kell beadnia.</a:t>
            </a:r>
          </a:p>
          <a:p>
            <a:pPr marL="285750" indent="-285750" algn="just">
              <a:buFont typeface="Wingdings" panose="05000000000000000000" pitchFamily="2" charset="2"/>
              <a:buChar char="Ø"/>
            </a:pPr>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3" name="Élőláb helye 2">
            <a:extLst>
              <a:ext uri="{FF2B5EF4-FFF2-40B4-BE49-F238E27FC236}">
                <a16:creationId xmlns:a16="http://schemas.microsoft.com/office/drawing/2014/main" id="{143F6E5D-2B3D-E7A5-AC12-850E9BE8308C}"/>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5" name="Kép 4">
            <a:extLst>
              <a:ext uri="{FF2B5EF4-FFF2-40B4-BE49-F238E27FC236}">
                <a16:creationId xmlns:a16="http://schemas.microsoft.com/office/drawing/2014/main" id="{1348BECA-3416-A386-2B15-BB3734D67450}"/>
              </a:ext>
            </a:extLst>
          </p:cNvPr>
          <p:cNvPicPr>
            <a:picLocks noChangeAspect="1"/>
          </p:cNvPicPr>
          <p:nvPr/>
        </p:nvPicPr>
        <p:blipFill>
          <a:blip r:embed="rId4"/>
          <a:stretch>
            <a:fillRect/>
          </a:stretch>
        </p:blipFill>
        <p:spPr>
          <a:xfrm>
            <a:off x="1187624" y="3870155"/>
            <a:ext cx="6606479" cy="1332735"/>
          </a:xfrm>
          <a:prstGeom prst="rect">
            <a:avLst/>
          </a:prstGeom>
        </p:spPr>
      </p:pic>
      <p:sp>
        <p:nvSpPr>
          <p:cNvPr id="7" name="Szövegdoboz 6">
            <a:extLst>
              <a:ext uri="{FF2B5EF4-FFF2-40B4-BE49-F238E27FC236}">
                <a16:creationId xmlns:a16="http://schemas.microsoft.com/office/drawing/2014/main" id="{9D8FEC7F-BF03-1EEB-D6DB-F79435DBF692}"/>
              </a:ext>
            </a:extLst>
          </p:cNvPr>
          <p:cNvSpPr txBox="1"/>
          <p:nvPr/>
        </p:nvSpPr>
        <p:spPr>
          <a:xfrm>
            <a:off x="143507" y="5455511"/>
            <a:ext cx="8856983" cy="1908215"/>
          </a:xfrm>
          <a:prstGeom prst="rect">
            <a:avLst/>
          </a:prstGeom>
          <a:noFill/>
        </p:spPr>
        <p:txBody>
          <a:bodyPr wrap="square" rtlCol="0">
            <a:spAutoFit/>
          </a:bodyPr>
          <a:lstStyle/>
          <a:p>
            <a:r>
              <a:rPr lang="hu-HU" sz="2000" b="1" i="1" u="sng" kern="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Évszám nélküli nyomtatványok – adat és változás bejelentők esetében</a:t>
            </a:r>
          </a:p>
          <a:p>
            <a:endParaRPr lang="hu-HU" sz="800" b="1" i="1" u="sng" kern="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08E, T101, T101E, T1011U, T1042E, TTMUNK, T1041INT, T201, T201T, T201CSZ, T201TSZ, stb.</a:t>
            </a:r>
          </a:p>
          <a:p>
            <a:pPr marL="285750" indent="-285750" algn="just">
              <a:buFont typeface="Wingdings" panose="05000000000000000000" pitchFamily="2" charset="2"/>
              <a:buChar char="Ø"/>
            </a:pPr>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1800"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444777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D0D8D74-E6E9-3B70-FD18-CBB66C1E85D1}"/>
              </a:ext>
            </a:extLst>
          </p:cNvPr>
          <p:cNvSpPr txBox="1"/>
          <p:nvPr/>
        </p:nvSpPr>
        <p:spPr>
          <a:xfrm>
            <a:off x="323528" y="260648"/>
            <a:ext cx="8496944" cy="3970318"/>
          </a:xfrm>
          <a:prstGeom prst="rect">
            <a:avLst/>
          </a:prstGeom>
          <a:noFill/>
          <a:effectLst>
            <a:softEdge rad="317500"/>
          </a:effectLst>
        </p:spPr>
        <p:txBody>
          <a:bodyPr wrap="square" rtlCol="0">
            <a:spAutoFit/>
          </a:bodyPr>
          <a:lstStyle/>
          <a:p>
            <a:pPr algn="just"/>
            <a:r>
              <a:rPr lang="hu-HU" b="1"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Egészségügyi szolgáltatási járulék</a:t>
            </a: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Az </a:t>
            </a:r>
            <a:r>
              <a:rPr lang="hu-HU" b="1" i="0" u="none" strike="noStrike" baseline="0" dirty="0">
                <a:solidFill>
                  <a:schemeClr val="tx2">
                    <a:lumMod val="50000"/>
                  </a:schemeClr>
                </a:solidFill>
                <a:latin typeface="Times New Roman" panose="02020603050405020304" pitchFamily="18" charset="0"/>
                <a:cs typeface="Times New Roman" panose="02020603050405020304" pitchFamily="18" charset="0"/>
              </a:rPr>
              <a:t>egészségügyi szolgáltatási járulék</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 összege </a:t>
            </a:r>
            <a:r>
              <a:rPr lang="hu-HU" b="0" i="0" u="none" strike="noStrike" baseline="0" dirty="0">
                <a:solidFill>
                  <a:srgbClr val="FF0000"/>
                </a:solidFill>
                <a:latin typeface="Times New Roman" panose="02020603050405020304" pitchFamily="18" charset="0"/>
                <a:cs typeface="Times New Roman" panose="02020603050405020304" pitchFamily="18" charset="0"/>
              </a:rPr>
              <a:t>2026. január 1-jétől </a:t>
            </a:r>
          </a:p>
          <a:p>
            <a:pPr marL="742950" lvl="1" indent="-285750" algn="just">
              <a:buFont typeface="Wingdings" panose="05000000000000000000" pitchFamily="2" charset="2"/>
              <a:buChar char="§"/>
            </a:pPr>
            <a:r>
              <a:rPr lang="da-DK" b="0" i="0" u="none" strike="noStrike" baseline="0" dirty="0">
                <a:solidFill>
                  <a:srgbClr val="C00000"/>
                </a:solidFill>
                <a:latin typeface="Times New Roman" panose="02020603050405020304" pitchFamily="18" charset="0"/>
                <a:cs typeface="Times New Roman" panose="02020603050405020304" pitchFamily="18" charset="0"/>
              </a:rPr>
              <a:t>havi </a:t>
            </a:r>
            <a:r>
              <a:rPr lang="hu-HU" b="0" i="0" u="none" strike="noStrike" baseline="0" dirty="0">
                <a:solidFill>
                  <a:srgbClr val="C00000"/>
                </a:solidFill>
                <a:latin typeface="Times New Roman" panose="02020603050405020304" pitchFamily="18" charset="0"/>
                <a:cs typeface="Times New Roman" panose="02020603050405020304" pitchFamily="18" charset="0"/>
              </a:rPr>
              <a:t>12 300 </a:t>
            </a:r>
            <a:r>
              <a:rPr lang="da-DK" b="0" i="0" u="none" strike="noStrike" baseline="0" dirty="0">
                <a:solidFill>
                  <a:srgbClr val="C00000"/>
                </a:solidFill>
                <a:latin typeface="Times New Roman" panose="02020603050405020304" pitchFamily="18" charset="0"/>
                <a:cs typeface="Times New Roman" panose="02020603050405020304" pitchFamily="18" charset="0"/>
              </a:rPr>
              <a:t>Ft, </a:t>
            </a:r>
            <a:endParaRPr lang="hu-HU" b="0" i="0" u="none" strike="noStrike" baseline="0" dirty="0">
              <a:solidFill>
                <a:srgbClr val="C00000"/>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
            </a:pPr>
            <a:r>
              <a:rPr lang="da-DK" b="0" i="0" u="none" strike="noStrike" baseline="0" dirty="0">
                <a:solidFill>
                  <a:srgbClr val="C00000"/>
                </a:solidFill>
                <a:latin typeface="Times New Roman" panose="02020603050405020304" pitchFamily="18" charset="0"/>
                <a:cs typeface="Times New Roman" panose="02020603050405020304" pitchFamily="18" charset="0"/>
              </a:rPr>
              <a:t>napi </a:t>
            </a:r>
            <a:r>
              <a:rPr lang="hu-HU" b="0" i="0" u="none" strike="noStrike" baseline="0" dirty="0">
                <a:solidFill>
                  <a:srgbClr val="C00000"/>
                </a:solidFill>
                <a:latin typeface="Times New Roman" panose="02020603050405020304" pitchFamily="18" charset="0"/>
                <a:cs typeface="Times New Roman" panose="02020603050405020304" pitchFamily="18" charset="0"/>
              </a:rPr>
              <a:t>410</a:t>
            </a:r>
            <a:r>
              <a:rPr lang="da-DK" b="0" i="0" u="none" strike="noStrike" baseline="0" dirty="0">
                <a:solidFill>
                  <a:srgbClr val="C00000"/>
                </a:solidFill>
                <a:latin typeface="Times New Roman" panose="02020603050405020304" pitchFamily="18" charset="0"/>
                <a:cs typeface="Times New Roman" panose="02020603050405020304" pitchFamily="18" charset="0"/>
              </a:rPr>
              <a:t> Ft</a:t>
            </a:r>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Nemzetgazdasági szintű bruttó átlagkereset</a:t>
            </a:r>
            <a:endParaRPr lang="hu-HU" b="0" i="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 Tbj. 4. § 22. pontja szerinti </a:t>
            </a:r>
            <a:r>
              <a:rPr lang="hu-HU" i="0" u="none" strike="noStrike" baseline="0" dirty="0">
                <a:solidFill>
                  <a:schemeClr val="tx2">
                    <a:lumMod val="50000"/>
                  </a:schemeClr>
                </a:solidFill>
                <a:latin typeface="Times New Roman" panose="02020603050405020304" pitchFamily="18" charset="0"/>
                <a:cs typeface="Times New Roman" panose="02020603050405020304" pitchFamily="18" charset="0"/>
              </a:rPr>
              <a:t>nemzetgazdasági szintű bruttó átlagkereset </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2025. július havi, 2026-ban alkalmazandó összege </a:t>
            </a:r>
            <a:r>
              <a:rPr lang="hu-HU" b="1" i="0" u="none" strike="noStrike" baseline="0" dirty="0">
                <a:solidFill>
                  <a:srgbClr val="C00000"/>
                </a:solidFill>
                <a:latin typeface="Times New Roman" panose="02020603050405020304" pitchFamily="18" charset="0"/>
                <a:cs typeface="Times New Roman" panose="02020603050405020304" pitchFamily="18" charset="0"/>
              </a:rPr>
              <a:t>715 765 Ft </a:t>
            </a:r>
            <a:r>
              <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 Tbj. 27. § (1) bekezdés b) pontja szerinti esetekben a járulékalap megállapításakor alkalmazandó]</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algn="ctr"/>
            <a:r>
              <a:rPr lang="hu-HU" sz="1800" b="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kötelező legkisebb munkabér (minimálbér) és a garantált bérminimum megállapításáról szóló </a:t>
            </a:r>
            <a:r>
              <a:rPr lang="hu-HU" sz="1800" b="1" u="sng" kern="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426/2025. (XII. 23.) K</a:t>
            </a:r>
            <a:r>
              <a:rPr lang="hu-HU" sz="1800" b="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orm</a:t>
            </a:r>
            <a:r>
              <a:rPr lang="hu-HU" sz="1800"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1800" b="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rendelet </a:t>
            </a:r>
            <a:endParaRPr lang="hu-HU" sz="1800" b="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hu-HU" b="0" i="0" u="none" strike="noStrike" baseline="0"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109</a:t>
            </a:fld>
            <a:endParaRPr lang="hu-HU"/>
          </a:p>
        </p:txBody>
      </p:sp>
      <p:graphicFrame>
        <p:nvGraphicFramePr>
          <p:cNvPr id="13" name="Táblázat 13">
            <a:extLst>
              <a:ext uri="{FF2B5EF4-FFF2-40B4-BE49-F238E27FC236}">
                <a16:creationId xmlns:a16="http://schemas.microsoft.com/office/drawing/2014/main" id="{2B9B5942-5EAC-520B-7C2D-DB73A4232E72}"/>
              </a:ext>
            </a:extLst>
          </p:cNvPr>
          <p:cNvGraphicFramePr>
            <a:graphicFrameLocks noGrp="1"/>
          </p:cNvGraphicFramePr>
          <p:nvPr>
            <p:extLst>
              <p:ext uri="{D42A27DB-BD31-4B8C-83A1-F6EECF244321}">
                <p14:modId xmlns:p14="http://schemas.microsoft.com/office/powerpoint/2010/main" val="1638975691"/>
              </p:ext>
            </p:extLst>
          </p:nvPr>
        </p:nvGraphicFramePr>
        <p:xfrm>
          <a:off x="1259631" y="4309255"/>
          <a:ext cx="6624737" cy="2180102"/>
        </p:xfrm>
        <a:graphic>
          <a:graphicData uri="http://schemas.openxmlformats.org/drawingml/2006/table">
            <a:tbl>
              <a:tblPr firstRow="1" bandRow="1">
                <a:effectLst>
                  <a:innerShdw blurRad="114300">
                    <a:prstClr val="black"/>
                  </a:innerShdw>
                </a:effectLst>
                <a:tableStyleId>{7DF18680-E054-41AD-8BC1-D1AEF772440D}</a:tableStyleId>
              </a:tblPr>
              <a:tblGrid>
                <a:gridCol w="2332654">
                  <a:extLst>
                    <a:ext uri="{9D8B030D-6E8A-4147-A177-3AD203B41FA5}">
                      <a16:colId xmlns:a16="http://schemas.microsoft.com/office/drawing/2014/main" val="266479072"/>
                    </a:ext>
                  </a:extLst>
                </a:gridCol>
                <a:gridCol w="1928327">
                  <a:extLst>
                    <a:ext uri="{9D8B030D-6E8A-4147-A177-3AD203B41FA5}">
                      <a16:colId xmlns:a16="http://schemas.microsoft.com/office/drawing/2014/main" val="2835821141"/>
                    </a:ext>
                  </a:extLst>
                </a:gridCol>
                <a:gridCol w="2363756">
                  <a:extLst>
                    <a:ext uri="{9D8B030D-6E8A-4147-A177-3AD203B41FA5}">
                      <a16:colId xmlns:a16="http://schemas.microsoft.com/office/drawing/2014/main" val="277419283"/>
                    </a:ext>
                  </a:extLst>
                </a:gridCol>
              </a:tblGrid>
              <a:tr h="710378">
                <a:tc>
                  <a:txBody>
                    <a:bodyPr/>
                    <a:lstStyle/>
                    <a:p>
                      <a:pPr algn="ctr"/>
                      <a:endParaRPr lang="hu-HU" sz="1800" i="0" dirty="0">
                        <a:solidFill>
                          <a:srgbClr val="FF0000"/>
                        </a:solidFill>
                        <a:latin typeface="Times New Roman" panose="02020603050405020304" pitchFamily="18" charset="0"/>
                        <a:cs typeface="Times New Roman" panose="02020603050405020304" pitchFamily="18" charset="0"/>
                      </a:endParaRPr>
                    </a:p>
                    <a:p>
                      <a:pPr algn="ctr"/>
                      <a:r>
                        <a:rPr lang="hu-HU" sz="1800" i="0" dirty="0">
                          <a:solidFill>
                            <a:srgbClr val="FF0000"/>
                          </a:solidFill>
                          <a:latin typeface="Times New Roman" panose="02020603050405020304" pitchFamily="18" charset="0"/>
                          <a:cs typeface="Times New Roman" panose="02020603050405020304" pitchFamily="18" charset="0"/>
                        </a:rPr>
                        <a:t>2026. január 1-től</a:t>
                      </a:r>
                    </a:p>
                  </a:txBody>
                  <a:tcPr/>
                </a:tc>
                <a:tc>
                  <a:txBody>
                    <a:bodyPr/>
                    <a:lstStyle/>
                    <a:p>
                      <a:pPr algn="ctr"/>
                      <a:endParaRPr lang="hu-HU" sz="1800" i="0" dirty="0">
                        <a:latin typeface="Times New Roman" panose="02020603050405020304" pitchFamily="18" charset="0"/>
                        <a:cs typeface="Times New Roman" panose="02020603050405020304" pitchFamily="18" charset="0"/>
                      </a:endParaRPr>
                    </a:p>
                    <a:p>
                      <a:pPr algn="ctr"/>
                      <a:r>
                        <a:rPr lang="hu-HU" sz="1800" i="0" dirty="0">
                          <a:latin typeface="Times New Roman" panose="02020603050405020304" pitchFamily="18" charset="0"/>
                          <a:cs typeface="Times New Roman" panose="02020603050405020304" pitchFamily="18" charset="0"/>
                        </a:rPr>
                        <a:t>Minimálbér Ft</a:t>
                      </a:r>
                    </a:p>
                  </a:txBody>
                  <a:tcPr/>
                </a:tc>
                <a:tc>
                  <a:txBody>
                    <a:bodyPr/>
                    <a:lstStyle/>
                    <a:p>
                      <a:pPr algn="ctr"/>
                      <a:r>
                        <a:rPr lang="hu-HU" sz="1800" i="0" dirty="0">
                          <a:latin typeface="Times New Roman" panose="02020603050405020304" pitchFamily="18" charset="0"/>
                          <a:cs typeface="Times New Roman" panose="02020603050405020304" pitchFamily="18" charset="0"/>
                        </a:rPr>
                        <a:t>Garantált bérminimum Ft</a:t>
                      </a:r>
                    </a:p>
                  </a:txBody>
                  <a:tcPr/>
                </a:tc>
                <a:extLst>
                  <a:ext uri="{0D108BD9-81ED-4DB2-BD59-A6C34878D82A}">
                    <a16:rowId xmlns:a16="http://schemas.microsoft.com/office/drawing/2014/main" val="1642029557"/>
                  </a:ext>
                </a:extLst>
              </a:tr>
              <a:tr h="367431">
                <a:tc>
                  <a:txBody>
                    <a:bodyPr/>
                    <a:lstStyle/>
                    <a:p>
                      <a:pPr algn="ctr"/>
                      <a:r>
                        <a:rPr lang="hu-HU" sz="1800" dirty="0">
                          <a:solidFill>
                            <a:srgbClr val="1F497D"/>
                          </a:solidFill>
                          <a:latin typeface="Times New Roman" panose="02020603050405020304" pitchFamily="18" charset="0"/>
                          <a:cs typeface="Times New Roman" panose="02020603050405020304" pitchFamily="18" charset="0"/>
                        </a:rPr>
                        <a:t>Havibér</a:t>
                      </a:r>
                    </a:p>
                  </a:txBody>
                  <a:tcPr/>
                </a:tc>
                <a:tc>
                  <a:txBody>
                    <a:bodyPr/>
                    <a:lstStyle/>
                    <a:p>
                      <a:pPr algn="ctr"/>
                      <a:r>
                        <a:rPr lang="hu-HU" sz="1800" b="1" kern="1200" dirty="0">
                          <a:solidFill>
                            <a:srgbClr val="1F497D"/>
                          </a:solidFill>
                          <a:effectLst/>
                          <a:latin typeface="Times New Roman" panose="02020603050405020304" pitchFamily="18" charset="0"/>
                          <a:ea typeface="+mn-ea"/>
                          <a:cs typeface="Times New Roman" panose="02020603050405020304" pitchFamily="18" charset="0"/>
                        </a:rPr>
                        <a:t>322 800</a:t>
                      </a:r>
                      <a:endParaRPr lang="hu-HU" sz="1800" dirty="0">
                        <a:solidFill>
                          <a:srgbClr val="1F497D"/>
                        </a:solidFill>
                        <a:latin typeface="Times New Roman" panose="02020603050405020304" pitchFamily="18" charset="0"/>
                        <a:cs typeface="Times New Roman" panose="02020603050405020304" pitchFamily="18" charset="0"/>
                      </a:endParaRPr>
                    </a:p>
                  </a:txBody>
                  <a:tcPr/>
                </a:tc>
                <a:tc>
                  <a:txBody>
                    <a:bodyPr/>
                    <a:lstStyle/>
                    <a:p>
                      <a:pPr algn="ctr"/>
                      <a:r>
                        <a:rPr lang="hu-HU" sz="1800" b="1" kern="1200" dirty="0">
                          <a:solidFill>
                            <a:srgbClr val="1F497D"/>
                          </a:solidFill>
                          <a:effectLst/>
                          <a:latin typeface="Times New Roman" panose="02020603050405020304" pitchFamily="18" charset="0"/>
                          <a:ea typeface="+mn-ea"/>
                          <a:cs typeface="Times New Roman" panose="02020603050405020304" pitchFamily="18" charset="0"/>
                        </a:rPr>
                        <a:t>373 200</a:t>
                      </a:r>
                      <a:endParaRPr lang="hu-HU" sz="1800" dirty="0">
                        <a:solidFill>
                          <a:srgbClr val="1F497D"/>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23493845"/>
                  </a:ext>
                </a:extLst>
              </a:tr>
              <a:tr h="367431">
                <a:tc>
                  <a:txBody>
                    <a:bodyPr/>
                    <a:lstStyle/>
                    <a:p>
                      <a:pPr algn="ctr"/>
                      <a:r>
                        <a:rPr lang="hu-HU" sz="1800" dirty="0">
                          <a:solidFill>
                            <a:srgbClr val="1F497D"/>
                          </a:solidFill>
                          <a:latin typeface="Times New Roman" panose="02020603050405020304" pitchFamily="18" charset="0"/>
                          <a:cs typeface="Times New Roman" panose="02020603050405020304" pitchFamily="18" charset="0"/>
                        </a:rPr>
                        <a:t>Hetibér</a:t>
                      </a: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74 210</a:t>
                      </a:r>
                      <a:endParaRPr lang="hu-HU" sz="1800" dirty="0">
                        <a:solidFill>
                          <a:srgbClr val="1F497D"/>
                        </a:solidFill>
                        <a:latin typeface="Times New Roman" panose="02020603050405020304" pitchFamily="18" charset="0"/>
                        <a:cs typeface="Times New Roman" panose="02020603050405020304" pitchFamily="18" charset="0"/>
                      </a:endParaRP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85 800</a:t>
                      </a:r>
                      <a:endParaRPr lang="hu-HU" sz="1800" dirty="0">
                        <a:solidFill>
                          <a:srgbClr val="1F497D"/>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73310975"/>
                  </a:ext>
                </a:extLst>
              </a:tr>
              <a:tr h="367431">
                <a:tc>
                  <a:txBody>
                    <a:bodyPr/>
                    <a:lstStyle/>
                    <a:p>
                      <a:pPr algn="ctr"/>
                      <a:r>
                        <a:rPr lang="hu-HU" sz="1800" dirty="0">
                          <a:solidFill>
                            <a:srgbClr val="1F497D"/>
                          </a:solidFill>
                          <a:latin typeface="Times New Roman" panose="02020603050405020304" pitchFamily="18" charset="0"/>
                          <a:cs typeface="Times New Roman" panose="02020603050405020304" pitchFamily="18" charset="0"/>
                        </a:rPr>
                        <a:t>Napibér</a:t>
                      </a: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14 850</a:t>
                      </a:r>
                      <a:endParaRPr lang="hu-HU" sz="1800" dirty="0">
                        <a:solidFill>
                          <a:srgbClr val="1F497D"/>
                        </a:solidFill>
                        <a:latin typeface="Times New Roman" panose="02020603050405020304" pitchFamily="18" charset="0"/>
                        <a:cs typeface="Times New Roman" panose="02020603050405020304" pitchFamily="18" charset="0"/>
                      </a:endParaRP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17 160</a:t>
                      </a:r>
                      <a:endParaRPr lang="hu-HU" sz="1800" dirty="0">
                        <a:solidFill>
                          <a:srgbClr val="1F497D"/>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853722556"/>
                  </a:ext>
                </a:extLst>
              </a:tr>
              <a:tr h="367431">
                <a:tc>
                  <a:txBody>
                    <a:bodyPr/>
                    <a:lstStyle/>
                    <a:p>
                      <a:pPr algn="ctr"/>
                      <a:r>
                        <a:rPr lang="hu-HU" sz="1800" dirty="0">
                          <a:solidFill>
                            <a:srgbClr val="1F497D"/>
                          </a:solidFill>
                          <a:latin typeface="Times New Roman" panose="02020603050405020304" pitchFamily="18" charset="0"/>
                          <a:cs typeface="Times New Roman" panose="02020603050405020304" pitchFamily="18" charset="0"/>
                        </a:rPr>
                        <a:t>Órabér</a:t>
                      </a: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1 856</a:t>
                      </a:r>
                      <a:endParaRPr lang="hu-HU" sz="1800" dirty="0">
                        <a:solidFill>
                          <a:srgbClr val="1F497D"/>
                        </a:solidFill>
                        <a:latin typeface="Times New Roman" panose="02020603050405020304" pitchFamily="18" charset="0"/>
                        <a:cs typeface="Times New Roman" panose="02020603050405020304" pitchFamily="18" charset="0"/>
                      </a:endParaRPr>
                    </a:p>
                  </a:txBody>
                  <a:tcPr/>
                </a:tc>
                <a:tc>
                  <a:txBody>
                    <a:bodyPr/>
                    <a:lstStyle/>
                    <a:p>
                      <a:pPr algn="ctr"/>
                      <a:r>
                        <a:rPr lang="hu-HU" sz="1800" kern="1200" dirty="0">
                          <a:solidFill>
                            <a:srgbClr val="1F497D"/>
                          </a:solidFill>
                          <a:effectLst/>
                          <a:latin typeface="Times New Roman" panose="02020603050405020304" pitchFamily="18" charset="0"/>
                          <a:ea typeface="+mn-ea"/>
                          <a:cs typeface="Times New Roman" panose="02020603050405020304" pitchFamily="18" charset="0"/>
                        </a:rPr>
                        <a:t>2 145</a:t>
                      </a:r>
                      <a:endParaRPr lang="hu-HU" sz="1800" dirty="0">
                        <a:solidFill>
                          <a:srgbClr val="1F497D"/>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03624964"/>
                  </a:ext>
                </a:extLst>
              </a:tr>
            </a:tbl>
          </a:graphicData>
        </a:graphic>
      </p:graphicFrame>
      <p:sp>
        <p:nvSpPr>
          <p:cNvPr id="2" name="Élőláb helye 2">
            <a:extLst>
              <a:ext uri="{FF2B5EF4-FFF2-40B4-BE49-F238E27FC236}">
                <a16:creationId xmlns:a16="http://schemas.microsoft.com/office/drawing/2014/main" id="{60DE5E58-DCEC-256D-07D7-445458B9E1AD}"/>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Tree>
    <p:extLst>
      <p:ext uri="{BB962C8B-B14F-4D97-AF65-F5344CB8AC3E}">
        <p14:creationId xmlns:p14="http://schemas.microsoft.com/office/powerpoint/2010/main" val="429345029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zövegdoboz 11"/>
          <p:cNvSpPr txBox="1"/>
          <p:nvPr/>
        </p:nvSpPr>
        <p:spPr>
          <a:xfrm>
            <a:off x="508521" y="682833"/>
            <a:ext cx="8145065" cy="2739211"/>
          </a:xfrm>
          <a:prstGeom prst="rect">
            <a:avLst/>
          </a:prstGeom>
          <a:noFill/>
        </p:spPr>
        <p:txBody>
          <a:bodyPr wrap="square" rtlCol="0">
            <a:spAutoFit/>
          </a:bodyPr>
          <a:lstStyle/>
          <a:p>
            <a:pPr algn="ctr"/>
            <a:r>
              <a:rPr lang="hu-HU" sz="3200" b="1" u="sng"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Egyéb módosítások:</a:t>
            </a:r>
          </a:p>
          <a:p>
            <a:pPr algn="ctr"/>
            <a:endParaRPr lang="hu-HU" sz="2800" b="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hu-HU" sz="2800" b="1" i="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Egyszerűsített foglalkoztatás</a:t>
            </a:r>
          </a:p>
          <a:p>
            <a:pPr algn="ctr"/>
            <a:r>
              <a:rPr lang="hu-HU" sz="2800" b="1" i="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hu-HU" sz="28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Cégautóadó</a:t>
            </a:r>
            <a:endParaRPr lang="hu-HU" sz="28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hu-HU" sz="28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Egyéb</a:t>
            </a:r>
            <a:endParaRPr lang="hu-HU" sz="2800" b="1" i="1" u="none" strike="noStrike" baseline="0"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endParaRPr lang="hu-HU" sz="2800" b="1" i="1" dirty="0">
              <a:solidFill>
                <a:srgbClr val="1F497D"/>
              </a:solidFill>
              <a:latin typeface="Times New Roman" panose="02020603050405020304" pitchFamily="18" charset="0"/>
              <a:cs typeface="Times New Roman" panose="02020603050405020304" pitchFamily="18" charset="0"/>
            </a:endParaRPr>
          </a:p>
        </p:txBody>
      </p:sp>
      <p:sp>
        <p:nvSpPr>
          <p:cNvPr id="4" name="Szövegdoboz 3"/>
          <p:cNvSpPr txBox="1"/>
          <p:nvPr/>
        </p:nvSpPr>
        <p:spPr>
          <a:xfrm>
            <a:off x="1763688" y="6356350"/>
            <a:ext cx="184731" cy="369332"/>
          </a:xfrm>
          <a:prstGeom prst="rect">
            <a:avLst/>
          </a:prstGeom>
          <a:noFill/>
        </p:spPr>
        <p:txBody>
          <a:bodyPr wrap="none" rtlCol="0">
            <a:spAutoFit/>
          </a:bodyPr>
          <a:lstStyle/>
          <a:p>
            <a:endParaRPr lang="hu-HU" dirty="0"/>
          </a:p>
        </p:txBody>
      </p:sp>
      <p:sp>
        <p:nvSpPr>
          <p:cNvPr id="6" name="Dia számának helye 5">
            <a:extLst>
              <a:ext uri="{FF2B5EF4-FFF2-40B4-BE49-F238E27FC236}">
                <a16:creationId xmlns:a16="http://schemas.microsoft.com/office/drawing/2014/main" id="{401DDB29-39FC-98F5-2104-C0DE64C480A9}"/>
              </a:ext>
            </a:extLst>
          </p:cNvPr>
          <p:cNvSpPr>
            <a:spLocks noGrp="1"/>
          </p:cNvSpPr>
          <p:nvPr>
            <p:ph type="sldNum" sz="quarter" idx="12"/>
          </p:nvPr>
        </p:nvSpPr>
        <p:spPr/>
        <p:txBody>
          <a:bodyPr/>
          <a:lstStyle/>
          <a:p>
            <a:fld id="{A0496A7A-75F5-41B5-A0DF-ED23C681863B}" type="slidenum">
              <a:rPr lang="hu-HU" smtClean="0"/>
              <a:t>110</a:t>
            </a:fld>
            <a:endParaRPr lang="hu-HU" dirty="0"/>
          </a:p>
        </p:txBody>
      </p:sp>
      <p:sp>
        <p:nvSpPr>
          <p:cNvPr id="2" name="Élőláb helye 2">
            <a:extLst>
              <a:ext uri="{FF2B5EF4-FFF2-40B4-BE49-F238E27FC236}">
                <a16:creationId xmlns:a16="http://schemas.microsoft.com/office/drawing/2014/main" id="{D5566618-BDF3-97C0-7BC1-96D533EF16FB}"/>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pic>
        <p:nvPicPr>
          <p:cNvPr id="7" name="Kép 6">
            <a:extLst>
              <a:ext uri="{FF2B5EF4-FFF2-40B4-BE49-F238E27FC236}">
                <a16:creationId xmlns:a16="http://schemas.microsoft.com/office/drawing/2014/main" id="{62B7DA24-6F2B-A4AF-078C-2554A74758DF}"/>
              </a:ext>
            </a:extLst>
          </p:cNvPr>
          <p:cNvPicPr>
            <a:picLocks noChangeAspect="1"/>
          </p:cNvPicPr>
          <p:nvPr/>
        </p:nvPicPr>
        <p:blipFill>
          <a:blip r:embed="rId4"/>
          <a:stretch>
            <a:fillRect/>
          </a:stretch>
        </p:blipFill>
        <p:spPr>
          <a:xfrm>
            <a:off x="1475656" y="3140968"/>
            <a:ext cx="6601746" cy="2772162"/>
          </a:xfrm>
          <a:prstGeom prst="rect">
            <a:avLst/>
          </a:prstGeom>
          <a:effectLst>
            <a:softEdge rad="317500"/>
          </a:effectLst>
        </p:spPr>
      </p:pic>
    </p:spTree>
    <p:extLst>
      <p:ext uri="{BB962C8B-B14F-4D97-AF65-F5344CB8AC3E}">
        <p14:creationId xmlns:p14="http://schemas.microsoft.com/office/powerpoint/2010/main" val="101592926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D0D8D74-E6E9-3B70-FD18-CBB66C1E85D1}"/>
              </a:ext>
            </a:extLst>
          </p:cNvPr>
          <p:cNvSpPr txBox="1"/>
          <p:nvPr/>
        </p:nvSpPr>
        <p:spPr>
          <a:xfrm>
            <a:off x="3419872" y="68118"/>
            <a:ext cx="3240360" cy="1092607"/>
          </a:xfrm>
          <a:prstGeom prst="rect">
            <a:avLst/>
          </a:prstGeom>
          <a:noFill/>
        </p:spPr>
        <p:txBody>
          <a:bodyPr wrap="square" rtlCol="0">
            <a:spAutoFit/>
          </a:bodyPr>
          <a:lstStyle/>
          <a:p>
            <a:pPr algn="just"/>
            <a:r>
              <a:rPr lang="hu-HU" sz="20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Egyszerűsített foglalkoztatás </a:t>
            </a:r>
          </a:p>
          <a:p>
            <a:pPr lvl="1" algn="just"/>
            <a:endParaRPr lang="hu-HU" dirty="0">
              <a:solidFill>
                <a:schemeClr val="tx2">
                  <a:lumMod val="50000"/>
                </a:schemeClr>
              </a:solidFill>
            </a:endParaRPr>
          </a:p>
          <a:p>
            <a:pPr lvl="1" algn="just"/>
            <a:endParaRPr lang="hu-HU" dirty="0">
              <a:solidFill>
                <a:schemeClr val="tx2">
                  <a:lumMod val="50000"/>
                </a:schemeClr>
              </a:solidFill>
            </a:endParaRPr>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111</a:t>
            </a:fld>
            <a:endParaRPr lang="hu-HU"/>
          </a:p>
        </p:txBody>
      </p:sp>
      <p:sp>
        <p:nvSpPr>
          <p:cNvPr id="2" name="Élőláb helye 2">
            <a:extLst>
              <a:ext uri="{FF2B5EF4-FFF2-40B4-BE49-F238E27FC236}">
                <a16:creationId xmlns:a16="http://schemas.microsoft.com/office/drawing/2014/main" id="{E8633EE8-5435-7BA4-FB42-ED52500CC40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graphicFrame>
        <p:nvGraphicFramePr>
          <p:cNvPr id="3" name="Táblázat 2">
            <a:extLst>
              <a:ext uri="{FF2B5EF4-FFF2-40B4-BE49-F238E27FC236}">
                <a16:creationId xmlns:a16="http://schemas.microsoft.com/office/drawing/2014/main" id="{16CCCE4F-B0A3-93A1-E6F6-010FF4C9A90F}"/>
              </a:ext>
            </a:extLst>
          </p:cNvPr>
          <p:cNvGraphicFramePr>
            <a:graphicFrameLocks noGrp="1"/>
          </p:cNvGraphicFramePr>
          <p:nvPr>
            <p:extLst>
              <p:ext uri="{D42A27DB-BD31-4B8C-83A1-F6EECF244321}">
                <p14:modId xmlns:p14="http://schemas.microsoft.com/office/powerpoint/2010/main" val="1557952395"/>
              </p:ext>
            </p:extLst>
          </p:nvPr>
        </p:nvGraphicFramePr>
        <p:xfrm>
          <a:off x="21822" y="485715"/>
          <a:ext cx="9131353" cy="6278880"/>
        </p:xfrm>
        <a:graphic>
          <a:graphicData uri="http://schemas.openxmlformats.org/drawingml/2006/table">
            <a:tbl>
              <a:tblPr firstRow="1" firstCol="1" bandRow="1">
                <a:tableStyleId>{7DF18680-E054-41AD-8BC1-D1AEF772440D}</a:tableStyleId>
              </a:tblPr>
              <a:tblGrid>
                <a:gridCol w="1764883">
                  <a:extLst>
                    <a:ext uri="{9D8B030D-6E8A-4147-A177-3AD203B41FA5}">
                      <a16:colId xmlns:a16="http://schemas.microsoft.com/office/drawing/2014/main" val="2306099251"/>
                    </a:ext>
                  </a:extLst>
                </a:gridCol>
                <a:gridCol w="1561159">
                  <a:extLst>
                    <a:ext uri="{9D8B030D-6E8A-4147-A177-3AD203B41FA5}">
                      <a16:colId xmlns:a16="http://schemas.microsoft.com/office/drawing/2014/main" val="739741104"/>
                    </a:ext>
                  </a:extLst>
                </a:gridCol>
                <a:gridCol w="1656184">
                  <a:extLst>
                    <a:ext uri="{9D8B030D-6E8A-4147-A177-3AD203B41FA5}">
                      <a16:colId xmlns:a16="http://schemas.microsoft.com/office/drawing/2014/main" val="757033658"/>
                    </a:ext>
                  </a:extLst>
                </a:gridCol>
                <a:gridCol w="1656184">
                  <a:extLst>
                    <a:ext uri="{9D8B030D-6E8A-4147-A177-3AD203B41FA5}">
                      <a16:colId xmlns:a16="http://schemas.microsoft.com/office/drawing/2014/main" val="465939374"/>
                    </a:ext>
                  </a:extLst>
                </a:gridCol>
                <a:gridCol w="2492943">
                  <a:extLst>
                    <a:ext uri="{9D8B030D-6E8A-4147-A177-3AD203B41FA5}">
                      <a16:colId xmlns:a16="http://schemas.microsoft.com/office/drawing/2014/main" val="3261504503"/>
                    </a:ext>
                  </a:extLst>
                </a:gridCol>
              </a:tblGrid>
              <a:tr h="1083549">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Egyszerűsített foglalkoztatás </a:t>
                      </a:r>
                      <a:endParaRPr lang="hu-HU" sz="1800" kern="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típusa</a:t>
                      </a:r>
                      <a:endParaRPr lang="hu-HU" sz="1800" kern="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229870" algn="ctr">
                        <a:buNone/>
                      </a:pP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Időkorlát 2025.06.30-ig</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Időkorlát 2025.07.01-től</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Időkorlát 2026.01.01-től</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indent="229870"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Munkáltató által</a:t>
                      </a:r>
                      <a:endParaRPr lang="hu-HU" sz="1800" kern="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229870"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fizetendő közteher</a:t>
                      </a:r>
                      <a:endParaRPr lang="hu-HU" sz="1800" kern="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229870"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mértéke</a:t>
                      </a:r>
                      <a:endParaRPr lang="hu-HU" sz="1800" kern="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229870"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2026.01.01-től</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582024495"/>
                  </a:ext>
                </a:extLst>
              </a:tr>
              <a:tr h="1896210">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mezőgazdasági idénymunka</a:t>
                      </a:r>
                    </a:p>
                    <a:p>
                      <a:pPr indent="229870"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indent="229870" algn="ctr">
                        <a:buNone/>
                      </a:pPr>
                      <a:r>
                        <a:rPr lang="hu-HU" sz="1800" kern="100" dirty="0">
                          <a:solidFill>
                            <a:schemeClr val="tx2">
                              <a:lumMod val="50000"/>
                            </a:schemeClr>
                          </a:solidFill>
                          <a:effectLst/>
                          <a:latin typeface="Times New Roman" panose="02020603050405020304" pitchFamily="18" charset="0"/>
                          <a:cs typeface="Times New Roman" panose="02020603050405020304" pitchFamily="18" charset="0"/>
                        </a:rPr>
                        <a:t>120 nap/év</a:t>
                      </a:r>
                    </a:p>
                    <a:p>
                      <a:pPr indent="229870" algn="ctr">
                        <a:buNone/>
                      </a:pPr>
                      <a:r>
                        <a:rPr lang="hu-HU" sz="1800" kern="100" dirty="0">
                          <a:solidFill>
                            <a:schemeClr val="tx2">
                              <a:lumMod val="50000"/>
                            </a:schemeClr>
                          </a:solidFill>
                          <a:effectLst/>
                          <a:latin typeface="Times New Roman" panose="02020603050405020304" pitchFamily="18" charset="0"/>
                          <a:cs typeface="Times New Roman" panose="02020603050405020304" pitchFamily="18" charset="0"/>
                        </a:rPr>
                        <a:t> + </a:t>
                      </a:r>
                    </a:p>
                    <a:p>
                      <a:pPr indent="229870" algn="ctr">
                        <a:buNone/>
                      </a:pPr>
                      <a:r>
                        <a:rPr lang="hu-HU" sz="1800" kern="100" dirty="0">
                          <a:solidFill>
                            <a:srgbClr val="FF0000"/>
                          </a:solidFill>
                          <a:effectLst/>
                          <a:latin typeface="Times New Roman" panose="02020603050405020304" pitchFamily="18" charset="0"/>
                          <a:cs typeface="Times New Roman" panose="02020603050405020304" pitchFamily="18" charset="0"/>
                        </a:rPr>
                        <a:t>90 nap</a:t>
                      </a:r>
                      <a:endParaRPr lang="hu-HU" sz="1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marL="285750" indent="-285750" algn="ctr">
                        <a:buFont typeface="Wingdings" panose="05000000000000000000" pitchFamily="2" charset="2"/>
                        <a:buChar char="Ø"/>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napig:</a:t>
                      </a:r>
                    </a:p>
                    <a:p>
                      <a:pPr marL="0" indent="0" algn="ctr">
                        <a:buFont typeface="Wingdings" panose="05000000000000000000" pitchFamily="2" charset="2"/>
                        <a:buNone/>
                      </a:pPr>
                      <a:r>
                        <a:rPr lang="hu-HU" sz="1800" kern="0" dirty="0">
                          <a:solidFill>
                            <a:srgbClr val="FF0000"/>
                          </a:solidFill>
                          <a:effectLst/>
                          <a:latin typeface="Times New Roman" panose="02020603050405020304" pitchFamily="18" charset="0"/>
                          <a:cs typeface="Times New Roman" panose="02020603050405020304" pitchFamily="18" charset="0"/>
                        </a:rPr>
                        <a:t>2 400 Ft/nap</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minimálbér 0,75%-a</a:t>
                      </a:r>
                    </a:p>
                    <a:p>
                      <a:pPr algn="ctr">
                        <a:buNone/>
                      </a:pPr>
                      <a:endParaRPr lang="hu-HU" sz="800" kern="0" dirty="0">
                        <a:solidFill>
                          <a:schemeClr val="tx2">
                            <a:lumMod val="50000"/>
                          </a:schemeClr>
                        </a:solidFill>
                        <a:effectLst/>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Ø"/>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 feletti </a:t>
                      </a:r>
                    </a:p>
                    <a:p>
                      <a:pPr marL="0" indent="0" algn="ctr">
                        <a:buFont typeface="Wingdings" panose="05000000000000000000" pitchFamily="2" charset="2"/>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+ 90  nap esetén:</a:t>
                      </a:r>
                      <a:endParaRPr lang="hu-HU" sz="1800" kern="100" dirty="0">
                        <a:solidFill>
                          <a:schemeClr val="tx2">
                            <a:lumMod val="50000"/>
                          </a:schemeClr>
                        </a:solidFill>
                        <a:effectLst/>
                        <a:latin typeface="Times New Roman" panose="02020603050405020304" pitchFamily="18" charset="0"/>
                        <a:cs typeface="Times New Roman" panose="02020603050405020304" pitchFamily="18" charset="0"/>
                      </a:endParaRPr>
                    </a:p>
                    <a:p>
                      <a:pPr indent="229870"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a:t>
                      </a:r>
                      <a:r>
                        <a:rPr lang="hu-HU" sz="1800" kern="0" dirty="0">
                          <a:solidFill>
                            <a:srgbClr val="FF0000"/>
                          </a:solidFill>
                          <a:effectLst/>
                          <a:latin typeface="Times New Roman" panose="02020603050405020304" pitchFamily="18" charset="0"/>
                          <a:cs typeface="Times New Roman" panose="02020603050405020304" pitchFamily="18" charset="0"/>
                        </a:rPr>
                        <a:t>3 600 Ft/nap </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indent="229870"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minimálbér 1,125%-a</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833556636"/>
                  </a:ext>
                </a:extLst>
              </a:tr>
              <a:tr h="541774">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turisztikai idénymunka</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a:solidFill>
                            <a:schemeClr val="tx2">
                              <a:lumMod val="50000"/>
                            </a:schemeClr>
                          </a:solidFill>
                          <a:effectLst/>
                          <a:latin typeface="Times New Roman" panose="02020603050405020304" pitchFamily="18" charset="0"/>
                          <a:cs typeface="Times New Roman" panose="02020603050405020304" pitchFamily="18" charset="0"/>
                        </a:rPr>
                        <a:t>120 nap/év</a:t>
                      </a:r>
                      <a:endParaRPr lang="hu-HU" sz="1800" kern="10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indent="229870" algn="ctr">
                        <a:buNone/>
                      </a:pPr>
                      <a:endParaRPr lang="hu-HU" sz="800" kern="0" dirty="0">
                        <a:solidFill>
                          <a:schemeClr val="tx2">
                            <a:lumMod val="50000"/>
                          </a:schemeClr>
                        </a:solidFill>
                        <a:effectLst/>
                        <a:latin typeface="Times New Roman" panose="02020603050405020304" pitchFamily="18" charset="0"/>
                        <a:cs typeface="Times New Roman" panose="02020603050405020304" pitchFamily="18" charset="0"/>
                      </a:endParaRPr>
                    </a:p>
                    <a:p>
                      <a:pPr indent="229870" algn="ctr">
                        <a:buNone/>
                      </a:pPr>
                      <a:r>
                        <a:rPr lang="hu-HU" sz="1800" kern="0" dirty="0">
                          <a:solidFill>
                            <a:srgbClr val="FF0000"/>
                          </a:solidFill>
                          <a:effectLst/>
                          <a:latin typeface="Times New Roman" panose="02020603050405020304" pitchFamily="18" charset="0"/>
                          <a:cs typeface="Times New Roman" panose="02020603050405020304" pitchFamily="18" charset="0"/>
                        </a:rPr>
                        <a:t>2 400 Ft/nap</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minimálbér 0,75%-a</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72296488"/>
                  </a:ext>
                </a:extLst>
              </a:tr>
              <a:tr h="1625323">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alkalmi munka</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endParaRPr lang="hu-HU" sz="1600" kern="0" dirty="0">
                        <a:solidFill>
                          <a:schemeClr val="tx2">
                            <a:lumMod val="50000"/>
                          </a:schemeClr>
                        </a:solidFill>
                        <a:effectLst/>
                        <a:latin typeface="Times New Roman" panose="02020603050405020304" pitchFamily="18" charset="0"/>
                        <a:cs typeface="Times New Roman" panose="02020603050405020304" pitchFamily="18" charset="0"/>
                      </a:endParaRPr>
                    </a:p>
                    <a:p>
                      <a:pPr algn="ctr">
                        <a:buNone/>
                      </a:pPr>
                      <a:r>
                        <a:rPr lang="hu-HU" sz="1600" kern="0" dirty="0">
                          <a:solidFill>
                            <a:schemeClr val="tx2">
                              <a:lumMod val="50000"/>
                            </a:schemeClr>
                          </a:solidFill>
                          <a:effectLst/>
                          <a:latin typeface="Times New Roman" panose="02020603050405020304" pitchFamily="18" charset="0"/>
                          <a:cs typeface="Times New Roman" panose="02020603050405020304" pitchFamily="18" charset="0"/>
                        </a:rPr>
                        <a:t>Munkáltatónként:</a:t>
                      </a: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5 egymást követő nap </a:t>
                      </a:r>
                      <a:endParaRPr lang="hu-HU" sz="1800" kern="100" dirty="0">
                        <a:solidFill>
                          <a:schemeClr val="tx2">
                            <a:lumMod val="50000"/>
                          </a:schemeClr>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15 nap/hó </a:t>
                      </a:r>
                      <a:endParaRPr lang="hu-HU" sz="1800" kern="100" dirty="0">
                        <a:solidFill>
                          <a:schemeClr val="tx2">
                            <a:lumMod val="50000"/>
                          </a:schemeClr>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90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 de </a:t>
                      </a:r>
                      <a:r>
                        <a:rPr lang="hu-HU" sz="1600" kern="0" dirty="0">
                          <a:solidFill>
                            <a:schemeClr val="tx2">
                              <a:lumMod val="50000"/>
                            </a:schemeClr>
                          </a:solidFill>
                          <a:effectLst/>
                          <a:latin typeface="Times New Roman" panose="02020603050405020304" pitchFamily="18" charset="0"/>
                          <a:cs typeface="Times New Roman" panose="02020603050405020304" pitchFamily="18" charset="0"/>
                        </a:rPr>
                        <a:t>Munkáltatónként:</a:t>
                      </a: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5 egymást követő nap </a:t>
                      </a:r>
                      <a:endParaRPr lang="hu-HU" sz="1800" kern="100" dirty="0">
                        <a:solidFill>
                          <a:schemeClr val="tx2">
                            <a:lumMod val="50000"/>
                          </a:schemeClr>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15 nap/hó </a:t>
                      </a:r>
                      <a:endParaRPr lang="hu-HU" sz="1800" kern="100" dirty="0">
                        <a:solidFill>
                          <a:schemeClr val="tx2">
                            <a:lumMod val="50000"/>
                          </a:schemeClr>
                        </a:solidFill>
                        <a:effectLst/>
                        <a:latin typeface="Times New Roman" panose="02020603050405020304" pitchFamily="18" charset="0"/>
                        <a:cs typeface="Times New Roman" panose="02020603050405020304" pitchFamily="18" charset="0"/>
                      </a:endParaRPr>
                    </a:p>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90 nap/év</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120 nap/év, de </a:t>
                      </a:r>
                      <a:r>
                        <a:rPr lang="hu-HU" sz="1600" kern="0" dirty="0">
                          <a:solidFill>
                            <a:schemeClr val="tx2">
                              <a:lumMod val="50000"/>
                            </a:schemeClr>
                          </a:solidFill>
                          <a:effectLst/>
                          <a:latin typeface="Times New Roman" panose="02020603050405020304" pitchFamily="18" charset="0"/>
                          <a:cs typeface="Times New Roman" panose="02020603050405020304" pitchFamily="18" charset="0"/>
                        </a:rPr>
                        <a:t>Munkáltatónként:</a:t>
                      </a: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a:t>
                      </a:r>
                    </a:p>
                    <a:p>
                      <a:pPr algn="ctr">
                        <a:buNone/>
                      </a:pPr>
                      <a:r>
                        <a:rPr lang="hu-HU" sz="1800" kern="0" dirty="0">
                          <a:solidFill>
                            <a:srgbClr val="FF0000"/>
                          </a:solidFill>
                          <a:effectLst/>
                          <a:latin typeface="Times New Roman" panose="02020603050405020304" pitchFamily="18" charset="0"/>
                          <a:cs typeface="Times New Roman" panose="02020603050405020304" pitchFamily="18" charset="0"/>
                        </a:rPr>
                        <a:t>5 egymást követő nap </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algn="ctr">
                        <a:buNone/>
                      </a:pPr>
                      <a:r>
                        <a:rPr lang="hu-HU" sz="1800" kern="0" dirty="0">
                          <a:solidFill>
                            <a:srgbClr val="FF0000"/>
                          </a:solidFill>
                          <a:effectLst/>
                          <a:latin typeface="Times New Roman" panose="02020603050405020304" pitchFamily="18" charset="0"/>
                          <a:cs typeface="Times New Roman" panose="02020603050405020304" pitchFamily="18" charset="0"/>
                        </a:rPr>
                        <a:t>15 nap/hó </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algn="ctr">
                        <a:buNone/>
                      </a:pP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indent="229870" algn="ctr">
                        <a:buNone/>
                      </a:pPr>
                      <a:r>
                        <a:rPr lang="hu-HU" sz="1800" kern="0" dirty="0">
                          <a:solidFill>
                            <a:srgbClr val="FF0000"/>
                          </a:solidFill>
                          <a:effectLst/>
                          <a:latin typeface="Times New Roman" panose="02020603050405020304" pitchFamily="18" charset="0"/>
                          <a:cs typeface="Times New Roman" panose="02020603050405020304" pitchFamily="18" charset="0"/>
                        </a:rPr>
                        <a:t>4 800 Ft/nap </a:t>
                      </a:r>
                      <a:endParaRPr lang="hu-HU" sz="1800" kern="100" dirty="0">
                        <a:solidFill>
                          <a:srgbClr val="FF0000"/>
                        </a:solidFill>
                        <a:effectLst/>
                        <a:latin typeface="Times New Roman" panose="02020603050405020304" pitchFamily="18" charset="0"/>
                        <a:cs typeface="Times New Roman" panose="02020603050405020304" pitchFamily="18" charset="0"/>
                      </a:endParaRPr>
                    </a:p>
                    <a:p>
                      <a:pPr indent="229870" algn="ctr">
                        <a:buNone/>
                      </a:pPr>
                      <a:r>
                        <a:rPr lang="hu-HU" sz="1800" kern="0" dirty="0">
                          <a:solidFill>
                            <a:srgbClr val="FF0000"/>
                          </a:solidFill>
                          <a:effectLst/>
                          <a:latin typeface="Times New Roman" panose="02020603050405020304" pitchFamily="18" charset="0"/>
                          <a:cs typeface="Times New Roman" panose="02020603050405020304" pitchFamily="18" charset="0"/>
                        </a:rPr>
                        <a:t>minimálbér 1,5%-a</a:t>
                      </a:r>
                      <a:endParaRPr lang="hu-HU" sz="1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777178158"/>
                  </a:ext>
                </a:extLst>
              </a:tr>
              <a:tr h="541774">
                <a:tc>
                  <a:txBody>
                    <a:bodyPr/>
                    <a:lstStyle/>
                    <a:p>
                      <a:pPr algn="ctr">
                        <a:buNone/>
                      </a:pPr>
                      <a:r>
                        <a:rPr lang="hu-HU" sz="1800" kern="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filmipari statiszta</a:t>
                      </a:r>
                      <a:endParaRPr lang="hu-HU" sz="1800"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a:solidFill>
                            <a:schemeClr val="tx2">
                              <a:lumMod val="50000"/>
                            </a:schemeClr>
                          </a:solidFill>
                          <a:effectLst/>
                          <a:latin typeface="Times New Roman" panose="02020603050405020304" pitchFamily="18" charset="0"/>
                          <a:cs typeface="Times New Roman" panose="02020603050405020304" pitchFamily="18" charset="0"/>
                        </a:rPr>
                        <a:t> </a:t>
                      </a:r>
                      <a:endParaRPr lang="hu-HU" sz="1800" kern="10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 </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buNone/>
                      </a:pP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hu-HU" sz="1800" kern="0" dirty="0">
                          <a:solidFill>
                            <a:srgbClr val="FF0000"/>
                          </a:solidFill>
                          <a:effectLst/>
                          <a:latin typeface="Times New Roman" panose="02020603050405020304" pitchFamily="18" charset="0"/>
                          <a:cs typeface="Times New Roman" panose="02020603050405020304" pitchFamily="18" charset="0"/>
                        </a:rPr>
                        <a:t>9 700 Ft/nap </a:t>
                      </a:r>
                    </a:p>
                    <a:p>
                      <a:pPr marL="0" marR="0" lvl="0" indent="0" algn="ctr" defTabSz="914400" rtl="0" eaLnBrk="1" fontAlgn="auto" latinLnBrk="0" hangingPunct="1">
                        <a:lnSpc>
                          <a:spcPct val="100000"/>
                        </a:lnSpc>
                        <a:spcBef>
                          <a:spcPts val="0"/>
                        </a:spcBef>
                        <a:spcAft>
                          <a:spcPts val="0"/>
                        </a:spcAft>
                        <a:buClrTx/>
                        <a:buSzTx/>
                        <a:buFontTx/>
                        <a:buNone/>
                        <a:tabLst/>
                        <a:defRPr/>
                      </a:pPr>
                      <a:r>
                        <a:rPr lang="hu-HU" sz="1800" kern="0" dirty="0">
                          <a:solidFill>
                            <a:schemeClr val="tx2">
                              <a:lumMod val="50000"/>
                            </a:schemeClr>
                          </a:solidFill>
                          <a:effectLst/>
                          <a:latin typeface="Times New Roman" panose="02020603050405020304" pitchFamily="18" charset="0"/>
                          <a:cs typeface="Times New Roman" panose="02020603050405020304" pitchFamily="18" charset="0"/>
                        </a:rPr>
                        <a:t>minimálbér 3%-a</a:t>
                      </a: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buNone/>
                      </a:pPr>
                      <a:endParaRPr lang="hu-HU" sz="1800" kern="10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268130801"/>
                  </a:ext>
                </a:extLst>
              </a:tr>
            </a:tbl>
          </a:graphicData>
        </a:graphic>
      </p:graphicFrame>
    </p:spTree>
    <p:extLst>
      <p:ext uri="{BB962C8B-B14F-4D97-AF65-F5344CB8AC3E}">
        <p14:creationId xmlns:p14="http://schemas.microsoft.com/office/powerpoint/2010/main" val="87921055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D0D8D74-E6E9-3B70-FD18-CBB66C1E85D1}"/>
              </a:ext>
            </a:extLst>
          </p:cNvPr>
          <p:cNvSpPr txBox="1"/>
          <p:nvPr/>
        </p:nvSpPr>
        <p:spPr>
          <a:xfrm>
            <a:off x="429841" y="2733117"/>
            <a:ext cx="8687875" cy="3801041"/>
          </a:xfrm>
          <a:prstGeom prst="rect">
            <a:avLst/>
          </a:prstGeom>
          <a:noFill/>
        </p:spPr>
        <p:txBody>
          <a:bodyPr wrap="square" rtlCol="0">
            <a:spAutoFit/>
          </a:bodyPr>
          <a:lstStyle/>
          <a:p>
            <a:pPr algn="just"/>
            <a:r>
              <a:rPr lang="hu-HU" b="1" i="1" u="sng" dirty="0">
                <a:solidFill>
                  <a:schemeClr val="tx2">
                    <a:lumMod val="50000"/>
                  </a:schemeClr>
                </a:solidFill>
                <a:latin typeface="Times New Roman" panose="02020603050405020304" pitchFamily="18" charset="0"/>
                <a:cs typeface="Times New Roman" panose="02020603050405020304" pitchFamily="18" charset="0"/>
              </a:rPr>
              <a:t>A nyugellátás számítási alapja</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da-DK" dirty="0">
                <a:solidFill>
                  <a:schemeClr val="tx2">
                    <a:lumMod val="50000"/>
                  </a:schemeClr>
                </a:solidFill>
                <a:latin typeface="Times New Roman" panose="02020603050405020304" pitchFamily="18" charset="0"/>
                <a:cs typeface="Times New Roman" panose="02020603050405020304" pitchFamily="18" charset="0"/>
              </a:rPr>
              <a:t>Efo tv. 10. § (2) bekezdés</a:t>
            </a:r>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da-DK"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chemeClr val="tx2">
                    <a:lumMod val="50000"/>
                  </a:schemeClr>
                </a:solidFill>
                <a:latin typeface="Times New Roman" panose="02020603050405020304" pitchFamily="18" charset="0"/>
                <a:cs typeface="Times New Roman" panose="02020603050405020304" pitchFamily="18" charset="0"/>
              </a:rPr>
              <a:t>A nyugellátás számítási alapja</a:t>
            </a:r>
          </a:p>
          <a:p>
            <a:pPr marL="285750" indent="-285750" algn="just">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 a </a:t>
            </a:r>
            <a:r>
              <a:rPr lang="hu-HU" b="1" dirty="0">
                <a:solidFill>
                  <a:schemeClr val="tx2">
                    <a:lumMod val="50000"/>
                  </a:schemeClr>
                </a:solidFill>
                <a:latin typeface="Times New Roman" panose="02020603050405020304" pitchFamily="18" charset="0"/>
                <a:cs typeface="Times New Roman" panose="02020603050405020304" pitchFamily="18" charset="0"/>
              </a:rPr>
              <a:t>mezőgazdasági idénymunka esetében </a:t>
            </a:r>
            <a:r>
              <a:rPr lang="hu-HU" dirty="0">
                <a:solidFill>
                  <a:schemeClr val="tx2">
                    <a:lumMod val="50000"/>
                  </a:schemeClr>
                </a:solidFill>
                <a:latin typeface="Times New Roman" panose="02020603050405020304" pitchFamily="18" charset="0"/>
                <a:cs typeface="Times New Roman" panose="02020603050405020304" pitchFamily="18" charset="0"/>
              </a:rPr>
              <a:t>a </a:t>
            </a:r>
            <a:r>
              <a:rPr lang="hu-HU" b="1" dirty="0">
                <a:solidFill>
                  <a:schemeClr val="tx2">
                    <a:lumMod val="50000"/>
                  </a:schemeClr>
                </a:solidFill>
                <a:latin typeface="Times New Roman" panose="02020603050405020304" pitchFamily="18" charset="0"/>
                <a:cs typeface="Times New Roman" panose="02020603050405020304" pitchFamily="18" charset="0"/>
              </a:rPr>
              <a:t>további 90 napos munkavégzés napjaira </a:t>
            </a:r>
            <a:r>
              <a:rPr lang="hu-HU" dirty="0">
                <a:solidFill>
                  <a:schemeClr val="tx2">
                    <a:lumMod val="50000"/>
                  </a:schemeClr>
                </a:solidFill>
                <a:latin typeface="Times New Roman" panose="02020603050405020304" pitchFamily="18" charset="0"/>
                <a:cs typeface="Times New Roman" panose="02020603050405020304" pitchFamily="18" charset="0"/>
              </a:rPr>
              <a:t>tekintettel naponta a tárgyhónap első napján érvényes </a:t>
            </a:r>
            <a:r>
              <a:rPr lang="hu-HU" b="1" dirty="0">
                <a:solidFill>
                  <a:schemeClr val="tx2">
                    <a:lumMod val="50000"/>
                  </a:schemeClr>
                </a:solidFill>
                <a:latin typeface="Times New Roman" panose="02020603050405020304" pitchFamily="18" charset="0"/>
                <a:cs typeface="Times New Roman" panose="02020603050405020304" pitchFamily="18" charset="0"/>
              </a:rPr>
              <a:t>minimálbér 3,15 százaléka</a:t>
            </a:r>
          </a:p>
          <a:p>
            <a:pPr algn="just"/>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hu-HU" b="1" dirty="0">
                <a:solidFill>
                  <a:schemeClr val="tx2">
                    <a:lumMod val="50000"/>
                  </a:schemeClr>
                </a:solidFill>
                <a:latin typeface="Times New Roman" panose="02020603050405020304" pitchFamily="18" charset="0"/>
                <a:cs typeface="Times New Roman" panose="02020603050405020304" pitchFamily="18" charset="0"/>
              </a:rPr>
              <a:t>filmipari statiszta esetében </a:t>
            </a:r>
            <a:r>
              <a:rPr lang="hu-HU" dirty="0">
                <a:solidFill>
                  <a:schemeClr val="tx2">
                    <a:lumMod val="50000"/>
                  </a:schemeClr>
                </a:solidFill>
                <a:latin typeface="Times New Roman" panose="02020603050405020304" pitchFamily="18" charset="0"/>
                <a:cs typeface="Times New Roman" panose="02020603050405020304" pitchFamily="18" charset="0"/>
              </a:rPr>
              <a:t>a nyugellátás számítási alapja naponta a tárgyhónap első napján érvényes </a:t>
            </a:r>
            <a:r>
              <a:rPr lang="hu-HU" b="1" dirty="0">
                <a:solidFill>
                  <a:schemeClr val="tx2">
                    <a:lumMod val="50000"/>
                  </a:schemeClr>
                </a:solidFill>
                <a:latin typeface="Times New Roman" panose="02020603050405020304" pitchFamily="18" charset="0"/>
                <a:cs typeface="Times New Roman" panose="02020603050405020304" pitchFamily="18" charset="0"/>
              </a:rPr>
              <a:t>minimálbér</a:t>
            </a:r>
            <a:r>
              <a:rPr lang="hu-HU" dirty="0">
                <a:solidFill>
                  <a:schemeClr val="tx2">
                    <a:lumMod val="50000"/>
                  </a:schemeClr>
                </a:solidFill>
                <a:latin typeface="Times New Roman" panose="02020603050405020304" pitchFamily="18" charset="0"/>
                <a:cs typeface="Times New Roman" panose="02020603050405020304" pitchFamily="18" charset="0"/>
              </a:rPr>
              <a:t> 2,8 százalékáról annak </a:t>
            </a:r>
            <a:r>
              <a:rPr lang="hu-HU" b="1" dirty="0">
                <a:solidFill>
                  <a:schemeClr val="tx2">
                    <a:lumMod val="50000"/>
                  </a:schemeClr>
                </a:solidFill>
                <a:latin typeface="Times New Roman" panose="02020603050405020304" pitchFamily="18" charset="0"/>
                <a:cs typeface="Times New Roman" panose="02020603050405020304" pitchFamily="18" charset="0"/>
              </a:rPr>
              <a:t>8,4 százalékára emelkedik.</a:t>
            </a:r>
          </a:p>
          <a:p>
            <a:pPr algn="just"/>
            <a:endParaRPr lang="hu-HU" b="1" dirty="0">
              <a:solidFill>
                <a:schemeClr val="tx2">
                  <a:lumMod val="50000"/>
                </a:schemeClr>
              </a:solidFill>
              <a:latin typeface="Times New Roman" panose="02020603050405020304" pitchFamily="18" charset="0"/>
              <a:cs typeface="Times New Roman" panose="02020603050405020304" pitchFamily="18" charset="0"/>
            </a:endParaRPr>
          </a:p>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p>
          <a:p>
            <a:pPr algn="just"/>
            <a:endParaRPr lang="hu-HU" dirty="0">
              <a:solidFill>
                <a:schemeClr val="tx2">
                  <a:lumMod val="50000"/>
                </a:schemeClr>
              </a:solidFill>
              <a:latin typeface="Times New Roman" panose="02020603050405020304" pitchFamily="18" charset="0"/>
              <a:cs typeface="Times New Roman" panose="02020603050405020304" pitchFamily="18" charset="0"/>
            </a:endParaRPr>
          </a:p>
          <a:p>
            <a:endParaRPr lang="hu-HU" sz="800" dirty="0">
              <a:latin typeface="Trebuchet MS" panose="020B0603020202020204" pitchFamily="34" charset="0"/>
              <a:hlinkClick r:id="rId4"/>
            </a:endParaRPr>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112</a:t>
            </a:fld>
            <a:endParaRPr lang="hu-HU"/>
          </a:p>
        </p:txBody>
      </p:sp>
      <p:sp>
        <p:nvSpPr>
          <p:cNvPr id="2" name="Élőláb helye 2">
            <a:extLst>
              <a:ext uri="{FF2B5EF4-FFF2-40B4-BE49-F238E27FC236}">
                <a16:creationId xmlns:a16="http://schemas.microsoft.com/office/drawing/2014/main" id="{E8633EE8-5435-7BA4-FB42-ED52500CC40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10" name="Szövegdoboz 9">
            <a:extLst>
              <a:ext uri="{FF2B5EF4-FFF2-40B4-BE49-F238E27FC236}">
                <a16:creationId xmlns:a16="http://schemas.microsoft.com/office/drawing/2014/main" id="{53F67E12-0B7D-381C-4DCE-8717A82A8BA4}"/>
              </a:ext>
            </a:extLst>
          </p:cNvPr>
          <p:cNvSpPr txBox="1"/>
          <p:nvPr/>
        </p:nvSpPr>
        <p:spPr>
          <a:xfrm>
            <a:off x="3419872" y="68118"/>
            <a:ext cx="4050536" cy="538609"/>
          </a:xfrm>
          <a:prstGeom prst="rect">
            <a:avLst/>
          </a:prstGeom>
          <a:noFill/>
        </p:spPr>
        <p:txBody>
          <a:bodyPr wrap="square" rtlCol="0">
            <a:spAutoFit/>
          </a:bodyPr>
          <a:lstStyle/>
          <a:p>
            <a:pPr algn="just"/>
            <a:r>
              <a:rPr lang="hu-HU" sz="20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Egyszerűsített foglalkoztatás</a:t>
            </a:r>
            <a:endParaRPr lang="hu-HU" dirty="0">
              <a:solidFill>
                <a:schemeClr val="tx2">
                  <a:lumMod val="50000"/>
                </a:schemeClr>
              </a:solidFill>
            </a:endParaRPr>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graphicFrame>
        <p:nvGraphicFramePr>
          <p:cNvPr id="13" name="Táblázat 2">
            <a:extLst>
              <a:ext uri="{FF2B5EF4-FFF2-40B4-BE49-F238E27FC236}">
                <a16:creationId xmlns:a16="http://schemas.microsoft.com/office/drawing/2014/main" id="{B640B7BA-D17E-1D63-F0B1-336C01581FE9}"/>
              </a:ext>
            </a:extLst>
          </p:cNvPr>
          <p:cNvGraphicFramePr>
            <a:graphicFrameLocks noGrp="1"/>
          </p:cNvGraphicFramePr>
          <p:nvPr>
            <p:extLst>
              <p:ext uri="{D42A27DB-BD31-4B8C-83A1-F6EECF244321}">
                <p14:modId xmlns:p14="http://schemas.microsoft.com/office/powerpoint/2010/main" val="2131275134"/>
              </p:ext>
            </p:extLst>
          </p:nvPr>
        </p:nvGraphicFramePr>
        <p:xfrm>
          <a:off x="747346" y="979042"/>
          <a:ext cx="7920880" cy="1381760"/>
        </p:xfrm>
        <a:graphic>
          <a:graphicData uri="http://schemas.openxmlformats.org/drawingml/2006/table">
            <a:tbl>
              <a:tblPr firstRow="1" bandRow="1">
                <a:effectLst>
                  <a:innerShdw blurRad="114300">
                    <a:prstClr val="black"/>
                  </a:innerShdw>
                </a:effectLst>
                <a:tableStyleId>{7DF18680-E054-41AD-8BC1-D1AEF772440D}</a:tableStyleId>
              </a:tblPr>
              <a:tblGrid>
                <a:gridCol w="5472608">
                  <a:extLst>
                    <a:ext uri="{9D8B030D-6E8A-4147-A177-3AD203B41FA5}">
                      <a16:colId xmlns:a16="http://schemas.microsoft.com/office/drawing/2014/main" val="15879597"/>
                    </a:ext>
                  </a:extLst>
                </a:gridCol>
                <a:gridCol w="2448272">
                  <a:extLst>
                    <a:ext uri="{9D8B030D-6E8A-4147-A177-3AD203B41FA5}">
                      <a16:colId xmlns:a16="http://schemas.microsoft.com/office/drawing/2014/main" val="2402286131"/>
                    </a:ext>
                  </a:extLst>
                </a:gridCol>
              </a:tblGrid>
              <a:tr h="370840">
                <a:tc>
                  <a:txBody>
                    <a:bodyPr/>
                    <a:lstStyle/>
                    <a:p>
                      <a:pPr algn="ctr"/>
                      <a:r>
                        <a:rPr lang="hu-HU" dirty="0">
                          <a:latin typeface="Times New Roman" panose="02020603050405020304" pitchFamily="18" charset="0"/>
                          <a:cs typeface="Times New Roman" panose="02020603050405020304" pitchFamily="18" charset="0"/>
                        </a:rPr>
                        <a:t>Mentesített keretösszeg </a:t>
                      </a:r>
                    </a:p>
                    <a:p>
                      <a:pPr algn="ctr"/>
                      <a:r>
                        <a:rPr lang="hu-HU" dirty="0">
                          <a:latin typeface="Times New Roman" panose="02020603050405020304" pitchFamily="18" charset="0"/>
                          <a:cs typeface="Times New Roman" panose="02020603050405020304" pitchFamily="18" charset="0"/>
                        </a:rPr>
                        <a:t>(</a:t>
                      </a:r>
                      <a:r>
                        <a:rPr lang="hu-HU" sz="1800" b="0" i="0" u="none" strike="noStrike" kern="1200" baseline="0" dirty="0">
                          <a:solidFill>
                            <a:schemeClr val="lt1"/>
                          </a:solidFill>
                          <a:latin typeface="Times New Roman" panose="02020603050405020304" pitchFamily="18" charset="0"/>
                          <a:ea typeface="+mn-ea"/>
                          <a:cs typeface="Times New Roman" panose="02020603050405020304" pitchFamily="18" charset="0"/>
                        </a:rPr>
                        <a:t>napibérként meghatározott összege 130 százaléka)</a:t>
                      </a:r>
                      <a:endParaRPr lang="hu-HU" dirty="0">
                        <a:latin typeface="Times New Roman" panose="02020603050405020304" pitchFamily="18" charset="0"/>
                        <a:cs typeface="Times New Roman" panose="02020603050405020304" pitchFamily="18" charset="0"/>
                      </a:endParaRPr>
                    </a:p>
                  </a:txBody>
                  <a:tcPr/>
                </a:tc>
                <a:tc>
                  <a:txBody>
                    <a:bodyPr/>
                    <a:lstStyle/>
                    <a:p>
                      <a:pPr algn="ctr"/>
                      <a:r>
                        <a:rPr lang="hu-HU" dirty="0">
                          <a:latin typeface="Times New Roman" panose="02020603050405020304" pitchFamily="18" charset="0"/>
                          <a:cs typeface="Times New Roman" panose="02020603050405020304" pitchFamily="18" charset="0"/>
                        </a:rPr>
                        <a:t>2026.</a:t>
                      </a:r>
                    </a:p>
                  </a:txBody>
                  <a:tcPr/>
                </a:tc>
                <a:extLst>
                  <a:ext uri="{0D108BD9-81ED-4DB2-BD59-A6C34878D82A}">
                    <a16:rowId xmlns:a16="http://schemas.microsoft.com/office/drawing/2014/main" val="2323184228"/>
                  </a:ext>
                </a:extLst>
              </a:tr>
              <a:tr h="370840">
                <a:tc>
                  <a:txBody>
                    <a:bodyPr/>
                    <a:lstStyle/>
                    <a:p>
                      <a:pPr algn="ctr"/>
                      <a:r>
                        <a:rPr lang="hu-HU" dirty="0">
                          <a:solidFill>
                            <a:srgbClr val="1F497D"/>
                          </a:solidFill>
                          <a:latin typeface="Times New Roman" panose="02020603050405020304" pitchFamily="18" charset="0"/>
                          <a:cs typeface="Times New Roman" panose="02020603050405020304" pitchFamily="18" charset="0"/>
                        </a:rPr>
                        <a:t>Minimálbér</a:t>
                      </a:r>
                    </a:p>
                  </a:txBody>
                  <a:tcPr/>
                </a:tc>
                <a:tc>
                  <a:txBody>
                    <a:bodyPr/>
                    <a:lstStyle/>
                    <a:p>
                      <a:pPr algn="ctr"/>
                      <a:r>
                        <a:rPr lang="hu-HU" dirty="0">
                          <a:solidFill>
                            <a:srgbClr val="1F497D"/>
                          </a:solidFill>
                          <a:latin typeface="Times New Roman" panose="02020603050405020304" pitchFamily="18" charset="0"/>
                          <a:cs typeface="Times New Roman" panose="02020603050405020304" pitchFamily="18" charset="0"/>
                        </a:rPr>
                        <a:t>19 305 Ft/nap</a:t>
                      </a:r>
                    </a:p>
                  </a:txBody>
                  <a:tcPr/>
                </a:tc>
                <a:extLst>
                  <a:ext uri="{0D108BD9-81ED-4DB2-BD59-A6C34878D82A}">
                    <a16:rowId xmlns:a16="http://schemas.microsoft.com/office/drawing/2014/main" val="2628104646"/>
                  </a:ext>
                </a:extLst>
              </a:tr>
              <a:tr h="370840">
                <a:tc>
                  <a:txBody>
                    <a:bodyPr/>
                    <a:lstStyle/>
                    <a:p>
                      <a:pPr algn="ctr"/>
                      <a:r>
                        <a:rPr lang="hu-HU" dirty="0">
                          <a:solidFill>
                            <a:srgbClr val="1F497D"/>
                          </a:solidFill>
                          <a:latin typeface="Times New Roman" panose="02020603050405020304" pitchFamily="18" charset="0"/>
                          <a:cs typeface="Times New Roman" panose="02020603050405020304" pitchFamily="18" charset="0"/>
                        </a:rPr>
                        <a:t>Garantált bérminimum</a:t>
                      </a:r>
                    </a:p>
                  </a:txBody>
                  <a:tcPr/>
                </a:tc>
                <a:tc>
                  <a:txBody>
                    <a:bodyPr/>
                    <a:lstStyle/>
                    <a:p>
                      <a:pPr algn="ctr"/>
                      <a:r>
                        <a:rPr lang="hu-HU" dirty="0">
                          <a:solidFill>
                            <a:srgbClr val="1F497D"/>
                          </a:solidFill>
                          <a:latin typeface="Times New Roman" panose="02020603050405020304" pitchFamily="18" charset="0"/>
                          <a:cs typeface="Times New Roman" panose="02020603050405020304" pitchFamily="18" charset="0"/>
                        </a:rPr>
                        <a:t>22 308 Ft/nap</a:t>
                      </a:r>
                    </a:p>
                  </a:txBody>
                  <a:tcPr/>
                </a:tc>
                <a:extLst>
                  <a:ext uri="{0D108BD9-81ED-4DB2-BD59-A6C34878D82A}">
                    <a16:rowId xmlns:a16="http://schemas.microsoft.com/office/drawing/2014/main" val="4214383903"/>
                  </a:ext>
                </a:extLst>
              </a:tr>
            </a:tbl>
          </a:graphicData>
        </a:graphic>
      </p:graphicFrame>
    </p:spTree>
    <p:extLst>
      <p:ext uri="{BB962C8B-B14F-4D97-AF65-F5344CB8AC3E}">
        <p14:creationId xmlns:p14="http://schemas.microsoft.com/office/powerpoint/2010/main" val="231576652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727DC-E707-C73F-344B-B0D4B3B1A7AD}"/>
            </a:ext>
          </a:extLst>
        </p:cNvPr>
        <p:cNvGrpSpPr/>
        <p:nvPr/>
      </p:nvGrpSpPr>
      <p:grpSpPr>
        <a:xfrm>
          <a:off x="0" y="0"/>
          <a:ext cx="0" cy="0"/>
          <a:chOff x="0" y="0"/>
          <a:chExt cx="0" cy="0"/>
        </a:xfrm>
      </p:grpSpPr>
      <p:pic>
        <p:nvPicPr>
          <p:cNvPr id="97282" name="Kép 3">
            <a:extLst>
              <a:ext uri="{FF2B5EF4-FFF2-40B4-BE49-F238E27FC236}">
                <a16:creationId xmlns:a16="http://schemas.microsoft.com/office/drawing/2014/main" id="{840EA556-9D2C-3100-7DEC-D677786933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00151DA-57B4-096C-403C-5D07C34664D5}"/>
              </a:ext>
            </a:extLst>
          </p:cNvPr>
          <p:cNvSpPr txBox="1"/>
          <p:nvPr/>
        </p:nvSpPr>
        <p:spPr>
          <a:xfrm>
            <a:off x="256663" y="569039"/>
            <a:ext cx="8687875" cy="4385816"/>
          </a:xfrm>
          <a:prstGeom prst="rect">
            <a:avLst/>
          </a:prstGeom>
          <a:noFill/>
        </p:spPr>
        <p:txBody>
          <a:bodyPr wrap="square" rtlCol="0">
            <a:spAutoFit/>
          </a:bodyPr>
          <a:lstStyle/>
          <a:p>
            <a:r>
              <a:rPr lang="hu-HU" b="1" i="1" u="sng" dirty="0">
                <a:solidFill>
                  <a:schemeClr val="tx2">
                    <a:lumMod val="50000"/>
                  </a:schemeClr>
                </a:solidFill>
                <a:latin typeface="Times New Roman" panose="02020603050405020304" pitchFamily="18" charset="0"/>
                <a:cs typeface="Times New Roman" panose="02020603050405020304" pitchFamily="18" charset="0"/>
              </a:rPr>
              <a:t>Mentességi kör</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hu-HU" dirty="0" err="1">
                <a:solidFill>
                  <a:schemeClr val="tx2">
                    <a:lumMod val="50000"/>
                  </a:schemeClr>
                </a:solidFill>
                <a:latin typeface="Times New Roman" panose="02020603050405020304" pitchFamily="18" charset="0"/>
                <a:cs typeface="Times New Roman" panose="02020603050405020304" pitchFamily="18" charset="0"/>
              </a:rPr>
              <a:t>Gjt</a:t>
            </a:r>
            <a:r>
              <a:rPr lang="hu-HU" dirty="0">
                <a:solidFill>
                  <a:schemeClr val="tx2">
                    <a:lumMod val="50000"/>
                  </a:schemeClr>
                </a:solidFill>
                <a:latin typeface="Times New Roman" panose="02020603050405020304" pitchFamily="18" charset="0"/>
                <a:cs typeface="Times New Roman" panose="02020603050405020304" pitchFamily="18" charset="0"/>
              </a:rPr>
              <a:t>. 17/D. § új </a:t>
            </a:r>
            <a:r>
              <a:rPr lang="hu-HU" dirty="0">
                <a:solidFill>
                  <a:srgbClr val="FF0000"/>
                </a:solidFill>
                <a:latin typeface="Times New Roman" panose="02020603050405020304" pitchFamily="18" charset="0"/>
                <a:cs typeface="Times New Roman" panose="02020603050405020304" pitchFamily="18" charset="0"/>
              </a:rPr>
              <a:t>i) és j) pont</a:t>
            </a:r>
          </a:p>
          <a:p>
            <a:endParaRPr lang="hu-HU" sz="800"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chemeClr val="tx2">
                    <a:lumMod val="50000"/>
                  </a:schemeClr>
                </a:solidFill>
                <a:latin typeface="Times New Roman" panose="02020603050405020304" pitchFamily="18" charset="0"/>
                <a:cs typeface="Times New Roman" panose="02020603050405020304" pitchFamily="18" charset="0"/>
              </a:rPr>
              <a:t>Nem kell cégautóadót fizetni:</a:t>
            </a:r>
          </a:p>
          <a:p>
            <a:pPr marL="285750"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 olyan személygépkocsi után, amelyet a polgárőrségről és a polgárőri tevékenység szabályairól szóló 2011. évi CLXV. törvény szerinti </a:t>
            </a:r>
            <a:r>
              <a:rPr lang="hu-HU" b="1" dirty="0">
                <a:solidFill>
                  <a:schemeClr val="tx2">
                    <a:lumMod val="50000"/>
                  </a:schemeClr>
                </a:solidFill>
                <a:latin typeface="Times New Roman" panose="02020603050405020304" pitchFamily="18" charset="0"/>
                <a:cs typeface="Times New Roman" panose="02020603050405020304" pitchFamily="18" charset="0"/>
              </a:rPr>
              <a:t>polgárőr szervezet kizárólag a polgárőri szolgálatellátás érdekében üzemeltet</a:t>
            </a:r>
            <a:r>
              <a:rPr lang="hu-HU" dirty="0">
                <a:solidFill>
                  <a:schemeClr val="tx2">
                    <a:lumMod val="50000"/>
                  </a:schemeClr>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
            </a:pPr>
            <a:r>
              <a:rPr lang="hu-HU" dirty="0">
                <a:solidFill>
                  <a:schemeClr val="tx2">
                    <a:lumMod val="50000"/>
                  </a:schemeClr>
                </a:solidFill>
                <a:latin typeface="Times New Roman" panose="02020603050405020304" pitchFamily="18" charset="0"/>
                <a:cs typeface="Times New Roman" panose="02020603050405020304" pitchFamily="18" charset="0"/>
              </a:rPr>
              <a:t>azon személygépkocsi után, amelyet a tűz elleni védekezésről, a műszaki mentésről és a tűzoltóságról szóló 1996. évi XXXI. törvény szerinti </a:t>
            </a:r>
            <a:r>
              <a:rPr lang="hu-HU" b="1" dirty="0">
                <a:solidFill>
                  <a:schemeClr val="tx2">
                    <a:lumMod val="50000"/>
                  </a:schemeClr>
                </a:solidFill>
                <a:latin typeface="Times New Roman" panose="02020603050405020304" pitchFamily="18" charset="0"/>
                <a:cs typeface="Times New Roman" panose="02020603050405020304" pitchFamily="18" charset="0"/>
              </a:rPr>
              <a:t>önkéntes tűzoltó egyesület kizárólag az alapfeladata ellátása érdekében üzemeltet</a:t>
            </a:r>
            <a:r>
              <a:rPr lang="hu-HU" dirty="0">
                <a:solidFill>
                  <a:schemeClr val="tx2">
                    <a:lumMod val="50000"/>
                  </a:schemeClr>
                </a:solidFill>
                <a:latin typeface="Times New Roman" panose="02020603050405020304" pitchFamily="18" charset="0"/>
                <a:cs typeface="Times New Roman" panose="02020603050405020304" pitchFamily="18" charset="0"/>
              </a:rPr>
              <a:t>.</a:t>
            </a:r>
          </a:p>
          <a:p>
            <a:endParaRPr lang="hu-HU" dirty="0">
              <a:solidFill>
                <a:schemeClr val="tx2">
                  <a:lumMod val="50000"/>
                </a:schemeClr>
              </a:solidFill>
              <a:latin typeface="Times New Roman" panose="02020603050405020304" pitchFamily="18" charset="0"/>
              <a:cs typeface="Times New Roman" panose="02020603050405020304" pitchFamily="18" charset="0"/>
            </a:endParaRPr>
          </a:p>
          <a:p>
            <a:r>
              <a:rPr lang="hu-HU" dirty="0">
                <a:solidFill>
                  <a:srgbClr val="FF0000"/>
                </a:solidFill>
                <a:latin typeface="Times New Roman" panose="02020603050405020304" pitchFamily="18" charset="0"/>
                <a:cs typeface="Times New Roman" panose="02020603050405020304" pitchFamily="18" charset="0"/>
              </a:rPr>
              <a:t>Hatályos 2025. június 20-tól, de első alkalommal 2025. július hónapra alkalmazható </a:t>
            </a:r>
            <a:r>
              <a:rPr lang="hu-HU" dirty="0">
                <a:solidFill>
                  <a:schemeClr val="tx2">
                    <a:lumMod val="50000"/>
                  </a:schemeClr>
                </a:solidFill>
                <a:latin typeface="Times New Roman" panose="02020603050405020304" pitchFamily="18" charset="0"/>
                <a:cs typeface="Times New Roman" panose="02020603050405020304" pitchFamily="18" charset="0"/>
              </a:rPr>
              <a:t>(</a:t>
            </a:r>
            <a:r>
              <a:rPr lang="hu-HU" dirty="0" err="1">
                <a:solidFill>
                  <a:schemeClr val="tx2">
                    <a:lumMod val="50000"/>
                  </a:schemeClr>
                </a:solidFill>
                <a:latin typeface="Times New Roman" panose="02020603050405020304" pitchFamily="18" charset="0"/>
                <a:cs typeface="Times New Roman" panose="02020603050405020304" pitchFamily="18" charset="0"/>
              </a:rPr>
              <a:t>Gjt</a:t>
            </a:r>
            <a:r>
              <a:rPr lang="hu-HU" dirty="0">
                <a:solidFill>
                  <a:schemeClr val="tx2">
                    <a:lumMod val="50000"/>
                  </a:schemeClr>
                </a:solidFill>
                <a:latin typeface="Times New Roman" panose="02020603050405020304" pitchFamily="18" charset="0"/>
                <a:cs typeface="Times New Roman" panose="02020603050405020304" pitchFamily="18" charset="0"/>
              </a:rPr>
              <a:t>. 19/E. § (1) bekezdés).</a:t>
            </a:r>
          </a:p>
          <a:p>
            <a:endParaRPr lang="hu-HU" sz="900" dirty="0"/>
          </a:p>
          <a:p>
            <a:endParaRPr lang="hu-HU" sz="900" dirty="0"/>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7A648EA7-8FB9-2726-72A5-3F8A29E5AC84}"/>
              </a:ext>
            </a:extLst>
          </p:cNvPr>
          <p:cNvSpPr>
            <a:spLocks noGrp="1"/>
          </p:cNvSpPr>
          <p:nvPr>
            <p:ph type="sldNum" sz="quarter" idx="12"/>
          </p:nvPr>
        </p:nvSpPr>
        <p:spPr/>
        <p:txBody>
          <a:bodyPr/>
          <a:lstStyle/>
          <a:p>
            <a:fld id="{A0496A7A-75F5-41B5-A0DF-ED23C681863B}" type="slidenum">
              <a:rPr lang="hu-HU" smtClean="0"/>
              <a:t>113</a:t>
            </a:fld>
            <a:endParaRPr lang="hu-HU"/>
          </a:p>
        </p:txBody>
      </p:sp>
      <p:sp>
        <p:nvSpPr>
          <p:cNvPr id="2" name="Élőláb helye 2">
            <a:extLst>
              <a:ext uri="{FF2B5EF4-FFF2-40B4-BE49-F238E27FC236}">
                <a16:creationId xmlns:a16="http://schemas.microsoft.com/office/drawing/2014/main" id="{FBCF6E6B-CAF0-EDD0-F526-0FFFDF6EAAE2}"/>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3" name="Szövegdoboz 2">
            <a:extLst>
              <a:ext uri="{FF2B5EF4-FFF2-40B4-BE49-F238E27FC236}">
                <a16:creationId xmlns:a16="http://schemas.microsoft.com/office/drawing/2014/main" id="{A5B77732-442F-2857-68EB-10C6510126D8}"/>
              </a:ext>
            </a:extLst>
          </p:cNvPr>
          <p:cNvSpPr txBox="1"/>
          <p:nvPr/>
        </p:nvSpPr>
        <p:spPr>
          <a:xfrm>
            <a:off x="796352" y="107374"/>
            <a:ext cx="8145065" cy="461665"/>
          </a:xfrm>
          <a:prstGeom prst="rect">
            <a:avLst/>
          </a:prstGeom>
          <a:noFill/>
        </p:spPr>
        <p:txBody>
          <a:bodyPr wrap="square" rtlCol="0">
            <a:spAutoFit/>
          </a:bodyPr>
          <a:lstStyle/>
          <a:p>
            <a:pPr algn="ctr"/>
            <a:r>
              <a:rPr lang="hu-HU" sz="2400"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Cégautóadót érintő változások</a:t>
            </a:r>
          </a:p>
        </p:txBody>
      </p:sp>
      <p:pic>
        <p:nvPicPr>
          <p:cNvPr id="7" name="Kép 6">
            <a:extLst>
              <a:ext uri="{FF2B5EF4-FFF2-40B4-BE49-F238E27FC236}">
                <a16:creationId xmlns:a16="http://schemas.microsoft.com/office/drawing/2014/main" id="{9CFDE80A-17FB-9BDF-A1A5-A7CD7AC714A7}"/>
              </a:ext>
            </a:extLst>
          </p:cNvPr>
          <p:cNvPicPr>
            <a:picLocks noChangeAspect="1"/>
          </p:cNvPicPr>
          <p:nvPr/>
        </p:nvPicPr>
        <p:blipFill>
          <a:blip r:embed="rId4"/>
          <a:stretch>
            <a:fillRect/>
          </a:stretch>
        </p:blipFill>
        <p:spPr>
          <a:xfrm>
            <a:off x="2254894" y="5110250"/>
            <a:ext cx="1916883" cy="1319700"/>
          </a:xfrm>
          <a:prstGeom prst="rect">
            <a:avLst/>
          </a:prstGeom>
          <a:effectLst>
            <a:softEdge rad="127000"/>
          </a:effectLst>
        </p:spPr>
      </p:pic>
      <p:pic>
        <p:nvPicPr>
          <p:cNvPr id="9" name="Kép 8">
            <a:extLst>
              <a:ext uri="{FF2B5EF4-FFF2-40B4-BE49-F238E27FC236}">
                <a16:creationId xmlns:a16="http://schemas.microsoft.com/office/drawing/2014/main" id="{37ACB8CA-BB62-B4FF-3705-6BA7A3E79954}"/>
              </a:ext>
            </a:extLst>
          </p:cNvPr>
          <p:cNvPicPr>
            <a:picLocks noChangeAspect="1"/>
          </p:cNvPicPr>
          <p:nvPr/>
        </p:nvPicPr>
        <p:blipFill>
          <a:blip r:embed="rId5"/>
          <a:stretch>
            <a:fillRect/>
          </a:stretch>
        </p:blipFill>
        <p:spPr>
          <a:xfrm>
            <a:off x="4171777" y="5087347"/>
            <a:ext cx="3298631" cy="1358002"/>
          </a:xfrm>
          <a:prstGeom prst="rect">
            <a:avLst/>
          </a:prstGeom>
          <a:effectLst>
            <a:softEdge rad="127000"/>
          </a:effectLst>
        </p:spPr>
      </p:pic>
    </p:spTree>
    <p:extLst>
      <p:ext uri="{BB962C8B-B14F-4D97-AF65-F5344CB8AC3E}">
        <p14:creationId xmlns:p14="http://schemas.microsoft.com/office/powerpoint/2010/main" val="61990737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D0D8D74-E6E9-3B70-FD18-CBB66C1E85D1}"/>
              </a:ext>
            </a:extLst>
          </p:cNvPr>
          <p:cNvSpPr txBox="1"/>
          <p:nvPr/>
        </p:nvSpPr>
        <p:spPr>
          <a:xfrm>
            <a:off x="323527" y="608851"/>
            <a:ext cx="8505105" cy="1892826"/>
          </a:xfrm>
          <a:prstGeom prst="rect">
            <a:avLst/>
          </a:prstGeom>
          <a:noFill/>
        </p:spPr>
        <p:txBody>
          <a:bodyPr wrap="square" rtlCol="0">
            <a:spAutoFit/>
          </a:bodyPr>
          <a:lstStyle/>
          <a:p>
            <a:pPr algn="just"/>
            <a:r>
              <a:rPr lang="hu-HU" sz="2000"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Infláció követő adómérték – Valorizált adómérték</a:t>
            </a:r>
          </a:p>
          <a:p>
            <a:pPr algn="l"/>
            <a:endParaRPr lang="hu-HU" sz="800" b="0" i="0" u="none" strike="noStrike" baseline="0" dirty="0">
              <a:latin typeface="CIDFont+F4"/>
            </a:endParaRPr>
          </a:p>
          <a:p>
            <a:pPr marL="285750" indent="-285750" algn="just">
              <a:buFont typeface="Wingdings" panose="05000000000000000000" pitchFamily="2" charset="2"/>
              <a:buChar char="Ø"/>
            </a:pPr>
            <a:r>
              <a:rPr lang="hu-HU" sz="16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 cégautóadó tárgyévi havi mértéke a tárgyévet megelőző évi </a:t>
            </a:r>
            <a:r>
              <a:rPr lang="hu-HU" sz="1600" b="1" i="0" u="none" strike="noStrike" baseline="0" dirty="0">
                <a:solidFill>
                  <a:schemeClr val="tx2">
                    <a:lumMod val="50000"/>
                  </a:schemeClr>
                </a:solidFill>
                <a:latin typeface="Times New Roman" panose="02020603050405020304" pitchFamily="18" charset="0"/>
                <a:cs typeface="Times New Roman" panose="02020603050405020304" pitchFamily="18" charset="0"/>
              </a:rPr>
              <a:t>cégautóadó havi mértékének </a:t>
            </a:r>
            <a:r>
              <a:rPr lang="hu-HU" sz="16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 tárgyévet megelőző év július hónapjára vonatkozó, a Központi Statisztikai Hivatal által közzétett fogyasztóiár-index előző év azonos időszakához viszonyított változásával valorizált összege, </a:t>
            </a:r>
            <a:r>
              <a:rPr lang="hu-HU" sz="1600" b="1" i="0" u="none" strike="noStrike" baseline="0" dirty="0">
                <a:solidFill>
                  <a:schemeClr val="tx2">
                    <a:lumMod val="50000"/>
                  </a:schemeClr>
                </a:solidFill>
                <a:latin typeface="Times New Roman" panose="02020603050405020304" pitchFamily="18" charset="0"/>
                <a:cs typeface="Times New Roman" panose="02020603050405020304" pitchFamily="18" charset="0"/>
              </a:rPr>
              <a:t>500 vagy 1000 forintra kerekítve </a:t>
            </a:r>
            <a:r>
              <a:rPr lang="hu-HU" sz="16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t>
            </a:r>
            <a:r>
              <a:rPr lang="nl-NL" sz="16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Gjt. 17/E. § (2) bekezdése</a:t>
            </a:r>
            <a:r>
              <a:rPr lang="hu-HU" sz="1600" b="0" i="0" u="none" strike="noStrike" baseline="0" dirty="0">
                <a:solidFill>
                  <a:schemeClr val="tx2">
                    <a:lumMod val="50000"/>
                  </a:schemeClr>
                </a:solidFill>
                <a:latin typeface="Times New Roman" panose="02020603050405020304" pitchFamily="18" charset="0"/>
                <a:cs typeface="Times New Roman" panose="02020603050405020304" pitchFamily="18" charset="0"/>
              </a:rPr>
              <a:t>].</a:t>
            </a:r>
          </a:p>
          <a:p>
            <a:pPr algn="l"/>
            <a:endParaRPr lang="hu-HU" sz="16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114</a:t>
            </a:fld>
            <a:endParaRPr lang="hu-HU"/>
          </a:p>
        </p:txBody>
      </p:sp>
      <p:sp>
        <p:nvSpPr>
          <p:cNvPr id="2" name="Élőláb helye 2">
            <a:extLst>
              <a:ext uri="{FF2B5EF4-FFF2-40B4-BE49-F238E27FC236}">
                <a16:creationId xmlns:a16="http://schemas.microsoft.com/office/drawing/2014/main" id="{E8633EE8-5435-7BA4-FB42-ED52500CC40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3" name="Szövegdoboz 2">
            <a:extLst>
              <a:ext uri="{FF2B5EF4-FFF2-40B4-BE49-F238E27FC236}">
                <a16:creationId xmlns:a16="http://schemas.microsoft.com/office/drawing/2014/main" id="{D6BA45A1-E9A8-00B8-D816-5627E99CEFE8}"/>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Gépjárművek adóztatásához kapcsolódós változások</a:t>
            </a:r>
          </a:p>
        </p:txBody>
      </p:sp>
      <p:graphicFrame>
        <p:nvGraphicFramePr>
          <p:cNvPr id="7" name="Táblázat 6">
            <a:extLst>
              <a:ext uri="{FF2B5EF4-FFF2-40B4-BE49-F238E27FC236}">
                <a16:creationId xmlns:a16="http://schemas.microsoft.com/office/drawing/2014/main" id="{F529418F-9101-901A-A549-E1BE7C300835}"/>
              </a:ext>
            </a:extLst>
          </p:cNvPr>
          <p:cNvGraphicFramePr>
            <a:graphicFrameLocks noGrp="1"/>
          </p:cNvGraphicFramePr>
          <p:nvPr>
            <p:extLst>
              <p:ext uri="{D42A27DB-BD31-4B8C-83A1-F6EECF244321}">
                <p14:modId xmlns:p14="http://schemas.microsoft.com/office/powerpoint/2010/main" val="3507298498"/>
              </p:ext>
            </p:extLst>
          </p:nvPr>
        </p:nvGraphicFramePr>
        <p:xfrm>
          <a:off x="541736" y="2296515"/>
          <a:ext cx="8145064" cy="3485612"/>
        </p:xfrm>
        <a:graphic>
          <a:graphicData uri="http://schemas.openxmlformats.org/drawingml/2006/table">
            <a:tbl>
              <a:tblPr firstRow="1" bandRow="1">
                <a:effectLst>
                  <a:outerShdw blurRad="63500" sx="102000" sy="102000" algn="ctr" rotWithShape="0">
                    <a:prstClr val="black">
                      <a:alpha val="40000"/>
                    </a:prstClr>
                  </a:outerShdw>
                </a:effectLst>
                <a:tableStyleId>{7DF18680-E054-41AD-8BC1-D1AEF772440D}</a:tableStyleId>
              </a:tblPr>
              <a:tblGrid>
                <a:gridCol w="2036266">
                  <a:extLst>
                    <a:ext uri="{9D8B030D-6E8A-4147-A177-3AD203B41FA5}">
                      <a16:colId xmlns:a16="http://schemas.microsoft.com/office/drawing/2014/main" val="1135138145"/>
                    </a:ext>
                  </a:extLst>
                </a:gridCol>
                <a:gridCol w="2036266">
                  <a:extLst>
                    <a:ext uri="{9D8B030D-6E8A-4147-A177-3AD203B41FA5}">
                      <a16:colId xmlns:a16="http://schemas.microsoft.com/office/drawing/2014/main" val="3765492559"/>
                    </a:ext>
                  </a:extLst>
                </a:gridCol>
                <a:gridCol w="2036266">
                  <a:extLst>
                    <a:ext uri="{9D8B030D-6E8A-4147-A177-3AD203B41FA5}">
                      <a16:colId xmlns:a16="http://schemas.microsoft.com/office/drawing/2014/main" val="1824187727"/>
                    </a:ext>
                  </a:extLst>
                </a:gridCol>
                <a:gridCol w="2036266">
                  <a:extLst>
                    <a:ext uri="{9D8B030D-6E8A-4147-A177-3AD203B41FA5}">
                      <a16:colId xmlns:a16="http://schemas.microsoft.com/office/drawing/2014/main" val="3165736495"/>
                    </a:ext>
                  </a:extLst>
                </a:gridCol>
              </a:tblGrid>
              <a:tr h="574223">
                <a:tc>
                  <a:txBody>
                    <a:bodyPr/>
                    <a:lstStyle/>
                    <a:p>
                      <a:pPr algn="ctr"/>
                      <a:endParaRPr lang="hu-HU" dirty="0">
                        <a:latin typeface="Times New Roman" panose="02020603050405020304" pitchFamily="18" charset="0"/>
                        <a:cs typeface="Times New Roman" panose="02020603050405020304" pitchFamily="18" charset="0"/>
                      </a:endParaRPr>
                    </a:p>
                    <a:p>
                      <a:pPr algn="ctr"/>
                      <a:r>
                        <a:rPr lang="hu-HU" dirty="0">
                          <a:latin typeface="Times New Roman" panose="02020603050405020304" pitchFamily="18" charset="0"/>
                          <a:cs typeface="Times New Roman" panose="02020603050405020304" pitchFamily="18" charset="0"/>
                        </a:rPr>
                        <a:t>Teljesítmény (kW)</a:t>
                      </a:r>
                    </a:p>
                  </a:txBody>
                  <a:tcPr/>
                </a:tc>
                <a:tc>
                  <a:txBody>
                    <a:bodyPr/>
                    <a:lstStyle/>
                    <a:p>
                      <a:pPr algn="ctr"/>
                      <a:r>
                        <a:rPr lang="hu-HU" dirty="0">
                          <a:latin typeface="Times New Roman" panose="02020603050405020304" pitchFamily="18" charset="0"/>
                          <a:cs typeface="Times New Roman" panose="02020603050405020304" pitchFamily="18" charset="0"/>
                        </a:rPr>
                        <a:t>„0”–„4” környezetvédelmi osztályjelzések esetén</a:t>
                      </a:r>
                    </a:p>
                  </a:txBody>
                  <a:tcPr/>
                </a:tc>
                <a:tc>
                  <a:txBody>
                    <a:bodyPr/>
                    <a:lstStyle/>
                    <a:p>
                      <a:pPr algn="ctr"/>
                      <a:r>
                        <a:rPr lang="hu-HU" dirty="0">
                          <a:latin typeface="Times New Roman" panose="02020603050405020304" pitchFamily="18" charset="0"/>
                          <a:cs typeface="Times New Roman" panose="02020603050405020304" pitchFamily="18" charset="0"/>
                        </a:rPr>
                        <a:t>„6”–„10” környezetvédelmi osztályjelzések esetén</a:t>
                      </a:r>
                    </a:p>
                  </a:txBody>
                  <a:tcPr/>
                </a:tc>
                <a:tc>
                  <a:txBody>
                    <a:bodyPr/>
                    <a:lstStyle/>
                    <a:p>
                      <a:pPr algn="ctr"/>
                      <a:r>
                        <a:rPr lang="hu-HU" dirty="0">
                          <a:latin typeface="Times New Roman" panose="02020603050405020304" pitchFamily="18" charset="0"/>
                          <a:cs typeface="Times New Roman" panose="02020603050405020304" pitchFamily="18" charset="0"/>
                        </a:rPr>
                        <a:t>„5”; „14–15” környezetvédelmi osztályjelzések esetén</a:t>
                      </a:r>
                    </a:p>
                  </a:txBody>
                  <a:tcPr/>
                </a:tc>
                <a:extLst>
                  <a:ext uri="{0D108BD9-81ED-4DB2-BD59-A6C34878D82A}">
                    <a16:rowId xmlns:a16="http://schemas.microsoft.com/office/drawing/2014/main" val="943398259"/>
                  </a:ext>
                </a:extLst>
              </a:tr>
              <a:tr h="574223">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0–50</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38 500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20 000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17 500 Ft</a:t>
                      </a:r>
                    </a:p>
                  </a:txBody>
                  <a:tcPr/>
                </a:tc>
                <a:extLst>
                  <a:ext uri="{0D108BD9-81ED-4DB2-BD59-A6C34878D82A}">
                    <a16:rowId xmlns:a16="http://schemas.microsoft.com/office/drawing/2014/main" val="2343946946"/>
                  </a:ext>
                </a:extLst>
              </a:tr>
              <a:tr h="574223">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51–90</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51 000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25 000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20 000 Ft</a:t>
                      </a:r>
                    </a:p>
                  </a:txBody>
                  <a:tcPr/>
                </a:tc>
                <a:extLst>
                  <a:ext uri="{0D108BD9-81ED-4DB2-BD59-A6C34878D82A}">
                    <a16:rowId xmlns:a16="http://schemas.microsoft.com/office/drawing/2014/main" val="4195044118"/>
                  </a:ext>
                </a:extLst>
              </a:tr>
              <a:tr h="574223">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91–120</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76 000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51 000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25 000 Ft</a:t>
                      </a:r>
                    </a:p>
                  </a:txBody>
                  <a:tcPr/>
                </a:tc>
                <a:extLst>
                  <a:ext uri="{0D108BD9-81ED-4DB2-BD59-A6C34878D82A}">
                    <a16:rowId xmlns:a16="http://schemas.microsoft.com/office/drawing/2014/main" val="1491043967"/>
                  </a:ext>
                </a:extLst>
              </a:tr>
              <a:tr h="574223">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120 felett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101 000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76 000 Ft</a:t>
                      </a:r>
                    </a:p>
                  </a:txBody>
                  <a:tcPr/>
                </a:tc>
                <a:tc>
                  <a:txBody>
                    <a:bodyPr/>
                    <a:lstStyle/>
                    <a:p>
                      <a:pPr algn="ctr"/>
                      <a:r>
                        <a:rPr lang="hu-HU" dirty="0">
                          <a:solidFill>
                            <a:schemeClr val="tx2">
                              <a:lumMod val="50000"/>
                            </a:schemeClr>
                          </a:solidFill>
                          <a:latin typeface="Times New Roman" panose="02020603050405020304" pitchFamily="18" charset="0"/>
                          <a:cs typeface="Times New Roman" panose="02020603050405020304" pitchFamily="18" charset="0"/>
                        </a:rPr>
                        <a:t>51 000 Ft</a:t>
                      </a:r>
                    </a:p>
                  </a:txBody>
                  <a:tcPr/>
                </a:tc>
                <a:extLst>
                  <a:ext uri="{0D108BD9-81ED-4DB2-BD59-A6C34878D82A}">
                    <a16:rowId xmlns:a16="http://schemas.microsoft.com/office/drawing/2014/main" val="3705451941"/>
                  </a:ext>
                </a:extLst>
              </a:tr>
            </a:tbl>
          </a:graphicData>
        </a:graphic>
      </p:graphicFrame>
      <p:sp>
        <p:nvSpPr>
          <p:cNvPr id="5" name="Szövegdoboz 4">
            <a:extLst>
              <a:ext uri="{FF2B5EF4-FFF2-40B4-BE49-F238E27FC236}">
                <a16:creationId xmlns:a16="http://schemas.microsoft.com/office/drawing/2014/main" id="{DF849892-CAC9-3905-8DC1-785BDBD8FBB4}"/>
              </a:ext>
            </a:extLst>
          </p:cNvPr>
          <p:cNvSpPr txBox="1"/>
          <p:nvPr/>
        </p:nvSpPr>
        <p:spPr>
          <a:xfrm>
            <a:off x="325542" y="6055281"/>
            <a:ext cx="4640094" cy="369332"/>
          </a:xfrm>
          <a:prstGeom prst="rect">
            <a:avLst/>
          </a:prstGeom>
          <a:noFill/>
        </p:spPr>
        <p:txBody>
          <a:bodyPr wrap="square">
            <a:spAutoFit/>
          </a:bodyPr>
          <a:lstStyle/>
          <a:p>
            <a:pPr algn="just"/>
            <a:r>
              <a:rPr lang="hu-HU" dirty="0">
                <a:solidFill>
                  <a:srgbClr val="FF0000"/>
                </a:solidFill>
                <a:latin typeface="Times New Roman" panose="02020603050405020304" pitchFamily="18" charset="0"/>
                <a:cs typeface="Times New Roman" panose="02020603050405020304" pitchFamily="18" charset="0"/>
              </a:rPr>
              <a:t>Hatályos: 2026. január 1-től</a:t>
            </a:r>
            <a:endParaRPr lang="hu-HU" b="0" i="0" u="none" strike="noStrike" baseline="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50654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0225"/>
            <a:ext cx="9144000" cy="68453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a:extLst>
              <a:ext uri="{FF2B5EF4-FFF2-40B4-BE49-F238E27FC236}">
                <a16:creationId xmlns:a16="http://schemas.microsoft.com/office/drawing/2014/main" id="{0D0D8D74-E6E9-3B70-FD18-CBB66C1E85D1}"/>
              </a:ext>
            </a:extLst>
          </p:cNvPr>
          <p:cNvSpPr txBox="1"/>
          <p:nvPr/>
        </p:nvSpPr>
        <p:spPr>
          <a:xfrm>
            <a:off x="323527" y="608851"/>
            <a:ext cx="8505105" cy="1061829"/>
          </a:xfrm>
          <a:prstGeom prst="rect">
            <a:avLst/>
          </a:prstGeom>
          <a:noFill/>
        </p:spPr>
        <p:txBody>
          <a:bodyPr wrap="square" rtlCol="0">
            <a:spAutoFit/>
          </a:bodyPr>
          <a:lstStyle/>
          <a:p>
            <a:pPr algn="just"/>
            <a:r>
              <a:rPr lang="hu-HU" sz="2000" b="1" i="1" u="sng"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Infláció követő adómérték</a:t>
            </a:r>
            <a:r>
              <a:rPr lang="hu-HU" sz="2000" b="1" i="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(4,3 %)</a:t>
            </a:r>
          </a:p>
          <a:p>
            <a:pPr algn="l"/>
            <a:endParaRPr lang="hu-HU" sz="800" b="0" i="0" u="none" strike="noStrike" baseline="0" dirty="0">
              <a:latin typeface="CIDFont+F4"/>
            </a:endParaRPr>
          </a:p>
          <a:p>
            <a:pPr algn="l"/>
            <a:endParaRPr lang="hu-HU" sz="800" dirty="0">
              <a:solidFill>
                <a:schemeClr val="tx2">
                  <a:lumMod val="50000"/>
                </a:schemeClr>
              </a:solidFill>
              <a:latin typeface="Fira Sans" panose="020B0503050000020004" pitchFamily="34" charset="0"/>
              <a:cs typeface="Times New Roman" panose="02020603050405020304" pitchFamily="18" charset="0"/>
            </a:endParaRPr>
          </a:p>
          <a:p>
            <a:r>
              <a:rPr lang="hu-HU" sz="1600" dirty="0">
                <a:hlinkClick r:id="rId4"/>
              </a:rPr>
              <a:t>Valorizált adómértékek - Nemzeti Adó- és Vámhivatal</a:t>
            </a:r>
            <a:endParaRPr lang="hu-HU" sz="16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hu-HU" sz="900" i="1" u="sng" dirty="0">
              <a:solidFill>
                <a:srgbClr val="1F497D"/>
              </a:solidFill>
              <a:latin typeface="Times New Roman" panose="02020603050405020304" pitchFamily="18" charset="0"/>
              <a:cs typeface="Times New Roman" panose="02020603050405020304" pitchFamily="18" charset="0"/>
            </a:endParaRPr>
          </a:p>
        </p:txBody>
      </p:sp>
      <p:sp>
        <p:nvSpPr>
          <p:cNvPr id="6" name="Dia számának helye 5">
            <a:extLst>
              <a:ext uri="{FF2B5EF4-FFF2-40B4-BE49-F238E27FC236}">
                <a16:creationId xmlns:a16="http://schemas.microsoft.com/office/drawing/2014/main" id="{A6B22F2D-8369-EBC9-8690-88719127677F}"/>
              </a:ext>
            </a:extLst>
          </p:cNvPr>
          <p:cNvSpPr>
            <a:spLocks noGrp="1"/>
          </p:cNvSpPr>
          <p:nvPr>
            <p:ph type="sldNum" sz="quarter" idx="12"/>
          </p:nvPr>
        </p:nvSpPr>
        <p:spPr/>
        <p:txBody>
          <a:bodyPr/>
          <a:lstStyle/>
          <a:p>
            <a:fld id="{A0496A7A-75F5-41B5-A0DF-ED23C681863B}" type="slidenum">
              <a:rPr lang="hu-HU" smtClean="0"/>
              <a:t>115</a:t>
            </a:fld>
            <a:endParaRPr lang="hu-HU"/>
          </a:p>
        </p:txBody>
      </p:sp>
      <p:sp>
        <p:nvSpPr>
          <p:cNvPr id="2" name="Élőláb helye 2">
            <a:extLst>
              <a:ext uri="{FF2B5EF4-FFF2-40B4-BE49-F238E27FC236}">
                <a16:creationId xmlns:a16="http://schemas.microsoft.com/office/drawing/2014/main" id="{E8633EE8-5435-7BA4-FB42-ED52500CC408}"/>
              </a:ext>
            </a:extLst>
          </p:cNvPr>
          <p:cNvSpPr>
            <a:spLocks noGrp="1"/>
          </p:cNvSpPr>
          <p:nvPr>
            <p:ph type="ftr" sz="quarter" idx="11"/>
          </p:nvPr>
        </p:nvSpPr>
        <p:spPr>
          <a:xfrm>
            <a:off x="-9175" y="6492875"/>
            <a:ext cx="9162370" cy="365125"/>
          </a:xfrm>
        </p:spPr>
        <p:txBody>
          <a:bodyPr/>
          <a:lstStyle/>
          <a:p>
            <a:r>
              <a:rPr lang="hu-HU" dirty="0">
                <a:latin typeface="Times New Roman" panose="02020603050405020304" pitchFamily="18" charset="0"/>
                <a:cs typeface="Times New Roman" panose="02020603050405020304" pitchFamily="18" charset="0"/>
              </a:rPr>
              <a:t>Készítette: Tóth-Martonosi Ágnes       	          		NAV Tájékoztatási Igazgatósága Észak-alföldi Tájékoztatási Osztály</a:t>
            </a:r>
          </a:p>
        </p:txBody>
      </p:sp>
      <p:sp>
        <p:nvSpPr>
          <p:cNvPr id="3" name="Szövegdoboz 2">
            <a:extLst>
              <a:ext uri="{FF2B5EF4-FFF2-40B4-BE49-F238E27FC236}">
                <a16:creationId xmlns:a16="http://schemas.microsoft.com/office/drawing/2014/main" id="{D6BA45A1-E9A8-00B8-D816-5627E99CEFE8}"/>
              </a:ext>
            </a:extLst>
          </p:cNvPr>
          <p:cNvSpPr txBox="1"/>
          <p:nvPr/>
        </p:nvSpPr>
        <p:spPr>
          <a:xfrm>
            <a:off x="683568" y="31807"/>
            <a:ext cx="8145065" cy="461665"/>
          </a:xfrm>
          <a:prstGeom prst="rect">
            <a:avLst/>
          </a:prstGeom>
          <a:noFill/>
        </p:spPr>
        <p:txBody>
          <a:bodyPr wrap="square" rtlCol="0">
            <a:spAutoFit/>
          </a:bodyPr>
          <a:lstStyle/>
          <a:p>
            <a:pPr algn="ctr"/>
            <a:r>
              <a:rPr lang="hu-HU" sz="24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Gépjárművek adóztatásához kapcsolódós változások</a:t>
            </a:r>
          </a:p>
        </p:txBody>
      </p:sp>
      <p:pic>
        <p:nvPicPr>
          <p:cNvPr id="5" name="Kép 4">
            <a:extLst>
              <a:ext uri="{FF2B5EF4-FFF2-40B4-BE49-F238E27FC236}">
                <a16:creationId xmlns:a16="http://schemas.microsoft.com/office/drawing/2014/main" id="{8422DDAF-50B4-75CA-6074-3C109EF33944}"/>
              </a:ext>
            </a:extLst>
          </p:cNvPr>
          <p:cNvPicPr>
            <a:picLocks noChangeAspect="1"/>
          </p:cNvPicPr>
          <p:nvPr/>
        </p:nvPicPr>
        <p:blipFill>
          <a:blip r:embed="rId5"/>
          <a:stretch>
            <a:fillRect/>
          </a:stretch>
        </p:blipFill>
        <p:spPr>
          <a:xfrm>
            <a:off x="9175" y="1700808"/>
            <a:ext cx="9144000" cy="4239017"/>
          </a:xfrm>
          <a:prstGeom prst="rect">
            <a:avLst/>
          </a:prstGeom>
        </p:spPr>
      </p:pic>
    </p:spTree>
    <p:extLst>
      <p:ext uri="{BB962C8B-B14F-4D97-AF65-F5344CB8AC3E}">
        <p14:creationId xmlns:p14="http://schemas.microsoft.com/office/powerpoint/2010/main" val="387529052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523521" y="1352422"/>
            <a:ext cx="8008919" cy="369332"/>
          </a:xfrm>
          <a:prstGeom prst="rect">
            <a:avLst/>
          </a:prstGeom>
          <a:noFill/>
        </p:spPr>
        <p:txBody>
          <a:bodyPr wrap="square" rtlCol="0">
            <a:spAutoFit/>
          </a:bodyPr>
          <a:lstStyle/>
          <a:p>
            <a:pPr algn="just"/>
            <a:endParaRPr lang="hu-HU" dirty="0"/>
          </a:p>
        </p:txBody>
      </p:sp>
      <p:pic>
        <p:nvPicPr>
          <p:cNvPr id="3" name="Kép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4" y="12700"/>
            <a:ext cx="9144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zövegdoboz 3"/>
          <p:cNvSpPr txBox="1"/>
          <p:nvPr/>
        </p:nvSpPr>
        <p:spPr>
          <a:xfrm>
            <a:off x="251520" y="260648"/>
            <a:ext cx="8712968" cy="369332"/>
          </a:xfrm>
          <a:prstGeom prst="rect">
            <a:avLst/>
          </a:prstGeom>
          <a:noFill/>
          <a:ln>
            <a:noFill/>
          </a:ln>
        </p:spPr>
        <p:txBody>
          <a:bodyPr wrap="square" rtlCol="0">
            <a:spAutoFit/>
          </a:bodyPr>
          <a:lstStyle/>
          <a:p>
            <a:pPr algn="ctr"/>
            <a:endParaRPr lang="hu-HU" b="1" dirty="0">
              <a:solidFill>
                <a:schemeClr val="tx2"/>
              </a:solidFill>
              <a:latin typeface="Times New Roman" panose="02020603050405020304" pitchFamily="18" charset="0"/>
              <a:cs typeface="Times New Roman" panose="02020603050405020304" pitchFamily="18" charset="0"/>
            </a:endParaRPr>
          </a:p>
        </p:txBody>
      </p:sp>
      <p:pic>
        <p:nvPicPr>
          <p:cNvPr id="5" name="Kép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6350"/>
            <a:ext cx="9144000" cy="6845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zövegdoboz 5"/>
          <p:cNvSpPr txBox="1"/>
          <p:nvPr/>
        </p:nvSpPr>
        <p:spPr>
          <a:xfrm>
            <a:off x="1979712" y="2154321"/>
            <a:ext cx="5616624" cy="1446550"/>
          </a:xfrm>
          <a:prstGeom prst="rect">
            <a:avLst/>
          </a:prstGeom>
          <a:noFill/>
          <a:effectLst>
            <a:innerShdw blurRad="114300">
              <a:prstClr val="black"/>
            </a:innerShdw>
          </a:effectLst>
        </p:spPr>
        <p:txBody>
          <a:bodyPr wrap="square" rtlCol="0">
            <a:spAutoFit/>
          </a:bodyPr>
          <a:lstStyle/>
          <a:p>
            <a:pPr algn="ctr"/>
            <a:r>
              <a:rPr lang="hu-HU" sz="4400" dirty="0">
                <a:solidFill>
                  <a:srgbClr val="1F497D"/>
                </a:solidFill>
                <a:effectLst>
                  <a:outerShdw blurRad="38100" dist="38100" dir="2700000" algn="tl">
                    <a:srgbClr val="000000">
                      <a:alpha val="43137"/>
                    </a:srgbClr>
                  </a:outerShdw>
                </a:effectLst>
              </a:rPr>
              <a:t>Köszönjük a megtisztelő figyelmet!</a:t>
            </a:r>
          </a:p>
        </p:txBody>
      </p:sp>
    </p:spTree>
    <p:extLst>
      <p:ext uri="{BB962C8B-B14F-4D97-AF65-F5344CB8AC3E}">
        <p14:creationId xmlns:p14="http://schemas.microsoft.com/office/powerpoint/2010/main" val="2547471475"/>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Alapértelmezett terv">
  <a:themeElements>
    <a:clrScheme name="">
      <a:dk1>
        <a:srgbClr val="993300"/>
      </a:dk1>
      <a:lt1>
        <a:srgbClr val="FFFFFF"/>
      </a:lt1>
      <a:dk2>
        <a:srgbClr val="336600"/>
      </a:dk2>
      <a:lt2>
        <a:srgbClr val="808080"/>
      </a:lt2>
      <a:accent1>
        <a:srgbClr val="FFFF99"/>
      </a:accent1>
      <a:accent2>
        <a:srgbClr val="3333CC"/>
      </a:accent2>
      <a:accent3>
        <a:srgbClr val="FFFFFF"/>
      </a:accent3>
      <a:accent4>
        <a:srgbClr val="822A00"/>
      </a:accent4>
      <a:accent5>
        <a:srgbClr val="FFFFCA"/>
      </a:accent5>
      <a:accent6>
        <a:srgbClr val="2D2DB9"/>
      </a:accent6>
      <a:hlink>
        <a:srgbClr val="CCCCFF"/>
      </a:hlink>
      <a:folHlink>
        <a:srgbClr val="B2B2B2"/>
      </a:folHlink>
    </a:clrScheme>
    <a:fontScheme name="Alapértelmezett terv">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lapértelmezett terv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lapértelmezett terv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lapértelmezett terv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lapértelmezett terv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menzió">
  <a:themeElements>
    <a:clrScheme name="Dimenzió">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Dimenzió">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imenzió">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4.xml><?xml version="1.0" encoding="utf-8"?>
<a:theme xmlns:a="http://schemas.openxmlformats.org/drawingml/2006/main" name="2_Alapértelmezett terv">
  <a:themeElements>
    <a:clrScheme name="">
      <a:dk1>
        <a:srgbClr val="993300"/>
      </a:dk1>
      <a:lt1>
        <a:srgbClr val="FFFFFF"/>
      </a:lt1>
      <a:dk2>
        <a:srgbClr val="336600"/>
      </a:dk2>
      <a:lt2>
        <a:srgbClr val="808080"/>
      </a:lt2>
      <a:accent1>
        <a:srgbClr val="FFFF99"/>
      </a:accent1>
      <a:accent2>
        <a:srgbClr val="3333CC"/>
      </a:accent2>
      <a:accent3>
        <a:srgbClr val="FFFFFF"/>
      </a:accent3>
      <a:accent4>
        <a:srgbClr val="822A00"/>
      </a:accent4>
      <a:accent5>
        <a:srgbClr val="FFFFCA"/>
      </a:accent5>
      <a:accent6>
        <a:srgbClr val="2D2DB9"/>
      </a:accent6>
      <a:hlink>
        <a:srgbClr val="CCCCFF"/>
      </a:hlink>
      <a:folHlink>
        <a:srgbClr val="B2B2B2"/>
      </a:folHlink>
    </a:clrScheme>
    <a:fontScheme name="Alapértelmezett terv">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lapértelmezett terv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lapértelmezett terv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lapértelmezett terv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lapértelmezett terv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993300"/>
    </a:dk1>
    <a:lt1>
      <a:srgbClr val="FFFFFF"/>
    </a:lt1>
    <a:dk2>
      <a:srgbClr val="336600"/>
    </a:dk2>
    <a:lt2>
      <a:srgbClr val="808080"/>
    </a:lt2>
    <a:accent1>
      <a:srgbClr val="FFFF99"/>
    </a:accent1>
    <a:accent2>
      <a:srgbClr val="3333CC"/>
    </a:accent2>
    <a:accent3>
      <a:srgbClr val="FFFFFF"/>
    </a:accent3>
    <a:accent4>
      <a:srgbClr val="822A00"/>
    </a:accent4>
    <a:accent5>
      <a:srgbClr val="FFFFCA"/>
    </a:accent5>
    <a:accent6>
      <a:srgbClr val="2D2DB9"/>
    </a:accent6>
    <a:hlink>
      <a:srgbClr val="CCCCFF"/>
    </a:hlink>
    <a:folHlink>
      <a:srgbClr val="B2B2B2"/>
    </a:folHlink>
  </a:clrScheme>
</a:themeOverride>
</file>

<file path=ppt/theme/themeOverride2.xml><?xml version="1.0" encoding="utf-8"?>
<a:themeOverride xmlns:a="http://schemas.openxmlformats.org/drawingml/2006/main">
  <a:clrScheme name="">
    <a:dk1>
      <a:srgbClr val="993300"/>
    </a:dk1>
    <a:lt1>
      <a:srgbClr val="FFFFFF"/>
    </a:lt1>
    <a:dk2>
      <a:srgbClr val="336600"/>
    </a:dk2>
    <a:lt2>
      <a:srgbClr val="808080"/>
    </a:lt2>
    <a:accent1>
      <a:srgbClr val="FFFF99"/>
    </a:accent1>
    <a:accent2>
      <a:srgbClr val="3333CC"/>
    </a:accent2>
    <a:accent3>
      <a:srgbClr val="FFFFFF"/>
    </a:accent3>
    <a:accent4>
      <a:srgbClr val="822A00"/>
    </a:accent4>
    <a:accent5>
      <a:srgbClr val="FFFF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19066</TotalTime>
  <Words>13999</Words>
  <Application>Microsoft Office PowerPoint</Application>
  <PresentationFormat>Diavetítés a képernyőre (4:3 oldalarány)</PresentationFormat>
  <Paragraphs>1692</Paragraphs>
  <Slides>116</Slides>
  <Notes>70</Notes>
  <HiddenSlides>0</HiddenSlides>
  <MMClips>0</MMClips>
  <ScaleCrop>false</ScaleCrop>
  <HeadingPairs>
    <vt:vector size="6" baseType="variant">
      <vt:variant>
        <vt:lpstr>Használt betűtípusok</vt:lpstr>
      </vt:variant>
      <vt:variant>
        <vt:i4>8</vt:i4>
      </vt:variant>
      <vt:variant>
        <vt:lpstr>Téma</vt:lpstr>
      </vt:variant>
      <vt:variant>
        <vt:i4>4</vt:i4>
      </vt:variant>
      <vt:variant>
        <vt:lpstr>Diacímek</vt:lpstr>
      </vt:variant>
      <vt:variant>
        <vt:i4>116</vt:i4>
      </vt:variant>
    </vt:vector>
  </HeadingPairs>
  <TitlesOfParts>
    <vt:vector size="128" baseType="lpstr">
      <vt:lpstr>Arial</vt:lpstr>
      <vt:lpstr>Calibri</vt:lpstr>
      <vt:lpstr>CIDFont+F4</vt:lpstr>
      <vt:lpstr>Fira Sans</vt:lpstr>
      <vt:lpstr>Times New Roman</vt:lpstr>
      <vt:lpstr>Trebuchet MS</vt:lpstr>
      <vt:lpstr>Wingdings</vt:lpstr>
      <vt:lpstr>Wingdings 3</vt:lpstr>
      <vt:lpstr>Office-téma</vt:lpstr>
      <vt:lpstr>1_Alapértelmezett terv</vt:lpstr>
      <vt:lpstr>Dimenzió</vt:lpstr>
      <vt:lpstr>2_Alapértelmezett terv</vt:lpstr>
      <vt:lpstr>PowerPoint-bemutató</vt:lpstr>
      <vt:lpstr>Társasági adó </vt:lpstr>
      <vt:lpstr>A társasági adó alanya </vt:lpstr>
      <vt:lpstr>Kutatás-fejlesztési tevékenység adókedvezménye</vt:lpstr>
      <vt:lpstr>A környezeti károk felszámolására és más meghatározott környezetvédelmi célra irányuló beruházás, felújítás adókedvezménye </vt:lpstr>
      <vt:lpstr>A környezeti károk felszámolására és más meghatározott környezetvédelmi célra irányuló beruházás, felújítás adókedvezménye </vt:lpstr>
      <vt:lpstr>A környezeti károk felszámolására és más meghatározott környezetvédelmi célra irányuló beruházás, felújítás adókedvezménye </vt:lpstr>
      <vt:lpstr>A vállalkozási tevékenység érdekében felmerülő egyes költségek, ráfordítások</vt:lpstr>
      <vt:lpstr>Adóelőleget érintő módosítások</vt:lpstr>
      <vt:lpstr>Kisvállalati adó</vt:lpstr>
      <vt:lpstr>A kisvállalati adóalanyiság létrejötte, megszűnése</vt:lpstr>
      <vt:lpstr>A kisvállalati adó alap meghatározása</vt:lpstr>
      <vt:lpstr> Az Áfa tv. változásai 2025-2026. </vt:lpstr>
      <vt:lpstr>PowerPoint-bemutató</vt:lpstr>
      <vt:lpstr>A külföldi utas áfa visszatérítése</vt:lpstr>
      <vt:lpstr>Az alanyi adómentesség értékhatárának növelése</vt:lpstr>
      <vt:lpstr>Az alanyi adómentes adóalany saját termékének mozgatása</vt:lpstr>
      <vt:lpstr>Az alanyi adómentességből történő kilépés </vt:lpstr>
      <vt:lpstr>Nyugta</vt:lpstr>
      <vt:lpstr>A nyugtával egy tekintet alá eső okirat </vt:lpstr>
      <vt:lpstr>Földgáz-kereskedelem fordított adózás</vt:lpstr>
      <vt:lpstr>PowerPoint-bemutató</vt:lpstr>
      <vt:lpstr>Az alanyi adómentesség értékhatárának növelése</vt:lpstr>
      <vt:lpstr>Az alanyi adómentesség értékhatárának növelése</vt:lpstr>
      <vt:lpstr>Az utazásszervezés számlázási szabályainak változása </vt:lpstr>
      <vt:lpstr>Csoportos adóalanyiságot érintő változások</vt:lpstr>
      <vt:lpstr>Csoportos adóalanyiságot érintő változások</vt:lpstr>
      <vt:lpstr>Online számlaadat-szolgáltatást,  e-Áfa rendszert érintő változás</vt:lpstr>
      <vt:lpstr>Belföldi összesítő jelentés</vt:lpstr>
      <vt:lpstr>Belföldi összesítő jelentés</vt:lpstr>
      <vt:lpstr>Belföldi összesítő jelentés</vt:lpstr>
      <vt:lpstr>Belföldi összesítő jelentés</vt:lpstr>
      <vt:lpstr>5 százalékos adómérték</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Az e-pénztárgép és az e-nyugta</vt:lpstr>
      <vt:lpstr>A kézi és a számítógéppel előállított nyugták adatszolgáltatása </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Company>Nemzeti Adó- és Vámhivatal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bemutató</dc:title>
  <dc:creator>Tóth-Martonosi Ágnes</dc:creator>
  <cp:lastModifiedBy>Tóth-Martonosi Ágnes</cp:lastModifiedBy>
  <cp:revision>478</cp:revision>
  <cp:lastPrinted>2026-01-14T10:34:35Z</cp:lastPrinted>
  <dcterms:created xsi:type="dcterms:W3CDTF">2018-04-21T10:35:37Z</dcterms:created>
  <dcterms:modified xsi:type="dcterms:W3CDTF">2026-01-21T06:56:50Z</dcterms:modified>
</cp:coreProperties>
</file>