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handoutMasterIdLst>
    <p:handoutMasterId r:id="rId45"/>
  </p:handoutMasterIdLst>
  <p:sldIdLst>
    <p:sldId id="258" r:id="rId2"/>
    <p:sldId id="391" r:id="rId3"/>
    <p:sldId id="374" r:id="rId4"/>
    <p:sldId id="303" r:id="rId5"/>
    <p:sldId id="322" r:id="rId6"/>
    <p:sldId id="419" r:id="rId7"/>
    <p:sldId id="420" r:id="rId8"/>
    <p:sldId id="393" r:id="rId9"/>
    <p:sldId id="394" r:id="rId10"/>
    <p:sldId id="395" r:id="rId11"/>
    <p:sldId id="396" r:id="rId12"/>
    <p:sldId id="398" r:id="rId13"/>
    <p:sldId id="399" r:id="rId14"/>
    <p:sldId id="400" r:id="rId15"/>
    <p:sldId id="401" r:id="rId16"/>
    <p:sldId id="415" r:id="rId17"/>
    <p:sldId id="402" r:id="rId18"/>
    <p:sldId id="403" r:id="rId19"/>
    <p:sldId id="404" r:id="rId20"/>
    <p:sldId id="406" r:id="rId21"/>
    <p:sldId id="407" r:id="rId22"/>
    <p:sldId id="409" r:id="rId23"/>
    <p:sldId id="410" r:id="rId24"/>
    <p:sldId id="412" r:id="rId25"/>
    <p:sldId id="413" r:id="rId26"/>
    <p:sldId id="414" r:id="rId27"/>
    <p:sldId id="339" r:id="rId28"/>
    <p:sldId id="342" r:id="rId29"/>
    <p:sldId id="379" r:id="rId30"/>
    <p:sldId id="392" r:id="rId31"/>
    <p:sldId id="380" r:id="rId32"/>
    <p:sldId id="381" r:id="rId33"/>
    <p:sldId id="376" r:id="rId34"/>
    <p:sldId id="377" r:id="rId35"/>
    <p:sldId id="378" r:id="rId36"/>
    <p:sldId id="384" r:id="rId37"/>
    <p:sldId id="386" r:id="rId38"/>
    <p:sldId id="387" r:id="rId39"/>
    <p:sldId id="416" r:id="rId40"/>
    <p:sldId id="417" r:id="rId41"/>
    <p:sldId id="418" r:id="rId42"/>
    <p:sldId id="359" r:id="rId43"/>
  </p:sldIdLst>
  <p:sldSz cx="9144000" cy="6858000" type="screen4x3"/>
  <p:notesSz cx="6797675" cy="9928225"/>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gyné Budai Erika" initials="NBE" lastIdx="0" clrIdx="0">
    <p:extLst>
      <p:ext uri="{19B8F6BF-5375-455C-9EA6-DF929625EA0E}">
        <p15:presenceInfo xmlns:p15="http://schemas.microsoft.com/office/powerpoint/2012/main" userId="Nagyné Budai Erika"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666" autoAdjust="0"/>
    <p:restoredTop sz="94682" autoAdjust="0"/>
  </p:normalViewPr>
  <p:slideViewPr>
    <p:cSldViewPr>
      <p:cViewPr varScale="1">
        <p:scale>
          <a:sx n="74" d="100"/>
          <a:sy n="74" d="100"/>
        </p:scale>
        <p:origin x="1704" y="6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71" d="100"/>
          <a:sy n="71" d="100"/>
        </p:scale>
        <p:origin x="-3514" y="-90"/>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1" y="0"/>
            <a:ext cx="2945659" cy="496412"/>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sz="quarter" idx="1"/>
          </p:nvPr>
        </p:nvSpPr>
        <p:spPr>
          <a:xfrm>
            <a:off x="3850444" y="0"/>
            <a:ext cx="2945659" cy="496412"/>
          </a:xfrm>
          <a:prstGeom prst="rect">
            <a:avLst/>
          </a:prstGeom>
        </p:spPr>
        <p:txBody>
          <a:bodyPr vert="horz" lIns="91440" tIns="45720" rIns="91440" bIns="45720" rtlCol="0"/>
          <a:lstStyle>
            <a:lvl1pPr algn="r">
              <a:defRPr sz="1200"/>
            </a:lvl1pPr>
          </a:lstStyle>
          <a:p>
            <a:fld id="{7CF3CAAE-2E0E-449E-A3ED-49E2F46D9D70}" type="datetimeFigureOut">
              <a:rPr lang="hu-HU" smtClean="0"/>
              <a:t>2020.01.20.</a:t>
            </a:fld>
            <a:endParaRPr lang="hu-HU"/>
          </a:p>
        </p:txBody>
      </p:sp>
      <p:sp>
        <p:nvSpPr>
          <p:cNvPr id="4" name="Élőláb helye 3"/>
          <p:cNvSpPr>
            <a:spLocks noGrp="1"/>
          </p:cNvSpPr>
          <p:nvPr>
            <p:ph type="ftr" sz="quarter" idx="2"/>
          </p:nvPr>
        </p:nvSpPr>
        <p:spPr>
          <a:xfrm>
            <a:off x="1" y="9430091"/>
            <a:ext cx="2945659" cy="496412"/>
          </a:xfrm>
          <a:prstGeom prst="rect">
            <a:avLst/>
          </a:prstGeom>
        </p:spPr>
        <p:txBody>
          <a:bodyPr vert="horz" lIns="91440" tIns="45720" rIns="91440" bIns="45720" rtlCol="0" anchor="b"/>
          <a:lstStyle>
            <a:lvl1pPr algn="l">
              <a:defRPr sz="1200"/>
            </a:lvl1pPr>
          </a:lstStyle>
          <a:p>
            <a:endParaRPr lang="hu-HU"/>
          </a:p>
        </p:txBody>
      </p:sp>
      <p:sp>
        <p:nvSpPr>
          <p:cNvPr id="5" name="Dia számának helye 4"/>
          <p:cNvSpPr>
            <a:spLocks noGrp="1"/>
          </p:cNvSpPr>
          <p:nvPr>
            <p:ph type="sldNum" sz="quarter" idx="3"/>
          </p:nvPr>
        </p:nvSpPr>
        <p:spPr>
          <a:xfrm>
            <a:off x="3850444" y="9430091"/>
            <a:ext cx="2945659" cy="496412"/>
          </a:xfrm>
          <a:prstGeom prst="rect">
            <a:avLst/>
          </a:prstGeom>
        </p:spPr>
        <p:txBody>
          <a:bodyPr vert="horz" lIns="91440" tIns="45720" rIns="91440" bIns="45720" rtlCol="0" anchor="b"/>
          <a:lstStyle>
            <a:lvl1pPr algn="r">
              <a:defRPr sz="1200"/>
            </a:lvl1pPr>
          </a:lstStyle>
          <a:p>
            <a:fld id="{E5422E04-F010-4FDC-B2E7-948FCED5BB82}" type="slidenum">
              <a:rPr lang="hu-HU" smtClean="0"/>
              <a:t>‹#›</a:t>
            </a:fld>
            <a:endParaRPr lang="hu-HU"/>
          </a:p>
        </p:txBody>
      </p:sp>
    </p:spTree>
    <p:extLst>
      <p:ext uri="{BB962C8B-B14F-4D97-AF65-F5344CB8AC3E}">
        <p14:creationId xmlns:p14="http://schemas.microsoft.com/office/powerpoint/2010/main" val="399758789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hu-HU"/>
          </a:p>
        </p:txBody>
      </p:sp>
      <p:sp>
        <p:nvSpPr>
          <p:cNvPr id="3" name="Dátum helye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06E5AA01-4658-4684-B927-C333EF7135A3}" type="datetimeFigureOut">
              <a:rPr lang="hu-HU" smtClean="0"/>
              <a:t>2020.01.20.</a:t>
            </a:fld>
            <a:endParaRPr lang="hu-HU"/>
          </a:p>
        </p:txBody>
      </p:sp>
      <p:sp>
        <p:nvSpPr>
          <p:cNvPr id="4" name="Diakép helye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hu-HU"/>
          </a:p>
        </p:txBody>
      </p:sp>
      <p:sp>
        <p:nvSpPr>
          <p:cNvPr id="5" name="Jegyzetek helye 4"/>
          <p:cNvSpPr>
            <a:spLocks noGrp="1"/>
          </p:cNvSpPr>
          <p:nvPr>
            <p:ph type="body" sz="quarter" idx="3"/>
          </p:nvPr>
        </p:nvSpPr>
        <p:spPr>
          <a:xfrm>
            <a:off x="679450" y="4716463"/>
            <a:ext cx="5438775" cy="4467225"/>
          </a:xfrm>
          <a:prstGeom prst="rect">
            <a:avLst/>
          </a:prstGeom>
        </p:spPr>
        <p:txBody>
          <a:bodyPr vert="horz" lIns="91440" tIns="45720" rIns="91440" bIns="45720" rtlCol="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6" name="Élőláb helye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hu-HU"/>
          </a:p>
        </p:txBody>
      </p:sp>
      <p:sp>
        <p:nvSpPr>
          <p:cNvPr id="7" name="Dia számának helye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036EC6C1-8033-4601-B8A8-FFB88B05F174}" type="slidenum">
              <a:rPr lang="hu-HU" smtClean="0"/>
              <a:t>‹#›</a:t>
            </a:fld>
            <a:endParaRPr lang="hu-HU"/>
          </a:p>
        </p:txBody>
      </p:sp>
    </p:spTree>
    <p:extLst>
      <p:ext uri="{BB962C8B-B14F-4D97-AF65-F5344CB8AC3E}">
        <p14:creationId xmlns:p14="http://schemas.microsoft.com/office/powerpoint/2010/main" val="50768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dirty="0"/>
          </a:p>
        </p:txBody>
      </p:sp>
      <p:sp>
        <p:nvSpPr>
          <p:cNvPr id="4" name="Dia számának helye 3"/>
          <p:cNvSpPr>
            <a:spLocks noGrp="1"/>
          </p:cNvSpPr>
          <p:nvPr>
            <p:ph type="sldNum" sz="quarter" idx="10"/>
          </p:nvPr>
        </p:nvSpPr>
        <p:spPr/>
        <p:txBody>
          <a:bodyPr/>
          <a:lstStyle/>
          <a:p>
            <a:fld id="{036EC6C1-8033-4601-B8A8-FFB88B05F174}" type="slidenum">
              <a:rPr lang="hu-HU" smtClean="0"/>
              <a:t>1</a:t>
            </a:fld>
            <a:endParaRPr lang="hu-HU" dirty="0"/>
          </a:p>
        </p:txBody>
      </p:sp>
    </p:spTree>
    <p:extLst>
      <p:ext uri="{BB962C8B-B14F-4D97-AF65-F5344CB8AC3E}">
        <p14:creationId xmlns:p14="http://schemas.microsoft.com/office/powerpoint/2010/main" val="2946851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6"/>
            <a:ext cx="7772400" cy="1470025"/>
          </a:xfrm>
          <a:prstGeom prst="rect">
            <a:avLst/>
          </a:prstGeom>
        </p:spPr>
        <p:txBody>
          <a:bodyPr/>
          <a:lstStyle/>
          <a:p>
            <a:r>
              <a:rPr lang="hu-HU" smtClean="0"/>
              <a:t>Mintacím szerkesztése</a:t>
            </a:r>
            <a:endParaRPr lang="hu-HU"/>
          </a:p>
        </p:txBody>
      </p:sp>
      <p:sp>
        <p:nvSpPr>
          <p:cNvPr id="3" name="Alcím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hu-HU" smtClean="0"/>
              <a:t>Alcím mintájának szerkesztése</a:t>
            </a:r>
            <a:endParaRPr lang="hu-HU"/>
          </a:p>
        </p:txBody>
      </p:sp>
    </p:spTree>
    <p:extLst>
      <p:ext uri="{BB962C8B-B14F-4D97-AF65-F5344CB8AC3E}">
        <p14:creationId xmlns:p14="http://schemas.microsoft.com/office/powerpoint/2010/main" val="3642896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smtClean="0"/>
              <a:t>Mintacím szerkesztése</a:t>
            </a:r>
            <a:endParaRPr lang="hu-HU"/>
          </a:p>
        </p:txBody>
      </p:sp>
      <p:sp>
        <p:nvSpPr>
          <p:cNvPr id="3" name="Tartalom helye 2"/>
          <p:cNvSpPr>
            <a:spLocks noGrp="1"/>
          </p:cNvSpPr>
          <p:nvPr>
            <p:ph idx="1"/>
          </p:nvPr>
        </p:nvSpPr>
        <p:spPr>
          <a:xfrm>
            <a:off x="457200" y="1600201"/>
            <a:ext cx="8229600" cy="4525963"/>
          </a:xfrm>
          <a:prstGeom prst="rect">
            <a:avLst/>
          </a:prstGeo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294082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hu-HU" smtClean="0"/>
              <a:t>Mintacím szerkesztése</a:t>
            </a:r>
            <a:endParaRPr lang="hu-HU"/>
          </a:p>
        </p:txBody>
      </p:sp>
      <p:sp>
        <p:nvSpPr>
          <p:cNvPr id="3" name="Szöveg helye 2"/>
          <p:cNvSpPr>
            <a:spLocks noGrp="1"/>
          </p:cNvSpPr>
          <p:nvPr>
            <p:ph type="body" idx="1"/>
          </p:nvPr>
        </p:nvSpPr>
        <p:spPr>
          <a:xfrm>
            <a:off x="722313" y="2906714"/>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hu-HU" smtClean="0"/>
              <a:t>Mintaszöveg szerkesztése</a:t>
            </a:r>
          </a:p>
        </p:txBody>
      </p:sp>
    </p:spTree>
    <p:extLst>
      <p:ext uri="{BB962C8B-B14F-4D97-AF65-F5344CB8AC3E}">
        <p14:creationId xmlns:p14="http://schemas.microsoft.com/office/powerpoint/2010/main" val="18909909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smtClean="0"/>
              <a:t>Mintacím szerkesztése</a:t>
            </a:r>
            <a:endParaRPr lang="hu-HU"/>
          </a:p>
        </p:txBody>
      </p:sp>
      <p:sp>
        <p:nvSpPr>
          <p:cNvPr id="3" name="Tartalom helye 2"/>
          <p:cNvSpPr>
            <a:spLocks noGrp="1"/>
          </p:cNvSpPr>
          <p:nvPr>
            <p:ph sz="half" idx="1"/>
          </p:nvPr>
        </p:nvSpPr>
        <p:spPr>
          <a:xfrm>
            <a:off x="457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4648200" y="1600201"/>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4076355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lvl1pPr>
              <a:defRPr/>
            </a:lvl1pPr>
          </a:lstStyle>
          <a:p>
            <a:r>
              <a:rPr lang="hu-HU" smtClean="0"/>
              <a:t>Mintacím szerkesztése</a:t>
            </a:r>
            <a:endParaRPr lang="hu-HU"/>
          </a:p>
        </p:txBody>
      </p:sp>
      <p:sp>
        <p:nvSpPr>
          <p:cNvPr id="3" name="Szöveg helye 2"/>
          <p:cNvSpPr>
            <a:spLocks noGrp="1"/>
          </p:cNvSpPr>
          <p:nvPr>
            <p:ph type="body" idx="1"/>
          </p:nvPr>
        </p:nvSpPr>
        <p:spPr>
          <a:xfrm>
            <a:off x="457201"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Tartalom helye 3"/>
          <p:cNvSpPr>
            <a:spLocks noGrp="1"/>
          </p:cNvSpPr>
          <p:nvPr>
            <p:ph sz="half" idx="2"/>
          </p:nvPr>
        </p:nvSpPr>
        <p:spPr>
          <a:xfrm>
            <a:off x="457201"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5" name="Szöveg helye 4"/>
          <p:cNvSpPr>
            <a:spLocks noGrp="1"/>
          </p:cNvSpPr>
          <p:nvPr>
            <p:ph type="body" sz="quarter" idx="3"/>
          </p:nvPr>
        </p:nvSpPr>
        <p:spPr>
          <a:xfrm>
            <a:off x="4645026"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Tartalom helye 5"/>
          <p:cNvSpPr>
            <a:spLocks noGrp="1"/>
          </p:cNvSpPr>
          <p:nvPr>
            <p:ph sz="quarter" idx="4"/>
          </p:nvPr>
        </p:nvSpPr>
        <p:spPr>
          <a:xfrm>
            <a:off x="4645026"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1770069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smtClean="0"/>
              <a:t>Mintacím szerkesztése</a:t>
            </a:r>
            <a:endParaRPr lang="hu-HU"/>
          </a:p>
        </p:txBody>
      </p:sp>
    </p:spTree>
    <p:extLst>
      <p:ext uri="{BB962C8B-B14F-4D97-AF65-F5344CB8AC3E}">
        <p14:creationId xmlns:p14="http://schemas.microsoft.com/office/powerpoint/2010/main" val="3636469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Tree>
    <p:extLst>
      <p:ext uri="{BB962C8B-B14F-4D97-AF65-F5344CB8AC3E}">
        <p14:creationId xmlns:p14="http://schemas.microsoft.com/office/powerpoint/2010/main" val="1330517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457201" y="273050"/>
            <a:ext cx="3008313" cy="1162050"/>
          </a:xfrm>
          <a:prstGeom prst="rect">
            <a:avLst/>
          </a:prstGeom>
        </p:spPr>
        <p:txBody>
          <a:bodyPr anchor="b"/>
          <a:lstStyle>
            <a:lvl1pPr algn="l">
              <a:defRPr sz="2000" b="1"/>
            </a:lvl1pPr>
          </a:lstStyle>
          <a:p>
            <a:r>
              <a:rPr lang="hu-HU" smtClean="0"/>
              <a:t>Mintacím szerkesztése</a:t>
            </a:r>
            <a:endParaRPr lang="hu-HU"/>
          </a:p>
        </p:txBody>
      </p:sp>
      <p:sp>
        <p:nvSpPr>
          <p:cNvPr id="3" name="Tartalom helye 2"/>
          <p:cNvSpPr>
            <a:spLocks noGrp="1"/>
          </p:cNvSpPr>
          <p:nvPr>
            <p:ph idx="1"/>
          </p:nvPr>
        </p:nvSpPr>
        <p:spPr>
          <a:xfrm>
            <a:off x="3575050" y="273051"/>
            <a:ext cx="5111751"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Szöveg helye 3"/>
          <p:cNvSpPr>
            <a:spLocks noGrp="1"/>
          </p:cNvSpPr>
          <p:nvPr>
            <p:ph type="body" sz="half" idx="2"/>
          </p:nvPr>
        </p:nvSpPr>
        <p:spPr>
          <a:xfrm>
            <a:off x="457201" y="1435101"/>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Tree>
    <p:extLst>
      <p:ext uri="{BB962C8B-B14F-4D97-AF65-F5344CB8AC3E}">
        <p14:creationId xmlns:p14="http://schemas.microsoft.com/office/powerpoint/2010/main" val="290289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1"/>
            <a:ext cx="5486400" cy="566738"/>
          </a:xfrm>
          <a:prstGeom prst="rect">
            <a:avLst/>
          </a:prstGeom>
        </p:spPr>
        <p:txBody>
          <a:bodyPr anchor="b"/>
          <a:lstStyle>
            <a:lvl1pPr algn="l">
              <a:defRPr sz="2000" b="1"/>
            </a:lvl1pPr>
          </a:lstStyle>
          <a:p>
            <a:r>
              <a:rPr lang="hu-HU" smtClean="0"/>
              <a:t>Mintacím szerkesztése</a:t>
            </a:r>
            <a:endParaRPr lang="hu-HU"/>
          </a:p>
        </p:txBody>
      </p:sp>
      <p:sp>
        <p:nvSpPr>
          <p:cNvPr id="3" name="Kép helye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hu-HU" noProof="0" smtClean="0"/>
          </a:p>
        </p:txBody>
      </p:sp>
      <p:sp>
        <p:nvSpPr>
          <p:cNvPr id="4" name="Szöveg helye 3"/>
          <p:cNvSpPr>
            <a:spLocks noGrp="1"/>
          </p:cNvSpPr>
          <p:nvPr>
            <p:ph type="body" sz="half" idx="2"/>
          </p:nvPr>
        </p:nvSpPr>
        <p:spPr>
          <a:xfrm>
            <a:off x="1792288" y="5367339"/>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Tree>
    <p:extLst>
      <p:ext uri="{BB962C8B-B14F-4D97-AF65-F5344CB8AC3E}">
        <p14:creationId xmlns:p14="http://schemas.microsoft.com/office/powerpoint/2010/main" val="2046535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smtClean="0"/>
              <a:t>Mintacím szerkesztése</a:t>
            </a:r>
            <a:endParaRPr lang="hu-HU"/>
          </a:p>
        </p:txBody>
      </p:sp>
      <p:sp>
        <p:nvSpPr>
          <p:cNvPr id="3" name="Függőleges szöveg helye 2"/>
          <p:cNvSpPr>
            <a:spLocks noGrp="1"/>
          </p:cNvSpPr>
          <p:nvPr>
            <p:ph type="body" orient="vert" idx="1"/>
          </p:nvPr>
        </p:nvSpPr>
        <p:spPr>
          <a:xfrm>
            <a:off x="457200" y="1600201"/>
            <a:ext cx="8229600" cy="4525963"/>
          </a:xfrm>
          <a:prstGeom prst="rect">
            <a:avLst/>
          </a:prstGeo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39792695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Függőleges cím 1"/>
          <p:cNvSpPr>
            <a:spLocks noGrp="1"/>
          </p:cNvSpPr>
          <p:nvPr>
            <p:ph type="title" orient="vert"/>
          </p:nvPr>
        </p:nvSpPr>
        <p:spPr>
          <a:xfrm>
            <a:off x="6629400" y="274639"/>
            <a:ext cx="2057400" cy="5851525"/>
          </a:xfrm>
          <a:prstGeom prst="rect">
            <a:avLst/>
          </a:prstGeom>
        </p:spPr>
        <p:txBody>
          <a:bodyPr vert="eaVert"/>
          <a:lstStyle/>
          <a:p>
            <a:r>
              <a:rPr lang="hu-HU" smtClean="0"/>
              <a:t>Mintacím szerkesztése</a:t>
            </a:r>
            <a:endParaRPr lang="hu-HU"/>
          </a:p>
        </p:txBody>
      </p:sp>
      <p:sp>
        <p:nvSpPr>
          <p:cNvPr id="3" name="Függőleges szöveg helye 2"/>
          <p:cNvSpPr>
            <a:spLocks noGrp="1"/>
          </p:cNvSpPr>
          <p:nvPr>
            <p:ph type="body" orient="vert" idx="1"/>
          </p:nvPr>
        </p:nvSpPr>
        <p:spPr>
          <a:xfrm>
            <a:off x="457200" y="274639"/>
            <a:ext cx="6019800" cy="5851525"/>
          </a:xfrm>
          <a:prstGeom prst="rect">
            <a:avLst/>
          </a:prstGeo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2215486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Cím, szöveg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1143000"/>
          </a:xfrm>
          <a:prstGeom prst="rect">
            <a:avLst/>
          </a:prstGeom>
        </p:spPr>
        <p:txBody>
          <a:bodyPr/>
          <a:lstStyle/>
          <a:p>
            <a:r>
              <a:rPr lang="hu-HU" smtClean="0"/>
              <a:t>Mintacím szerkesztése</a:t>
            </a:r>
            <a:endParaRPr lang="hu-HU"/>
          </a:p>
        </p:txBody>
      </p:sp>
      <p:sp>
        <p:nvSpPr>
          <p:cNvPr id="3" name="Szöveg helye 2"/>
          <p:cNvSpPr>
            <a:spLocks noGrp="1"/>
          </p:cNvSpPr>
          <p:nvPr>
            <p:ph type="body" sz="half" idx="1"/>
          </p:nvPr>
        </p:nvSpPr>
        <p:spPr>
          <a:xfrm>
            <a:off x="457200" y="1600201"/>
            <a:ext cx="4038600" cy="4525963"/>
          </a:xfrm>
          <a:prstGeom prst="rect">
            <a:avLst/>
          </a:prstGeo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4" name="Tartalom helye 3"/>
          <p:cNvSpPr>
            <a:spLocks noGrp="1"/>
          </p:cNvSpPr>
          <p:nvPr>
            <p:ph sz="half" idx="2"/>
          </p:nvPr>
        </p:nvSpPr>
        <p:spPr>
          <a:xfrm>
            <a:off x="4648200" y="1600201"/>
            <a:ext cx="4038600" cy="4525963"/>
          </a:xfrm>
          <a:prstGeom prst="rect">
            <a:avLst/>
          </a:prstGeo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Tree>
    <p:extLst>
      <p:ext uri="{BB962C8B-B14F-4D97-AF65-F5344CB8AC3E}">
        <p14:creationId xmlns:p14="http://schemas.microsoft.com/office/powerpoint/2010/main" val="674071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836314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bwMode="auto">
          <a:xfrm>
            <a:off x="609600" y="2133600"/>
            <a:ext cx="7772400" cy="3239616"/>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spcBef>
                <a:spcPct val="20000"/>
              </a:spcBef>
            </a:pPr>
            <a:r>
              <a:rPr lang="hu-HU" altLang="hu-HU" sz="4000" b="1" dirty="0">
                <a:solidFill>
                  <a:schemeClr val="accent6">
                    <a:lumMod val="75000"/>
                  </a:schemeClr>
                </a:solidFill>
              </a:rPr>
              <a:t/>
            </a:r>
            <a:br>
              <a:rPr lang="hu-HU" altLang="hu-HU" sz="4000" b="1" dirty="0">
                <a:solidFill>
                  <a:schemeClr val="accent6">
                    <a:lumMod val="75000"/>
                  </a:schemeClr>
                </a:solidFill>
              </a:rPr>
            </a:br>
            <a:r>
              <a:rPr lang="hu-HU" altLang="hu-HU" sz="4000" b="1" dirty="0" smtClean="0">
                <a:solidFill>
                  <a:schemeClr val="accent6">
                    <a:lumMod val="75000"/>
                  </a:schemeClr>
                </a:solidFill>
              </a:rPr>
              <a:t>2019. évközi és 2020. évi változások </a:t>
            </a:r>
            <a:r>
              <a:rPr lang="hu-HU" altLang="hu-HU" sz="4000" b="1" dirty="0">
                <a:solidFill>
                  <a:schemeClr val="accent6">
                    <a:lumMod val="75000"/>
                  </a:schemeClr>
                </a:solidFill>
              </a:rPr>
              <a:t/>
            </a:r>
            <a:br>
              <a:rPr lang="hu-HU" altLang="hu-HU" sz="4000" b="1" dirty="0">
                <a:solidFill>
                  <a:schemeClr val="accent6">
                    <a:lumMod val="75000"/>
                  </a:schemeClr>
                </a:solidFill>
              </a:rPr>
            </a:br>
            <a:r>
              <a:rPr lang="hu-HU" altLang="hu-HU" sz="4000" b="1" dirty="0" smtClean="0">
                <a:solidFill>
                  <a:schemeClr val="accent6">
                    <a:lumMod val="75000"/>
                  </a:schemeClr>
                </a:solidFill>
              </a:rPr>
              <a:t>Járulékok, </a:t>
            </a:r>
            <a:r>
              <a:rPr lang="hu-HU" altLang="hu-HU" sz="4000" b="1" dirty="0" err="1">
                <a:solidFill>
                  <a:schemeClr val="accent6">
                    <a:lumMod val="75000"/>
                  </a:schemeClr>
                </a:solidFill>
              </a:rPr>
              <a:t>k</a:t>
            </a:r>
            <a:r>
              <a:rPr lang="hu-HU" altLang="hu-HU" sz="4000" b="1" dirty="0" err="1" smtClean="0">
                <a:solidFill>
                  <a:schemeClr val="accent6">
                    <a:lumMod val="75000"/>
                  </a:schemeClr>
                </a:solidFill>
              </a:rPr>
              <a:t>ata</a:t>
            </a:r>
            <a:r>
              <a:rPr lang="hu-HU" altLang="hu-HU" sz="4000" b="1" smtClean="0">
                <a:solidFill>
                  <a:schemeClr val="accent6">
                    <a:lumMod val="75000"/>
                  </a:schemeClr>
                </a:solidFill>
              </a:rPr>
              <a:t>, illeték</a:t>
            </a:r>
            <a:r>
              <a:rPr lang="hu-HU" altLang="hu-HU" sz="4000" b="1" dirty="0">
                <a:solidFill>
                  <a:schemeClr val="accent6">
                    <a:lumMod val="75000"/>
                  </a:schemeClr>
                </a:solidFill>
              </a:rPr>
              <a:t/>
            </a:r>
            <a:br>
              <a:rPr lang="hu-HU" altLang="hu-HU" sz="4000" b="1" dirty="0">
                <a:solidFill>
                  <a:schemeClr val="accent6">
                    <a:lumMod val="75000"/>
                  </a:schemeClr>
                </a:solidFill>
              </a:rPr>
            </a:br>
            <a:r>
              <a:rPr lang="hu-HU" altLang="hu-HU" sz="4000" b="1" dirty="0">
                <a:solidFill>
                  <a:schemeClr val="accent6">
                    <a:lumMod val="75000"/>
                  </a:schemeClr>
                </a:solidFill>
              </a:rPr>
              <a:t/>
            </a:r>
            <a:br>
              <a:rPr lang="hu-HU" altLang="hu-HU" sz="4000" b="1" dirty="0">
                <a:solidFill>
                  <a:schemeClr val="accent6">
                    <a:lumMod val="75000"/>
                  </a:schemeClr>
                </a:solidFill>
              </a:rPr>
            </a:br>
            <a:endParaRPr lang="hu-HU" altLang="hu-HU" sz="4000" b="1" dirty="0" smtClean="0">
              <a:solidFill>
                <a:schemeClr val="accent6">
                  <a:lumMod val="75000"/>
                </a:schemeClr>
              </a:solidFill>
            </a:endParaRPr>
          </a:p>
        </p:txBody>
      </p:sp>
    </p:spTree>
    <p:extLst>
      <p:ext uri="{BB962C8B-B14F-4D97-AF65-F5344CB8AC3E}">
        <p14:creationId xmlns:p14="http://schemas.microsoft.com/office/powerpoint/2010/main" val="36458939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endParaRPr lang="hu-HU" dirty="0"/>
          </a:p>
          <a:p>
            <a:pPr marL="0" indent="0" algn="ctr">
              <a:buNone/>
            </a:pPr>
            <a:r>
              <a:rPr lang="hu-HU" b="1" dirty="0" smtClean="0">
                <a:solidFill>
                  <a:srgbClr val="002060"/>
                </a:solidFill>
                <a:latin typeface="+mj-lt"/>
                <a:ea typeface="+mj-ea"/>
                <a:cs typeface="+mj-cs"/>
              </a:rPr>
              <a:t>A társadalombiztosítás </a:t>
            </a:r>
            <a:r>
              <a:rPr lang="hu-HU" b="1" dirty="0">
                <a:solidFill>
                  <a:srgbClr val="002060"/>
                </a:solidFill>
                <a:latin typeface="+mj-lt"/>
                <a:ea typeface="+mj-ea"/>
                <a:cs typeface="+mj-cs"/>
              </a:rPr>
              <a:t>ellátásaira és a magánnyugdíjra jogosultakról, valamint e szolgáltatások fedezetéről szóló 1997. évi LXXX. </a:t>
            </a:r>
            <a:r>
              <a:rPr lang="hu-HU" b="1" smtClean="0">
                <a:solidFill>
                  <a:srgbClr val="002060"/>
                </a:solidFill>
                <a:latin typeface="+mj-lt"/>
                <a:ea typeface="+mj-ea"/>
                <a:cs typeface="+mj-cs"/>
              </a:rPr>
              <a:t>törvény </a:t>
            </a:r>
            <a:r>
              <a:rPr lang="hu-HU" b="1" dirty="0" smtClean="0">
                <a:solidFill>
                  <a:srgbClr val="002060"/>
                </a:solidFill>
                <a:latin typeface="+mj-lt"/>
                <a:ea typeface="+mj-ea"/>
                <a:cs typeface="+mj-cs"/>
              </a:rPr>
              <a:t>(Tbj.) </a:t>
            </a:r>
            <a:endParaRPr lang="hu-HU" b="1" dirty="0">
              <a:solidFill>
                <a:srgbClr val="002060"/>
              </a:solidFill>
              <a:latin typeface="+mj-lt"/>
              <a:ea typeface="+mj-ea"/>
              <a:cs typeface="+mj-cs"/>
            </a:endParaRPr>
          </a:p>
          <a:p>
            <a:pPr marL="0" indent="0" algn="ctr">
              <a:buNone/>
            </a:pPr>
            <a:endParaRPr lang="hu-HU" b="1" dirty="0">
              <a:solidFill>
                <a:srgbClr val="002060"/>
              </a:solidFill>
              <a:latin typeface="+mj-lt"/>
              <a:ea typeface="+mj-ea"/>
              <a:cs typeface="+mj-cs"/>
            </a:endParaRPr>
          </a:p>
          <a:p>
            <a:pPr marL="0" indent="0" algn="ctr">
              <a:buNone/>
            </a:pPr>
            <a:r>
              <a:rPr lang="hu-HU" b="1" dirty="0">
                <a:solidFill>
                  <a:srgbClr val="002060"/>
                </a:solidFill>
                <a:latin typeface="+mj-lt"/>
                <a:ea typeface="+mj-ea"/>
                <a:cs typeface="+mj-cs"/>
              </a:rPr>
              <a:t> </a:t>
            </a:r>
          </a:p>
        </p:txBody>
      </p:sp>
    </p:spTree>
    <p:extLst>
      <p:ext uri="{BB962C8B-B14F-4D97-AF65-F5344CB8AC3E}">
        <p14:creationId xmlns:p14="http://schemas.microsoft.com/office/powerpoint/2010/main" val="2247784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994122"/>
          </a:xfrm>
        </p:spPr>
        <p:txBody>
          <a:bodyPr/>
          <a:lstStyle/>
          <a:p>
            <a:r>
              <a:rPr lang="hu-HU" sz="2800" b="1" dirty="0" smtClean="0">
                <a:solidFill>
                  <a:srgbClr val="002060"/>
                </a:solidFill>
              </a:rPr>
              <a:t>Örökbefogadói díj</a:t>
            </a:r>
            <a:br>
              <a:rPr lang="hu-HU" sz="2800" b="1" dirty="0" smtClean="0">
                <a:solidFill>
                  <a:srgbClr val="002060"/>
                </a:solidFill>
              </a:rPr>
            </a:br>
            <a:r>
              <a:rPr lang="hu-HU" sz="2800" b="1" dirty="0" smtClean="0">
                <a:solidFill>
                  <a:srgbClr val="002060"/>
                </a:solidFill>
              </a:rPr>
              <a:t>[</a:t>
            </a:r>
            <a:r>
              <a:rPr lang="hu-HU" sz="2800" b="1" dirty="0" err="1" smtClean="0">
                <a:solidFill>
                  <a:srgbClr val="002060"/>
                </a:solidFill>
              </a:rPr>
              <a:t>Ebtv</a:t>
            </a:r>
            <a:r>
              <a:rPr lang="hu-HU" sz="2800" b="1" dirty="0" smtClean="0">
                <a:solidFill>
                  <a:srgbClr val="002060"/>
                </a:solidFill>
              </a:rPr>
              <a:t>. 42/H. §]</a:t>
            </a:r>
            <a:endParaRPr lang="hu-HU" sz="2800" b="1" dirty="0">
              <a:solidFill>
                <a:srgbClr val="002060"/>
              </a:solidFill>
            </a:endParaRPr>
          </a:p>
        </p:txBody>
      </p:sp>
      <p:sp>
        <p:nvSpPr>
          <p:cNvPr id="3" name="Tartalom helye 2"/>
          <p:cNvSpPr>
            <a:spLocks noGrp="1"/>
          </p:cNvSpPr>
          <p:nvPr>
            <p:ph idx="1"/>
          </p:nvPr>
        </p:nvSpPr>
        <p:spPr>
          <a:xfrm>
            <a:off x="457200" y="1340768"/>
            <a:ext cx="8229600" cy="5328592"/>
          </a:xfrm>
        </p:spPr>
        <p:txBody>
          <a:bodyPr/>
          <a:lstStyle/>
          <a:p>
            <a:pPr marL="0" indent="0" algn="just">
              <a:buNone/>
            </a:pPr>
            <a:r>
              <a:rPr lang="hu-HU" sz="1800" dirty="0" smtClean="0">
                <a:solidFill>
                  <a:schemeClr val="accent6"/>
                </a:solidFill>
              </a:rPr>
              <a:t>Új </a:t>
            </a:r>
            <a:r>
              <a:rPr lang="hu-HU" sz="1800" dirty="0">
                <a:solidFill>
                  <a:schemeClr val="accent6"/>
                </a:solidFill>
              </a:rPr>
              <a:t>egészségbiztosítási pénzbeli </a:t>
            </a:r>
            <a:r>
              <a:rPr lang="hu-HU" sz="1800" dirty="0" smtClean="0">
                <a:solidFill>
                  <a:schemeClr val="accent6"/>
                </a:solidFill>
              </a:rPr>
              <a:t>ellátás!</a:t>
            </a:r>
            <a:endParaRPr lang="hu-HU" sz="1800" dirty="0">
              <a:solidFill>
                <a:schemeClr val="accent6"/>
              </a:solidFill>
            </a:endParaRPr>
          </a:p>
          <a:p>
            <a:pPr algn="just">
              <a:buFont typeface="Wingdings" panose="05000000000000000000" pitchFamily="2" charset="2"/>
              <a:buChar char="Ø"/>
            </a:pPr>
            <a:endParaRPr lang="hu-HU" sz="1800" dirty="0">
              <a:solidFill>
                <a:schemeClr val="accent6"/>
              </a:solidFill>
            </a:endParaRPr>
          </a:p>
          <a:p>
            <a:pPr lvl="1" algn="just">
              <a:buFont typeface="Wingdings" panose="05000000000000000000" pitchFamily="2" charset="2"/>
              <a:buChar char="Ø"/>
            </a:pPr>
            <a:r>
              <a:rPr lang="hu-HU" sz="1800" dirty="0" err="1" smtClean="0">
                <a:solidFill>
                  <a:schemeClr val="accent6"/>
                </a:solidFill>
              </a:rPr>
              <a:t>CSED-re</a:t>
            </a:r>
            <a:r>
              <a:rPr lang="hu-HU" sz="1800" dirty="0" smtClean="0">
                <a:solidFill>
                  <a:schemeClr val="accent6"/>
                </a:solidFill>
              </a:rPr>
              <a:t> </a:t>
            </a:r>
            <a:r>
              <a:rPr lang="hu-HU" sz="1800" dirty="0">
                <a:solidFill>
                  <a:schemeClr val="accent6"/>
                </a:solidFill>
              </a:rPr>
              <a:t>az örökbe fogadó személy is jogosult, azonban - a vér szerinti szülőhöz hasonlóan - legfeljebb a gyermek születését követő 168 napon (kb. 6 hónapon) belül. </a:t>
            </a:r>
            <a:endParaRPr lang="hu-HU" sz="1800" dirty="0" smtClean="0">
              <a:solidFill>
                <a:schemeClr val="accent6"/>
              </a:solidFill>
            </a:endParaRPr>
          </a:p>
          <a:p>
            <a:pPr lvl="1" algn="just">
              <a:buFont typeface="Wingdings" panose="05000000000000000000" pitchFamily="2" charset="2"/>
              <a:buChar char="Ø"/>
            </a:pPr>
            <a:endParaRPr lang="hu-HU" sz="1800" dirty="0">
              <a:solidFill>
                <a:schemeClr val="accent6"/>
              </a:solidFill>
            </a:endParaRPr>
          </a:p>
          <a:p>
            <a:pPr lvl="1" algn="just">
              <a:buFont typeface="Wingdings" panose="05000000000000000000" pitchFamily="2" charset="2"/>
              <a:buChar char="Ø"/>
            </a:pPr>
            <a:r>
              <a:rPr lang="hu-HU" sz="1800" dirty="0">
                <a:solidFill>
                  <a:schemeClr val="accent6"/>
                </a:solidFill>
              </a:rPr>
              <a:t>A hat hónapos és két év közötti gyermekeket örökbefogadó szülők a GYED igénybevételére jogosultak. </a:t>
            </a:r>
            <a:endParaRPr lang="hu-HU" sz="1800" dirty="0" smtClean="0">
              <a:solidFill>
                <a:schemeClr val="accent6"/>
              </a:solidFill>
            </a:endParaRPr>
          </a:p>
          <a:p>
            <a:pPr lvl="1" algn="just">
              <a:buFont typeface="Wingdings" panose="05000000000000000000" pitchFamily="2" charset="2"/>
              <a:buChar char="Ø"/>
            </a:pPr>
            <a:endParaRPr lang="hu-HU" sz="1800" dirty="0">
              <a:solidFill>
                <a:schemeClr val="accent6"/>
              </a:solidFill>
            </a:endParaRPr>
          </a:p>
          <a:p>
            <a:pPr lvl="1" algn="just">
              <a:buFont typeface="Wingdings" panose="05000000000000000000" pitchFamily="2" charset="2"/>
              <a:buChar char="Ø"/>
            </a:pPr>
            <a:r>
              <a:rPr lang="hu-HU" sz="1800" dirty="0">
                <a:solidFill>
                  <a:schemeClr val="accent6"/>
                </a:solidFill>
              </a:rPr>
              <a:t>A két év feletti gyermeket örökbefogadó szülők is otthon maradhatnak a gyermekkel az örökbefogadás utáni, kezdeti időszakban. Munkajövedelmük átmeneti kiesését kompenzálja az örökbefogadói díj, ami a feltételeit és összegét tekintve megegyezik a </a:t>
            </a:r>
            <a:r>
              <a:rPr lang="hu-HU" sz="1800" dirty="0" err="1">
                <a:solidFill>
                  <a:schemeClr val="accent6"/>
                </a:solidFill>
              </a:rPr>
              <a:t>GYED-del</a:t>
            </a:r>
            <a:r>
              <a:rPr lang="hu-HU" sz="1800" dirty="0">
                <a:solidFill>
                  <a:schemeClr val="accent6"/>
                </a:solidFill>
              </a:rPr>
              <a:t>, időtartama a </a:t>
            </a:r>
            <a:r>
              <a:rPr lang="hu-HU" sz="1800" dirty="0" err="1">
                <a:solidFill>
                  <a:schemeClr val="accent6"/>
                </a:solidFill>
              </a:rPr>
              <a:t>CSED-nek</a:t>
            </a:r>
            <a:r>
              <a:rPr lang="hu-HU" sz="1800" dirty="0">
                <a:solidFill>
                  <a:schemeClr val="accent6"/>
                </a:solidFill>
              </a:rPr>
              <a:t> megfelelően 168 nap.</a:t>
            </a:r>
          </a:p>
          <a:p>
            <a:pPr marL="400050" lvl="1" indent="0" algn="just">
              <a:buNone/>
            </a:pPr>
            <a:endParaRPr lang="hu-HU" sz="1800" dirty="0">
              <a:solidFill>
                <a:schemeClr val="accent6"/>
              </a:solidFill>
            </a:endParaRPr>
          </a:p>
          <a:p>
            <a:pPr marL="0" indent="0" algn="just">
              <a:buNone/>
            </a:pPr>
            <a:r>
              <a:rPr lang="hu-HU" sz="1800" i="1" dirty="0" smtClean="0">
                <a:solidFill>
                  <a:schemeClr val="accent6"/>
                </a:solidFill>
              </a:rPr>
              <a:t>Hatály</a:t>
            </a:r>
            <a:r>
              <a:rPr lang="hu-HU" sz="1800" i="1" dirty="0">
                <a:solidFill>
                  <a:schemeClr val="accent6"/>
                </a:solidFill>
              </a:rPr>
              <a:t>:</a:t>
            </a:r>
            <a:r>
              <a:rPr lang="hu-HU" sz="1800" dirty="0">
                <a:solidFill>
                  <a:schemeClr val="accent6"/>
                </a:solidFill>
              </a:rPr>
              <a:t> 2020.01.01.</a:t>
            </a:r>
          </a:p>
          <a:p>
            <a:pPr marL="0" indent="0" algn="just">
              <a:buNone/>
            </a:pPr>
            <a:endParaRPr lang="hu-HU" sz="1800" dirty="0" smtClean="0">
              <a:solidFill>
                <a:schemeClr val="accent6"/>
              </a:solidFill>
            </a:endParaRPr>
          </a:p>
        </p:txBody>
      </p:sp>
    </p:spTree>
    <p:extLst>
      <p:ext uri="{BB962C8B-B14F-4D97-AF65-F5344CB8AC3E}">
        <p14:creationId xmlns:p14="http://schemas.microsoft.com/office/powerpoint/2010/main" val="37252681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88640"/>
            <a:ext cx="8229600" cy="1080120"/>
          </a:xfrm>
        </p:spPr>
        <p:txBody>
          <a:bodyPr/>
          <a:lstStyle/>
          <a:p>
            <a:r>
              <a:rPr lang="hu-HU" sz="2800" b="1" dirty="0" smtClean="0">
                <a:solidFill>
                  <a:srgbClr val="002060"/>
                </a:solidFill>
              </a:rPr>
              <a:t>Örökbefogadói díj a </a:t>
            </a:r>
            <a:r>
              <a:rPr lang="hu-HU" sz="2800" b="1" dirty="0" err="1" smtClean="0">
                <a:solidFill>
                  <a:srgbClr val="002060"/>
                </a:solidFill>
              </a:rPr>
              <a:t>Tbj-ben</a:t>
            </a:r>
            <a:r>
              <a:rPr lang="hu-HU" sz="2800" b="1" dirty="0" smtClean="0">
                <a:solidFill>
                  <a:srgbClr val="002060"/>
                </a:solidFill>
              </a:rPr>
              <a:t/>
            </a:r>
            <a:br>
              <a:rPr lang="hu-HU" sz="2800" b="1" dirty="0" smtClean="0">
                <a:solidFill>
                  <a:srgbClr val="002060"/>
                </a:solidFill>
              </a:rPr>
            </a:br>
            <a:r>
              <a:rPr lang="hu-HU" sz="2000" b="1" dirty="0">
                <a:solidFill>
                  <a:srgbClr val="002060"/>
                </a:solidFill>
              </a:rPr>
              <a:t>[Tbj. </a:t>
            </a:r>
            <a:r>
              <a:rPr lang="hu-HU" sz="2000" b="1" dirty="0" smtClean="0">
                <a:solidFill>
                  <a:srgbClr val="002060"/>
                </a:solidFill>
              </a:rPr>
              <a:t>8. </a:t>
            </a:r>
            <a:r>
              <a:rPr lang="hu-HU" sz="2000" b="1" dirty="0">
                <a:solidFill>
                  <a:srgbClr val="002060"/>
                </a:solidFill>
              </a:rPr>
              <a:t>§ </a:t>
            </a:r>
            <a:r>
              <a:rPr lang="hu-HU" sz="2000" b="1" dirty="0" err="1" smtClean="0">
                <a:solidFill>
                  <a:srgbClr val="002060"/>
                </a:solidFill>
              </a:rPr>
              <a:t>aa</a:t>
            </a:r>
            <a:r>
              <a:rPr lang="hu-HU" sz="2000" b="1" dirty="0" smtClean="0">
                <a:solidFill>
                  <a:srgbClr val="002060"/>
                </a:solidFill>
              </a:rPr>
              <a:t>) pont; 9. § (3) a) </a:t>
            </a:r>
            <a:r>
              <a:rPr lang="hu-HU" sz="2000" b="1" dirty="0">
                <a:solidFill>
                  <a:srgbClr val="002060"/>
                </a:solidFill>
              </a:rPr>
              <a:t>pont; 16. § (1) a</a:t>
            </a:r>
            <a:r>
              <a:rPr lang="hu-HU" sz="2000" b="1" dirty="0" smtClean="0">
                <a:solidFill>
                  <a:srgbClr val="002060"/>
                </a:solidFill>
              </a:rPr>
              <a:t>) </a:t>
            </a:r>
            <a:r>
              <a:rPr lang="hu-HU" sz="2000" b="1" dirty="0">
                <a:solidFill>
                  <a:srgbClr val="002060"/>
                </a:solidFill>
              </a:rPr>
              <a:t>pont; 28. § (1) a</a:t>
            </a:r>
            <a:r>
              <a:rPr lang="hu-HU" sz="2000" b="1" dirty="0" smtClean="0">
                <a:solidFill>
                  <a:srgbClr val="002060"/>
                </a:solidFill>
              </a:rPr>
              <a:t>) és c) pont;</a:t>
            </a:r>
            <a:r>
              <a:rPr lang="pt-BR" sz="2000" b="1" dirty="0">
                <a:solidFill>
                  <a:srgbClr val="002060"/>
                </a:solidFill>
              </a:rPr>
              <a:t> </a:t>
            </a:r>
            <a:r>
              <a:rPr lang="pt-BR" sz="2000" b="1" dirty="0" smtClean="0">
                <a:solidFill>
                  <a:srgbClr val="002060"/>
                </a:solidFill>
              </a:rPr>
              <a:t>2</a:t>
            </a:r>
            <a:r>
              <a:rPr lang="hu-HU" sz="2000" b="1" dirty="0" smtClean="0">
                <a:solidFill>
                  <a:srgbClr val="002060"/>
                </a:solidFill>
              </a:rPr>
              <a:t>9</a:t>
            </a:r>
            <a:r>
              <a:rPr lang="pt-BR" sz="2000" b="1" dirty="0" smtClean="0">
                <a:solidFill>
                  <a:srgbClr val="002060"/>
                </a:solidFill>
              </a:rPr>
              <a:t>. </a:t>
            </a:r>
            <a:r>
              <a:rPr lang="pt-BR" sz="2000" b="1" dirty="0">
                <a:solidFill>
                  <a:srgbClr val="002060"/>
                </a:solidFill>
              </a:rPr>
              <a:t>§ </a:t>
            </a:r>
            <a:r>
              <a:rPr lang="pt-BR" sz="2000" b="1" dirty="0" smtClean="0">
                <a:solidFill>
                  <a:srgbClr val="002060"/>
                </a:solidFill>
              </a:rPr>
              <a:t>(</a:t>
            </a:r>
            <a:r>
              <a:rPr lang="hu-HU" sz="2000" b="1" dirty="0" smtClean="0">
                <a:solidFill>
                  <a:srgbClr val="002060"/>
                </a:solidFill>
              </a:rPr>
              <a:t>4</a:t>
            </a:r>
            <a:r>
              <a:rPr lang="pt-BR" sz="2000" b="1" dirty="0" smtClean="0">
                <a:solidFill>
                  <a:srgbClr val="002060"/>
                </a:solidFill>
              </a:rPr>
              <a:t>) </a:t>
            </a:r>
            <a:r>
              <a:rPr lang="pt-BR" sz="2000" b="1" dirty="0">
                <a:solidFill>
                  <a:srgbClr val="002060"/>
                </a:solidFill>
              </a:rPr>
              <a:t>a) és c) pont</a:t>
            </a:r>
            <a:r>
              <a:rPr lang="hu-HU" sz="2000" b="1" dirty="0" smtClean="0">
                <a:solidFill>
                  <a:srgbClr val="002060"/>
                </a:solidFill>
              </a:rPr>
              <a:t>  ]</a:t>
            </a:r>
            <a:endParaRPr lang="hu-HU" sz="2000" b="1" dirty="0">
              <a:solidFill>
                <a:srgbClr val="002060"/>
              </a:solidFill>
            </a:endParaRPr>
          </a:p>
        </p:txBody>
      </p:sp>
      <p:sp>
        <p:nvSpPr>
          <p:cNvPr id="3" name="Tartalom helye 2"/>
          <p:cNvSpPr>
            <a:spLocks noGrp="1"/>
          </p:cNvSpPr>
          <p:nvPr>
            <p:ph idx="1"/>
          </p:nvPr>
        </p:nvSpPr>
        <p:spPr>
          <a:xfrm>
            <a:off x="539552" y="1556792"/>
            <a:ext cx="8229600" cy="5184576"/>
          </a:xfrm>
        </p:spPr>
        <p:txBody>
          <a:bodyPr/>
          <a:lstStyle/>
          <a:p>
            <a:pPr algn="just">
              <a:buFont typeface="Wingdings" panose="05000000000000000000" pitchFamily="2" charset="2"/>
              <a:buChar char="Ø"/>
            </a:pPr>
            <a:r>
              <a:rPr lang="hu-HU" sz="1800" b="1" i="1" dirty="0" smtClean="0">
                <a:solidFill>
                  <a:schemeClr val="accent6"/>
                </a:solidFill>
              </a:rPr>
              <a:t>Szünetel </a:t>
            </a:r>
            <a:r>
              <a:rPr lang="hu-HU" sz="1800" b="1" i="1" dirty="0">
                <a:solidFill>
                  <a:schemeClr val="accent6"/>
                </a:solidFill>
              </a:rPr>
              <a:t>a </a:t>
            </a:r>
            <a:r>
              <a:rPr lang="hu-HU" sz="1800" b="1" i="1" dirty="0" smtClean="0">
                <a:solidFill>
                  <a:schemeClr val="accent6"/>
                </a:solidFill>
              </a:rPr>
              <a:t>biztosítás </a:t>
            </a:r>
            <a:r>
              <a:rPr lang="hu-HU" sz="1800" dirty="0" smtClean="0">
                <a:solidFill>
                  <a:schemeClr val="accent6"/>
                </a:solidFill>
              </a:rPr>
              <a:t>a </a:t>
            </a:r>
            <a:r>
              <a:rPr lang="hu-HU" sz="1800" dirty="0">
                <a:solidFill>
                  <a:schemeClr val="accent6"/>
                </a:solidFill>
              </a:rPr>
              <a:t>fizetés nélküli szabadság ideje alatt, kivéve, </a:t>
            </a:r>
            <a:r>
              <a:rPr lang="hu-HU" sz="1800" dirty="0" smtClean="0">
                <a:solidFill>
                  <a:schemeClr val="accent6"/>
                </a:solidFill>
              </a:rPr>
              <a:t>ha </a:t>
            </a:r>
            <a:r>
              <a:rPr lang="hu-HU" sz="1800" dirty="0">
                <a:solidFill>
                  <a:schemeClr val="accent6"/>
                </a:solidFill>
              </a:rPr>
              <a:t>a fizetés nélküli szabadság idejére </a:t>
            </a:r>
            <a:r>
              <a:rPr lang="hu-HU" sz="1800" dirty="0" smtClean="0">
                <a:solidFill>
                  <a:schemeClr val="accent6"/>
                </a:solidFill>
              </a:rPr>
              <a:t>…</a:t>
            </a:r>
            <a:r>
              <a:rPr lang="hu-HU" sz="1800" b="1" i="1" dirty="0" smtClean="0">
                <a:solidFill>
                  <a:schemeClr val="accent6"/>
                </a:solidFill>
              </a:rPr>
              <a:t>örökbefogadói díj</a:t>
            </a:r>
            <a:r>
              <a:rPr lang="hu-HU" sz="1800" dirty="0" smtClean="0">
                <a:solidFill>
                  <a:schemeClr val="accent6"/>
                </a:solidFill>
              </a:rPr>
              <a:t> ….kerül folyósításra.</a:t>
            </a:r>
          </a:p>
          <a:p>
            <a:pPr algn="just">
              <a:buFont typeface="Wingdings" panose="05000000000000000000" pitchFamily="2" charset="2"/>
              <a:buChar char="Ø"/>
            </a:pPr>
            <a:r>
              <a:rPr lang="hu-HU" sz="1800" b="1" i="1" dirty="0" smtClean="0">
                <a:solidFill>
                  <a:schemeClr val="accent6"/>
                </a:solidFill>
              </a:rPr>
              <a:t>Egészségügyi </a:t>
            </a:r>
            <a:r>
              <a:rPr lang="hu-HU" sz="1800" b="1" i="1" dirty="0">
                <a:solidFill>
                  <a:schemeClr val="accent6"/>
                </a:solidFill>
              </a:rPr>
              <a:t>szolgáltatásra jogosult </a:t>
            </a:r>
            <a:r>
              <a:rPr lang="hu-HU" sz="1800" dirty="0">
                <a:solidFill>
                  <a:schemeClr val="accent6"/>
                </a:solidFill>
              </a:rPr>
              <a:t>- az e törvény szerint biztosított, illetőleg a 13. § szerint egészségügyi szolgáltatásra jogosult személyeken túl - az, </a:t>
            </a:r>
            <a:r>
              <a:rPr lang="hu-HU" sz="1800" dirty="0" smtClean="0">
                <a:solidFill>
                  <a:schemeClr val="accent6"/>
                </a:solidFill>
              </a:rPr>
              <a:t>aki ….</a:t>
            </a:r>
            <a:r>
              <a:rPr lang="hu-HU" sz="1800" b="1" i="1" dirty="0" smtClean="0">
                <a:solidFill>
                  <a:schemeClr val="accent6"/>
                </a:solidFill>
              </a:rPr>
              <a:t>örökbefogadói díjban</a:t>
            </a:r>
            <a:r>
              <a:rPr lang="hu-HU" sz="1800" dirty="0" smtClean="0">
                <a:solidFill>
                  <a:schemeClr val="accent6"/>
                </a:solidFill>
              </a:rPr>
              <a:t> …..részesül</a:t>
            </a:r>
            <a:r>
              <a:rPr lang="hu-HU" sz="1800" dirty="0">
                <a:solidFill>
                  <a:schemeClr val="accent6"/>
                </a:solidFill>
              </a:rPr>
              <a:t>. </a:t>
            </a:r>
            <a:endParaRPr lang="hu-HU" sz="1800" dirty="0" smtClean="0">
              <a:solidFill>
                <a:schemeClr val="accent6"/>
              </a:solidFill>
            </a:endParaRPr>
          </a:p>
          <a:p>
            <a:pPr algn="just">
              <a:buFont typeface="Wingdings" panose="05000000000000000000" pitchFamily="2" charset="2"/>
              <a:buChar char="Ø"/>
            </a:pPr>
            <a:r>
              <a:rPr lang="hu-HU" sz="1800" dirty="0" smtClean="0">
                <a:solidFill>
                  <a:schemeClr val="accent6"/>
                </a:solidFill>
              </a:rPr>
              <a:t>A </a:t>
            </a:r>
            <a:r>
              <a:rPr lang="hu-HU" sz="1800" dirty="0">
                <a:solidFill>
                  <a:schemeClr val="accent6"/>
                </a:solidFill>
              </a:rPr>
              <a:t>27. §</a:t>
            </a:r>
            <a:r>
              <a:rPr lang="hu-HU" sz="1800" dirty="0" err="1">
                <a:solidFill>
                  <a:schemeClr val="accent6"/>
                </a:solidFill>
              </a:rPr>
              <a:t>-ban</a:t>
            </a:r>
            <a:r>
              <a:rPr lang="hu-HU" sz="1800" dirty="0">
                <a:solidFill>
                  <a:schemeClr val="accent6"/>
                </a:solidFill>
              </a:rPr>
              <a:t> meghatározott </a:t>
            </a:r>
            <a:r>
              <a:rPr lang="hu-HU" sz="1800" b="1" i="1" dirty="0">
                <a:solidFill>
                  <a:schemeClr val="accent6"/>
                </a:solidFill>
              </a:rPr>
              <a:t>járulékalap alsó határát arányosan csökkenteni kell </a:t>
            </a:r>
            <a:r>
              <a:rPr lang="hu-HU" sz="1800" dirty="0">
                <a:solidFill>
                  <a:schemeClr val="accent6"/>
                </a:solidFill>
              </a:rPr>
              <a:t>azon időszak figyelembevételével, amely alatt a </a:t>
            </a:r>
            <a:r>
              <a:rPr lang="hu-HU" sz="1800" b="1" i="1" dirty="0">
                <a:solidFill>
                  <a:schemeClr val="accent6"/>
                </a:solidFill>
              </a:rPr>
              <a:t>társas </a:t>
            </a:r>
            <a:r>
              <a:rPr lang="hu-HU" sz="1800" b="1" i="1" dirty="0" smtClean="0">
                <a:solidFill>
                  <a:schemeClr val="accent6"/>
                </a:solidFill>
              </a:rPr>
              <a:t>vállalkozó </a:t>
            </a:r>
          </a:p>
          <a:p>
            <a:pPr lvl="1" algn="just">
              <a:buFont typeface="Wingdings" panose="05000000000000000000" pitchFamily="2" charset="2"/>
              <a:buChar char="Ø"/>
            </a:pPr>
            <a:r>
              <a:rPr lang="hu-HU" sz="1800" dirty="0" smtClean="0">
                <a:solidFill>
                  <a:schemeClr val="accent6"/>
                </a:solidFill>
              </a:rPr>
              <a:t>……</a:t>
            </a:r>
            <a:r>
              <a:rPr lang="hu-HU" sz="1800" b="1" i="1" dirty="0" smtClean="0">
                <a:solidFill>
                  <a:schemeClr val="accent6"/>
                </a:solidFill>
              </a:rPr>
              <a:t>örökbefogadói díjban</a:t>
            </a:r>
            <a:r>
              <a:rPr lang="hu-HU" sz="1800" dirty="0" smtClean="0">
                <a:solidFill>
                  <a:schemeClr val="accent6"/>
                </a:solidFill>
              </a:rPr>
              <a:t> ….részesül,</a:t>
            </a:r>
          </a:p>
          <a:p>
            <a:pPr lvl="1" algn="just">
              <a:buFont typeface="Wingdings" panose="05000000000000000000" pitchFamily="2" charset="2"/>
              <a:buChar char="Ø"/>
            </a:pPr>
            <a:r>
              <a:rPr lang="hu-HU" sz="1800" dirty="0" smtClean="0">
                <a:solidFill>
                  <a:schemeClr val="accent6"/>
                </a:solidFill>
              </a:rPr>
              <a:t>.......</a:t>
            </a:r>
            <a:r>
              <a:rPr lang="hu-HU" sz="1800" b="1" i="1" dirty="0" smtClean="0">
                <a:solidFill>
                  <a:schemeClr val="accent6"/>
                </a:solidFill>
              </a:rPr>
              <a:t>örökbefogadói díjban </a:t>
            </a:r>
            <a:r>
              <a:rPr lang="hu-HU" sz="1800" dirty="0" smtClean="0">
                <a:solidFill>
                  <a:schemeClr val="accent6"/>
                </a:solidFill>
              </a:rPr>
              <a:t>…..egyidejűleg részesül.</a:t>
            </a:r>
            <a:endParaRPr lang="hu-HU" sz="1800" dirty="0">
              <a:solidFill>
                <a:schemeClr val="accent6"/>
              </a:solidFill>
            </a:endParaRPr>
          </a:p>
          <a:p>
            <a:pPr marL="457200" lvl="1" indent="0" algn="just">
              <a:buNone/>
            </a:pPr>
            <a:r>
              <a:rPr lang="hu-HU" sz="1800" dirty="0">
                <a:solidFill>
                  <a:schemeClr val="accent6"/>
                </a:solidFill>
              </a:rPr>
              <a:t> </a:t>
            </a:r>
          </a:p>
          <a:p>
            <a:pPr algn="just">
              <a:buFont typeface="Wingdings" panose="05000000000000000000" pitchFamily="2" charset="2"/>
              <a:buChar char="Ø"/>
            </a:pPr>
            <a:r>
              <a:rPr lang="hu-HU" sz="1800" b="1" i="1" dirty="0" smtClean="0">
                <a:solidFill>
                  <a:schemeClr val="accent6"/>
                </a:solidFill>
              </a:rPr>
              <a:t>Az </a:t>
            </a:r>
            <a:r>
              <a:rPr lang="hu-HU" sz="1800" b="1" i="1" dirty="0">
                <a:solidFill>
                  <a:schemeClr val="accent6"/>
                </a:solidFill>
              </a:rPr>
              <a:t>egyéni vállalkozó a járulékfizetési alsó határ után nem köteles nyugdíjjárulékot és egészségbiztosítási- és munkaerő-piaci járulékot fizetni </a:t>
            </a:r>
            <a:r>
              <a:rPr lang="hu-HU" sz="1800" dirty="0">
                <a:solidFill>
                  <a:schemeClr val="accent6"/>
                </a:solidFill>
              </a:rPr>
              <a:t>arra az időtartamra, amely alatt</a:t>
            </a:r>
          </a:p>
          <a:p>
            <a:pPr algn="just">
              <a:buFont typeface="Wingdings" panose="05000000000000000000" pitchFamily="2" charset="2"/>
              <a:buChar char="Ø"/>
            </a:pPr>
            <a:r>
              <a:rPr lang="hu-HU" sz="1800" dirty="0" smtClean="0">
                <a:solidFill>
                  <a:schemeClr val="accent6"/>
                </a:solidFill>
              </a:rPr>
              <a:t>……</a:t>
            </a:r>
            <a:r>
              <a:rPr lang="hu-HU" sz="1800" b="1" i="1" dirty="0" smtClean="0">
                <a:solidFill>
                  <a:schemeClr val="accent6"/>
                </a:solidFill>
              </a:rPr>
              <a:t>örökbefogadói díjban </a:t>
            </a:r>
            <a:r>
              <a:rPr lang="hu-HU" sz="1800" dirty="0" smtClean="0">
                <a:solidFill>
                  <a:schemeClr val="accent6"/>
                </a:solidFill>
              </a:rPr>
              <a:t>….részesül</a:t>
            </a:r>
            <a:r>
              <a:rPr lang="hu-HU" sz="1800" dirty="0">
                <a:solidFill>
                  <a:schemeClr val="accent6"/>
                </a:solidFill>
              </a:rPr>
              <a:t>,</a:t>
            </a:r>
          </a:p>
          <a:p>
            <a:pPr algn="just">
              <a:buFont typeface="Wingdings" panose="05000000000000000000" pitchFamily="2" charset="2"/>
              <a:buChar char="Ø"/>
            </a:pPr>
            <a:r>
              <a:rPr lang="hu-HU" sz="1800" dirty="0" smtClean="0">
                <a:solidFill>
                  <a:schemeClr val="accent6"/>
                </a:solidFill>
              </a:rPr>
              <a:t>……</a:t>
            </a:r>
            <a:r>
              <a:rPr lang="hu-HU" sz="1800" b="1" i="1" dirty="0" smtClean="0">
                <a:solidFill>
                  <a:schemeClr val="accent6"/>
                </a:solidFill>
              </a:rPr>
              <a:t>örökbefogadói díjban </a:t>
            </a:r>
            <a:r>
              <a:rPr lang="hu-HU" sz="1800" dirty="0" smtClean="0">
                <a:solidFill>
                  <a:schemeClr val="accent6"/>
                </a:solidFill>
              </a:rPr>
              <a:t>……egyidejűleg részesül.</a:t>
            </a:r>
            <a:endParaRPr lang="hu-HU" sz="1800" dirty="0">
              <a:solidFill>
                <a:schemeClr val="accent6"/>
              </a:solidFill>
            </a:endParaRPr>
          </a:p>
          <a:p>
            <a:pPr marL="0" indent="0" algn="just">
              <a:buNone/>
            </a:pPr>
            <a:endParaRPr lang="hu-HU" sz="1600" dirty="0">
              <a:solidFill>
                <a:schemeClr val="accent6"/>
              </a:solidFill>
            </a:endParaRPr>
          </a:p>
          <a:p>
            <a:pPr marL="0" indent="0" algn="just">
              <a:buNone/>
            </a:pPr>
            <a:r>
              <a:rPr lang="hu-HU" sz="1600" i="1" dirty="0" smtClean="0">
                <a:solidFill>
                  <a:schemeClr val="accent6"/>
                </a:solidFill>
              </a:rPr>
              <a:t>Hatály:</a:t>
            </a:r>
            <a:r>
              <a:rPr lang="hu-HU" sz="1600" dirty="0" smtClean="0">
                <a:solidFill>
                  <a:schemeClr val="accent6"/>
                </a:solidFill>
              </a:rPr>
              <a:t> 2020.01.01.</a:t>
            </a:r>
            <a:endParaRPr lang="hu-HU" sz="1600" dirty="0">
              <a:solidFill>
                <a:schemeClr val="accent6"/>
              </a:solidFill>
            </a:endParaRPr>
          </a:p>
          <a:p>
            <a:pPr marL="0" indent="0" algn="just">
              <a:buNone/>
            </a:pPr>
            <a:endParaRPr lang="hu-HU" sz="2400" dirty="0">
              <a:solidFill>
                <a:schemeClr val="accent6"/>
              </a:solidFill>
            </a:endParaRPr>
          </a:p>
        </p:txBody>
      </p:sp>
    </p:spTree>
    <p:extLst>
      <p:ext uri="{BB962C8B-B14F-4D97-AF65-F5344CB8AC3E}">
        <p14:creationId xmlns:p14="http://schemas.microsoft.com/office/powerpoint/2010/main" val="729147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3200" b="1" dirty="0" smtClean="0">
                <a:solidFill>
                  <a:srgbClr val="002060"/>
                </a:solidFill>
              </a:rPr>
              <a:t>Egészségügyi szolgáltatási járulék</a:t>
            </a:r>
            <a:br>
              <a:rPr lang="hu-HU" sz="3200" b="1" dirty="0" smtClean="0">
                <a:solidFill>
                  <a:srgbClr val="002060"/>
                </a:solidFill>
              </a:rPr>
            </a:br>
            <a:r>
              <a:rPr lang="hu-HU" sz="3200" b="1" dirty="0" smtClean="0">
                <a:solidFill>
                  <a:srgbClr val="002060"/>
                </a:solidFill>
              </a:rPr>
              <a:t>[</a:t>
            </a:r>
            <a:r>
              <a:rPr lang="hu-HU" sz="3200" b="1" dirty="0">
                <a:solidFill>
                  <a:srgbClr val="002060"/>
                </a:solidFill>
              </a:rPr>
              <a:t>Tbj. </a:t>
            </a:r>
            <a:r>
              <a:rPr lang="hu-HU" sz="3200" b="1" dirty="0" smtClean="0">
                <a:solidFill>
                  <a:srgbClr val="002060"/>
                </a:solidFill>
              </a:rPr>
              <a:t>19. § (4) bekezdés]</a:t>
            </a:r>
            <a:endParaRPr lang="hu-HU" sz="3200" b="1" dirty="0">
              <a:solidFill>
                <a:srgbClr val="002060"/>
              </a:solidFill>
            </a:endParaRPr>
          </a:p>
        </p:txBody>
      </p:sp>
      <p:sp>
        <p:nvSpPr>
          <p:cNvPr id="3" name="Tartalom helye 2"/>
          <p:cNvSpPr>
            <a:spLocks noGrp="1"/>
          </p:cNvSpPr>
          <p:nvPr>
            <p:ph idx="1"/>
          </p:nvPr>
        </p:nvSpPr>
        <p:spPr>
          <a:xfrm>
            <a:off x="457200" y="1417638"/>
            <a:ext cx="8229600" cy="5035697"/>
          </a:xfrm>
        </p:spPr>
        <p:txBody>
          <a:bodyPr/>
          <a:lstStyle/>
          <a:p>
            <a:pPr>
              <a:buFont typeface="Wingdings" panose="05000000000000000000" pitchFamily="2" charset="2"/>
              <a:buChar char="Ø"/>
            </a:pPr>
            <a:endParaRPr lang="hu-HU" sz="2400" b="1" dirty="0" smtClean="0">
              <a:solidFill>
                <a:schemeClr val="accent6"/>
              </a:solidFill>
            </a:endParaRPr>
          </a:p>
          <a:p>
            <a:pPr marL="0" indent="0" algn="ctr">
              <a:buNone/>
            </a:pPr>
            <a:r>
              <a:rPr lang="hu-HU" sz="2400" b="1" dirty="0" smtClean="0">
                <a:solidFill>
                  <a:schemeClr val="accent6"/>
                </a:solidFill>
              </a:rPr>
              <a:t>2020. 01.01-től 7710 Ft/ hó (257 Ft/nap)</a:t>
            </a:r>
            <a:endParaRPr lang="hu-HU" sz="2400" b="1" dirty="0">
              <a:solidFill>
                <a:schemeClr val="accent6"/>
              </a:solidFill>
            </a:endParaRPr>
          </a:p>
          <a:p>
            <a:pPr marL="450850" indent="0" algn="just">
              <a:buNone/>
            </a:pPr>
            <a:endParaRPr lang="hu-HU" sz="2000" dirty="0" smtClean="0">
              <a:solidFill>
                <a:schemeClr val="accent6"/>
              </a:solidFill>
            </a:endParaRPr>
          </a:p>
          <a:p>
            <a:pPr marL="450850" indent="0" algn="just">
              <a:buNone/>
            </a:pPr>
            <a:r>
              <a:rPr lang="hu-HU" sz="2000" dirty="0" smtClean="0">
                <a:solidFill>
                  <a:schemeClr val="accent6"/>
                </a:solidFill>
              </a:rPr>
              <a:t>Kötelezettek :</a:t>
            </a:r>
          </a:p>
          <a:p>
            <a:pPr marL="793750" algn="just">
              <a:buFont typeface="Wingdings" panose="05000000000000000000" pitchFamily="2" charset="2"/>
              <a:buChar char="Ø"/>
            </a:pPr>
            <a:r>
              <a:rPr lang="hu-HU" sz="2000" dirty="0" smtClean="0">
                <a:solidFill>
                  <a:schemeClr val="accent6"/>
                </a:solidFill>
              </a:rPr>
              <a:t>A </a:t>
            </a:r>
            <a:r>
              <a:rPr lang="hu-HU" sz="2000" dirty="0">
                <a:solidFill>
                  <a:schemeClr val="accent6"/>
                </a:solidFill>
              </a:rPr>
              <a:t>kiegészítő tevékenységet folytató egyéni vállalkozó, </a:t>
            </a:r>
            <a:endParaRPr lang="hu-HU" sz="2000" dirty="0" smtClean="0">
              <a:solidFill>
                <a:schemeClr val="accent6"/>
              </a:solidFill>
            </a:endParaRPr>
          </a:p>
          <a:p>
            <a:pPr marL="793750" algn="just">
              <a:buFont typeface="Wingdings" panose="05000000000000000000" pitchFamily="2" charset="2"/>
              <a:buChar char="Ø"/>
            </a:pPr>
            <a:r>
              <a:rPr lang="hu-HU" sz="2000" dirty="0" smtClean="0">
                <a:solidFill>
                  <a:schemeClr val="accent6"/>
                </a:solidFill>
              </a:rPr>
              <a:t>a </a:t>
            </a:r>
            <a:r>
              <a:rPr lang="hu-HU" sz="2000" dirty="0">
                <a:solidFill>
                  <a:schemeClr val="accent6"/>
                </a:solidFill>
              </a:rPr>
              <a:t>kiegészítő tevékenységet folytató társas vállalkozó után a társas vállalkozás, </a:t>
            </a:r>
            <a:endParaRPr lang="hu-HU" sz="2000" dirty="0" smtClean="0">
              <a:solidFill>
                <a:schemeClr val="accent6"/>
              </a:solidFill>
            </a:endParaRPr>
          </a:p>
          <a:p>
            <a:pPr marL="793750" algn="just">
              <a:buFont typeface="Wingdings" panose="05000000000000000000" pitchFamily="2" charset="2"/>
              <a:buChar char="Ø"/>
            </a:pPr>
            <a:r>
              <a:rPr lang="hu-HU" sz="2000" dirty="0" smtClean="0">
                <a:solidFill>
                  <a:schemeClr val="accent6"/>
                </a:solidFill>
              </a:rPr>
              <a:t>tagi </a:t>
            </a:r>
            <a:r>
              <a:rPr lang="hu-HU" sz="2000" dirty="0">
                <a:solidFill>
                  <a:schemeClr val="accent6"/>
                </a:solidFill>
              </a:rPr>
              <a:t>munkavégzés esetén a szociális szövetkezet, valamint </a:t>
            </a:r>
            <a:endParaRPr lang="hu-HU" sz="2000" dirty="0" smtClean="0">
              <a:solidFill>
                <a:schemeClr val="accent6"/>
              </a:solidFill>
            </a:endParaRPr>
          </a:p>
          <a:p>
            <a:pPr marL="793750" algn="just">
              <a:buFont typeface="Wingdings" panose="05000000000000000000" pitchFamily="2" charset="2"/>
              <a:buChar char="Ø"/>
            </a:pPr>
            <a:r>
              <a:rPr lang="hu-HU" sz="2000" dirty="0" smtClean="0">
                <a:solidFill>
                  <a:schemeClr val="accent6"/>
                </a:solidFill>
              </a:rPr>
              <a:t>a </a:t>
            </a:r>
            <a:r>
              <a:rPr lang="hu-HU" sz="2000" dirty="0">
                <a:solidFill>
                  <a:schemeClr val="accent6"/>
                </a:solidFill>
              </a:rPr>
              <a:t>39. § (2) bekezdésében meghatározott </a:t>
            </a:r>
            <a:r>
              <a:rPr lang="hu-HU" sz="2000" dirty="0" smtClean="0">
                <a:solidFill>
                  <a:schemeClr val="accent6"/>
                </a:solidFill>
              </a:rPr>
              <a:t>személy.</a:t>
            </a:r>
            <a:endParaRPr lang="hu-HU" sz="2000" dirty="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3776245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2400" b="1" dirty="0" smtClean="0">
                <a:solidFill>
                  <a:srgbClr val="002060"/>
                </a:solidFill>
              </a:rPr>
              <a:t>Szakképzési rendszer átalakulásával kapcsolatos fontosabb módosítások</a:t>
            </a:r>
            <a:br>
              <a:rPr lang="hu-HU" sz="2400" b="1" dirty="0" smtClean="0">
                <a:solidFill>
                  <a:srgbClr val="002060"/>
                </a:solidFill>
              </a:rPr>
            </a:br>
            <a:r>
              <a:rPr lang="hu-HU" sz="1800" b="1" dirty="0" smtClean="0">
                <a:solidFill>
                  <a:srgbClr val="002060"/>
                </a:solidFill>
              </a:rPr>
              <a:t>[</a:t>
            </a:r>
            <a:r>
              <a:rPr lang="hu-HU" sz="1800" b="1" dirty="0">
                <a:solidFill>
                  <a:srgbClr val="002060"/>
                </a:solidFill>
              </a:rPr>
              <a:t>Tbj. </a:t>
            </a:r>
            <a:r>
              <a:rPr lang="hu-HU" sz="1800" b="1" dirty="0" smtClean="0">
                <a:solidFill>
                  <a:srgbClr val="002060"/>
                </a:solidFill>
              </a:rPr>
              <a:t>4. § a) 2. pont; k) 1. pont; p) pont; 5. § (1) bekezdés c) pont, 8. § h) pont]</a:t>
            </a:r>
            <a:endParaRPr lang="hu-HU" sz="1800" b="1" dirty="0">
              <a:solidFill>
                <a:srgbClr val="002060"/>
              </a:solidFill>
            </a:endParaRPr>
          </a:p>
        </p:txBody>
      </p:sp>
      <p:sp>
        <p:nvSpPr>
          <p:cNvPr id="3" name="Tartalom helye 2"/>
          <p:cNvSpPr>
            <a:spLocks noGrp="1"/>
          </p:cNvSpPr>
          <p:nvPr>
            <p:ph idx="1"/>
          </p:nvPr>
        </p:nvSpPr>
        <p:spPr>
          <a:xfrm>
            <a:off x="457200" y="1700808"/>
            <a:ext cx="8229600" cy="4752527"/>
          </a:xfrm>
        </p:spPr>
        <p:txBody>
          <a:bodyPr/>
          <a:lstStyle/>
          <a:p>
            <a:pPr algn="just">
              <a:buFont typeface="Wingdings" panose="05000000000000000000" pitchFamily="2" charset="2"/>
              <a:buChar char="Ø"/>
            </a:pPr>
            <a:r>
              <a:rPr lang="hu-HU" sz="1800" dirty="0" smtClean="0">
                <a:solidFill>
                  <a:schemeClr val="accent6"/>
                </a:solidFill>
              </a:rPr>
              <a:t>Foglalkoztató: </a:t>
            </a:r>
            <a:r>
              <a:rPr lang="hu-HU" sz="1800" strike="sngStrike" dirty="0">
                <a:solidFill>
                  <a:schemeClr val="accent6"/>
                </a:solidFill>
              </a:rPr>
              <a:t>a szakképzésről szóló törvényben meghatározott tanulószerződés alapján szakképző iskolai tanulmányokat folytató tanuló esetén a tanulószerződés megkötésére jogosult szervezet</a:t>
            </a:r>
            <a:r>
              <a:rPr lang="hu-HU" sz="1800" strike="sngStrike" dirty="0" smtClean="0">
                <a:solidFill>
                  <a:schemeClr val="accent6"/>
                </a:solidFill>
              </a:rPr>
              <a:t>,</a:t>
            </a:r>
          </a:p>
          <a:p>
            <a:pPr marL="0" indent="0" algn="just">
              <a:buNone/>
            </a:pPr>
            <a:endParaRPr lang="hu-HU" sz="1800" strike="sngStrike" dirty="0" smtClean="0">
              <a:solidFill>
                <a:schemeClr val="accent6"/>
              </a:solidFill>
            </a:endParaRPr>
          </a:p>
          <a:p>
            <a:pPr algn="just">
              <a:buFont typeface="Wingdings" panose="05000000000000000000" pitchFamily="2" charset="2"/>
              <a:buChar char="Ø"/>
            </a:pPr>
            <a:r>
              <a:rPr lang="hu-HU" sz="1800" dirty="0" smtClean="0">
                <a:solidFill>
                  <a:schemeClr val="accent6"/>
                </a:solidFill>
              </a:rPr>
              <a:t>Járulékalapot </a:t>
            </a:r>
            <a:r>
              <a:rPr lang="hu-HU" sz="1800" dirty="0">
                <a:solidFill>
                  <a:schemeClr val="accent6"/>
                </a:solidFill>
              </a:rPr>
              <a:t>képező jövedelem</a:t>
            </a:r>
            <a:r>
              <a:rPr lang="hu-HU" sz="1800" dirty="0" smtClean="0">
                <a:solidFill>
                  <a:schemeClr val="accent6"/>
                </a:solidFill>
              </a:rPr>
              <a:t>:…</a:t>
            </a:r>
            <a:r>
              <a:rPr lang="hu-HU" sz="1800" b="1" i="1" dirty="0" smtClean="0">
                <a:solidFill>
                  <a:schemeClr val="accent6"/>
                </a:solidFill>
              </a:rPr>
              <a:t>a </a:t>
            </a:r>
            <a:r>
              <a:rPr lang="hu-HU" sz="1800" b="1" i="1" dirty="0">
                <a:solidFill>
                  <a:schemeClr val="accent6"/>
                </a:solidFill>
              </a:rPr>
              <a:t>szakképzési munkaszerződés alapján ténylegesen kifizetett pénzbeli </a:t>
            </a:r>
            <a:r>
              <a:rPr lang="hu-HU" sz="1800" b="1" i="1" dirty="0" smtClean="0">
                <a:solidFill>
                  <a:schemeClr val="accent6"/>
                </a:solidFill>
              </a:rPr>
              <a:t>juttatás</a:t>
            </a:r>
            <a:r>
              <a:rPr lang="hu-HU" sz="1800" dirty="0" smtClean="0">
                <a:solidFill>
                  <a:schemeClr val="accent6"/>
                </a:solidFill>
              </a:rPr>
              <a:t>…</a:t>
            </a:r>
          </a:p>
          <a:p>
            <a:pPr marL="0" indent="0" algn="just">
              <a:buNone/>
            </a:pPr>
            <a:endParaRPr lang="hu-HU" sz="1800" dirty="0">
              <a:solidFill>
                <a:schemeClr val="accent6"/>
              </a:solidFill>
            </a:endParaRPr>
          </a:p>
          <a:p>
            <a:pPr algn="just">
              <a:buFont typeface="Wingdings" panose="05000000000000000000" pitchFamily="2" charset="2"/>
              <a:buChar char="Ø"/>
            </a:pPr>
            <a:r>
              <a:rPr lang="hu-HU" sz="1800" strike="sngStrike" dirty="0" smtClean="0">
                <a:solidFill>
                  <a:schemeClr val="accent6"/>
                </a:solidFill>
              </a:rPr>
              <a:t>Tanulószerződés</a:t>
            </a:r>
            <a:r>
              <a:rPr lang="hu-HU" sz="1800" strike="sngStrike" dirty="0">
                <a:solidFill>
                  <a:schemeClr val="accent6"/>
                </a:solidFill>
              </a:rPr>
              <a:t>: a szakképzésről szóló törvény szerinti tanulószerződés</a:t>
            </a:r>
            <a:r>
              <a:rPr lang="hu-HU" sz="1800" strike="sngStrike" dirty="0" smtClean="0">
                <a:solidFill>
                  <a:schemeClr val="accent6"/>
                </a:solidFill>
              </a:rPr>
              <a:t>.</a:t>
            </a:r>
          </a:p>
          <a:p>
            <a:pPr marL="0" indent="0" algn="just">
              <a:buNone/>
            </a:pPr>
            <a:endParaRPr lang="hu-HU" sz="1800" strike="sngStrike" dirty="0" smtClean="0">
              <a:solidFill>
                <a:schemeClr val="accent6"/>
              </a:solidFill>
            </a:endParaRPr>
          </a:p>
          <a:p>
            <a:pPr algn="just">
              <a:buFont typeface="Wingdings" panose="05000000000000000000" pitchFamily="2" charset="2"/>
              <a:buChar char="Ø"/>
            </a:pPr>
            <a:r>
              <a:rPr lang="hu-HU" sz="1800" dirty="0" smtClean="0">
                <a:solidFill>
                  <a:schemeClr val="accent6"/>
                </a:solidFill>
              </a:rPr>
              <a:t>Biztosított: </a:t>
            </a:r>
            <a:r>
              <a:rPr lang="hu-HU" sz="1800" strike="sngStrike" dirty="0">
                <a:solidFill>
                  <a:schemeClr val="accent6"/>
                </a:solidFill>
              </a:rPr>
              <a:t>a tanulószerződés alapján szakképző iskolai tanulmányokat folytató tanuló</a:t>
            </a:r>
            <a:r>
              <a:rPr lang="hu-HU" sz="1800" strike="sngStrike" dirty="0" smtClean="0">
                <a:solidFill>
                  <a:schemeClr val="accent6"/>
                </a:solidFill>
              </a:rPr>
              <a:t>,</a:t>
            </a:r>
          </a:p>
          <a:p>
            <a:pPr marL="0" indent="0" algn="just">
              <a:buNone/>
            </a:pPr>
            <a:endParaRPr lang="hu-HU" sz="1800" strike="sngStrike" dirty="0">
              <a:solidFill>
                <a:schemeClr val="accent6"/>
              </a:solidFill>
            </a:endParaRPr>
          </a:p>
          <a:p>
            <a:pPr algn="just">
              <a:buFont typeface="Wingdings" panose="05000000000000000000" pitchFamily="2" charset="2"/>
              <a:buChar char="Ø"/>
            </a:pPr>
            <a:r>
              <a:rPr lang="hu-HU" sz="1800" dirty="0" smtClean="0">
                <a:solidFill>
                  <a:schemeClr val="accent6"/>
                </a:solidFill>
              </a:rPr>
              <a:t>Szünetel </a:t>
            </a:r>
            <a:r>
              <a:rPr lang="hu-HU" sz="1800" dirty="0">
                <a:solidFill>
                  <a:schemeClr val="accent6"/>
                </a:solidFill>
              </a:rPr>
              <a:t>a </a:t>
            </a:r>
            <a:r>
              <a:rPr lang="hu-HU" sz="1800" dirty="0" smtClean="0">
                <a:solidFill>
                  <a:schemeClr val="accent6"/>
                </a:solidFill>
              </a:rPr>
              <a:t>biztosítás: </a:t>
            </a:r>
            <a:r>
              <a:rPr lang="hu-HU" sz="1800" strike="sngStrike" dirty="0" smtClean="0">
                <a:solidFill>
                  <a:schemeClr val="accent6"/>
                </a:solidFill>
              </a:rPr>
              <a:t>a </a:t>
            </a:r>
            <a:r>
              <a:rPr lang="hu-HU" sz="1800" strike="sngStrike" dirty="0">
                <a:solidFill>
                  <a:schemeClr val="accent6"/>
                </a:solidFill>
              </a:rPr>
              <a:t>tanulószerződés szüneteltetésének időtartama alatt,</a:t>
            </a:r>
          </a:p>
          <a:p>
            <a:pPr marL="0" indent="0" algn="just">
              <a:buNone/>
            </a:pPr>
            <a:r>
              <a:rPr lang="hu-HU" sz="2400" dirty="0">
                <a:solidFill>
                  <a:schemeClr val="accent6"/>
                </a:solidFill>
              </a:rPr>
              <a:t> </a:t>
            </a:r>
          </a:p>
          <a:p>
            <a:pPr marL="0" indent="0" algn="just">
              <a:buNone/>
            </a:pPr>
            <a:r>
              <a:rPr lang="hu-HU" sz="1600" i="1" dirty="0">
                <a:solidFill>
                  <a:schemeClr val="accent6"/>
                </a:solidFill>
              </a:rPr>
              <a:t>  Hatály: 2020.01.01.</a:t>
            </a:r>
          </a:p>
          <a:p>
            <a:pPr marL="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20269356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634082"/>
          </a:xfrm>
        </p:spPr>
        <p:txBody>
          <a:bodyPr/>
          <a:lstStyle/>
          <a:p>
            <a:r>
              <a:rPr lang="hu-HU" sz="2400" b="1" dirty="0">
                <a:solidFill>
                  <a:srgbClr val="002060"/>
                </a:solidFill>
              </a:rPr>
              <a:t>Szakképzési munkaszerződés</a:t>
            </a:r>
            <a:endParaRPr lang="hu-HU" sz="1800" b="1" dirty="0">
              <a:solidFill>
                <a:srgbClr val="002060"/>
              </a:solidFill>
            </a:endParaRPr>
          </a:p>
        </p:txBody>
      </p:sp>
      <p:sp>
        <p:nvSpPr>
          <p:cNvPr id="3" name="Tartalom helye 2"/>
          <p:cNvSpPr>
            <a:spLocks noGrp="1"/>
          </p:cNvSpPr>
          <p:nvPr>
            <p:ph idx="1"/>
          </p:nvPr>
        </p:nvSpPr>
        <p:spPr>
          <a:xfrm>
            <a:off x="457200" y="908720"/>
            <a:ext cx="8291264" cy="5760640"/>
          </a:xfrm>
        </p:spPr>
        <p:txBody>
          <a:bodyPr/>
          <a:lstStyle/>
          <a:p>
            <a:pPr algn="just">
              <a:buFont typeface="Wingdings" panose="05000000000000000000" pitchFamily="2" charset="2"/>
              <a:buChar char="Ø"/>
            </a:pPr>
            <a:r>
              <a:rPr lang="hu-HU" sz="1400" dirty="0">
                <a:solidFill>
                  <a:schemeClr val="accent6"/>
                </a:solidFill>
              </a:rPr>
              <a:t>A </a:t>
            </a:r>
            <a:r>
              <a:rPr lang="hu-HU" sz="1400" dirty="0" smtClean="0">
                <a:solidFill>
                  <a:schemeClr val="accent6"/>
                </a:solidFill>
              </a:rPr>
              <a:t>szakképzésben a </a:t>
            </a:r>
            <a:r>
              <a:rPr lang="hu-HU" sz="1400" dirty="0">
                <a:solidFill>
                  <a:schemeClr val="accent6"/>
                </a:solidFill>
              </a:rPr>
              <a:t>tanuló </a:t>
            </a:r>
            <a:r>
              <a:rPr lang="hu-HU" sz="1400" u="sng" dirty="0">
                <a:solidFill>
                  <a:schemeClr val="accent6"/>
                </a:solidFill>
              </a:rPr>
              <a:t>tanulói </a:t>
            </a:r>
            <a:r>
              <a:rPr lang="hu-HU" sz="1400" u="sng" dirty="0" smtClean="0">
                <a:solidFill>
                  <a:schemeClr val="accent6"/>
                </a:solidFill>
              </a:rPr>
              <a:t>jogviszonyban</a:t>
            </a:r>
            <a:r>
              <a:rPr lang="hu-HU" sz="1400" dirty="0" smtClean="0">
                <a:solidFill>
                  <a:schemeClr val="accent6"/>
                </a:solidFill>
              </a:rPr>
              <a:t>, a </a:t>
            </a:r>
            <a:r>
              <a:rPr lang="hu-HU" sz="1400" dirty="0">
                <a:solidFill>
                  <a:schemeClr val="accent6"/>
                </a:solidFill>
              </a:rPr>
              <a:t>képzésben részt vevő személy </a:t>
            </a:r>
            <a:r>
              <a:rPr lang="hu-HU" sz="1400" u="sng" dirty="0">
                <a:solidFill>
                  <a:schemeClr val="accent6"/>
                </a:solidFill>
              </a:rPr>
              <a:t>felnőttképzési jogviszonyban </a:t>
            </a:r>
            <a:r>
              <a:rPr lang="hu-HU" sz="1400" dirty="0">
                <a:solidFill>
                  <a:schemeClr val="accent6"/>
                </a:solidFill>
              </a:rPr>
              <a:t>áll</a:t>
            </a:r>
            <a:r>
              <a:rPr lang="hu-HU" sz="1400" dirty="0" smtClean="0">
                <a:solidFill>
                  <a:schemeClr val="accent6"/>
                </a:solidFill>
              </a:rPr>
              <a:t>.</a:t>
            </a:r>
          </a:p>
          <a:p>
            <a:pPr marL="0" indent="0" algn="just">
              <a:buNone/>
            </a:pPr>
            <a:endParaRPr lang="hu-HU" sz="1400" dirty="0" smtClean="0">
              <a:solidFill>
                <a:schemeClr val="accent6"/>
              </a:solidFill>
            </a:endParaRPr>
          </a:p>
          <a:p>
            <a:pPr algn="just">
              <a:buFont typeface="Wingdings" panose="05000000000000000000" pitchFamily="2" charset="2"/>
              <a:buChar char="Ø"/>
            </a:pPr>
            <a:r>
              <a:rPr lang="hu-HU" sz="1400" dirty="0">
                <a:solidFill>
                  <a:schemeClr val="accent6"/>
                </a:solidFill>
              </a:rPr>
              <a:t>A tanuló, illetve a képzésben részt vevő személy a szakirányú </a:t>
            </a:r>
            <a:r>
              <a:rPr lang="hu-HU" sz="1400" dirty="0" smtClean="0">
                <a:solidFill>
                  <a:schemeClr val="accent6"/>
                </a:solidFill>
              </a:rPr>
              <a:t>oktatásban a </a:t>
            </a:r>
            <a:r>
              <a:rPr lang="hu-HU" sz="1400" dirty="0">
                <a:solidFill>
                  <a:schemeClr val="accent6"/>
                </a:solidFill>
              </a:rPr>
              <a:t>szakképző intézményben </a:t>
            </a:r>
            <a:r>
              <a:rPr lang="hu-HU" sz="1400" dirty="0" smtClean="0">
                <a:solidFill>
                  <a:schemeClr val="accent6"/>
                </a:solidFill>
              </a:rPr>
              <a:t>vagy </a:t>
            </a:r>
            <a:r>
              <a:rPr lang="hu-HU" sz="1400" b="1" i="1" dirty="0" smtClean="0">
                <a:solidFill>
                  <a:schemeClr val="accent6"/>
                </a:solidFill>
              </a:rPr>
              <a:t>szakképzési </a:t>
            </a:r>
            <a:r>
              <a:rPr lang="hu-HU" sz="1400" b="1" i="1" dirty="0">
                <a:solidFill>
                  <a:schemeClr val="accent6"/>
                </a:solidFill>
              </a:rPr>
              <a:t>munkaszerződéssel a duális képzőhelyen </a:t>
            </a:r>
            <a:r>
              <a:rPr lang="hu-HU" sz="1400" dirty="0">
                <a:solidFill>
                  <a:schemeClr val="accent6"/>
                </a:solidFill>
              </a:rPr>
              <a:t>vehet részt</a:t>
            </a:r>
            <a:r>
              <a:rPr lang="hu-HU" sz="1400" dirty="0" smtClean="0">
                <a:solidFill>
                  <a:schemeClr val="accent6"/>
                </a:solidFill>
              </a:rPr>
              <a:t>.</a:t>
            </a:r>
          </a:p>
          <a:p>
            <a:pPr marL="0" indent="0" algn="just">
              <a:buNone/>
            </a:pPr>
            <a:r>
              <a:rPr lang="hu-HU" sz="1400" dirty="0" smtClean="0">
                <a:solidFill>
                  <a:schemeClr val="accent6"/>
                </a:solidFill>
              </a:rPr>
              <a:t>A </a:t>
            </a:r>
            <a:r>
              <a:rPr lang="hu-HU" sz="1400" dirty="0">
                <a:solidFill>
                  <a:schemeClr val="accent6"/>
                </a:solidFill>
              </a:rPr>
              <a:t>szakképző intézményben a szakirányú oktatás akkor teljesíthető, ha a tanuló, illetve a képzésben részt vevő személy duális képzőhelyen való részvétele a szakirányú oktatásban a gazdasági kamara közreműködése mellett sem biztosítható.</a:t>
            </a:r>
            <a:endParaRPr lang="hu-HU" sz="1400" dirty="0" smtClean="0">
              <a:solidFill>
                <a:schemeClr val="accent6"/>
              </a:solidFill>
            </a:endParaRPr>
          </a:p>
          <a:p>
            <a:pPr lvl="1" algn="just">
              <a:buFont typeface="Wingdings" panose="05000000000000000000" pitchFamily="2" charset="2"/>
              <a:buChar char="Ø"/>
            </a:pPr>
            <a:endParaRPr lang="hu-HU" sz="1400" dirty="0" smtClean="0">
              <a:solidFill>
                <a:schemeClr val="accent6"/>
              </a:solidFill>
            </a:endParaRPr>
          </a:p>
          <a:p>
            <a:pPr algn="just">
              <a:buFont typeface="Wingdings" panose="05000000000000000000" pitchFamily="2" charset="2"/>
              <a:buChar char="Ø"/>
            </a:pPr>
            <a:r>
              <a:rPr lang="hu-HU" sz="1400" dirty="0">
                <a:solidFill>
                  <a:schemeClr val="accent6"/>
                </a:solidFill>
              </a:rPr>
              <a:t>A szakképzési munkaszerződéssel a tanuló, illetve a képzésben részt vevő személy és a duális képzőhely között munkaviszony jön létre</a:t>
            </a:r>
            <a:r>
              <a:rPr lang="hu-HU" sz="1400" dirty="0" smtClean="0">
                <a:solidFill>
                  <a:schemeClr val="accent6"/>
                </a:solidFill>
              </a:rPr>
              <a:t>.</a:t>
            </a:r>
          </a:p>
          <a:p>
            <a:pPr algn="just">
              <a:buFont typeface="Wingdings" panose="05000000000000000000" pitchFamily="2" charset="2"/>
              <a:buChar char="Ø"/>
            </a:pPr>
            <a:endParaRPr lang="hu-HU" sz="1400" dirty="0">
              <a:solidFill>
                <a:schemeClr val="accent6"/>
              </a:solidFill>
            </a:endParaRPr>
          </a:p>
          <a:p>
            <a:pPr algn="just">
              <a:buFont typeface="Wingdings" panose="05000000000000000000" pitchFamily="2" charset="2"/>
              <a:buChar char="Ø"/>
            </a:pPr>
            <a:r>
              <a:rPr lang="hu-HU" sz="1400" dirty="0" smtClean="0">
                <a:solidFill>
                  <a:schemeClr val="accent6"/>
                </a:solidFill>
              </a:rPr>
              <a:t>Munkáltató </a:t>
            </a:r>
            <a:r>
              <a:rPr lang="hu-HU" sz="1400" dirty="0">
                <a:solidFill>
                  <a:schemeClr val="accent6"/>
                </a:solidFill>
              </a:rPr>
              <a:t>alatt a duális képzőhelyet, munkavállaló alatt a tanulót, illetve a képzésben részt vevő személyt kell </a:t>
            </a:r>
            <a:r>
              <a:rPr lang="hu-HU" sz="1400" dirty="0" smtClean="0">
                <a:solidFill>
                  <a:schemeClr val="accent6"/>
                </a:solidFill>
              </a:rPr>
              <a:t>érteni.</a:t>
            </a:r>
          </a:p>
          <a:p>
            <a:pPr algn="just">
              <a:buFont typeface="Wingdings" panose="05000000000000000000" pitchFamily="2" charset="2"/>
              <a:buChar char="Ø"/>
            </a:pPr>
            <a:endParaRPr lang="hu-HU" sz="1400" dirty="0">
              <a:solidFill>
                <a:schemeClr val="accent6"/>
              </a:solidFill>
            </a:endParaRPr>
          </a:p>
          <a:p>
            <a:pPr algn="just">
              <a:buFont typeface="Wingdings" panose="05000000000000000000" pitchFamily="2" charset="2"/>
              <a:buChar char="Ø"/>
            </a:pPr>
            <a:r>
              <a:rPr lang="hu-HU" sz="1400" dirty="0" smtClean="0">
                <a:solidFill>
                  <a:schemeClr val="accent6"/>
                </a:solidFill>
              </a:rPr>
              <a:t>Szakképzési </a:t>
            </a:r>
            <a:r>
              <a:rPr lang="hu-HU" sz="1400" dirty="0">
                <a:solidFill>
                  <a:schemeClr val="accent6"/>
                </a:solidFill>
              </a:rPr>
              <a:t>munkaszerződés a tanulóval, illetve a képzésben részt vevő személlyel </a:t>
            </a:r>
            <a:r>
              <a:rPr lang="hu-HU" sz="1400" b="1" i="1" dirty="0">
                <a:solidFill>
                  <a:schemeClr val="accent6"/>
                </a:solidFill>
              </a:rPr>
              <a:t>a szakirányú oktatás kezdő napjával kezdődő hatállyal a szakirányú oktatás egészére kiterjedő határozott időtartamra köthető</a:t>
            </a:r>
            <a:r>
              <a:rPr lang="hu-HU" sz="1400" dirty="0" smtClean="0">
                <a:solidFill>
                  <a:schemeClr val="accent6"/>
                </a:solidFill>
              </a:rPr>
              <a:t>.</a:t>
            </a:r>
          </a:p>
          <a:p>
            <a:pPr marL="0" indent="0" algn="just">
              <a:buNone/>
            </a:pPr>
            <a:endParaRPr lang="hu-HU" sz="1400" dirty="0" smtClean="0">
              <a:solidFill>
                <a:schemeClr val="accent6"/>
              </a:solidFill>
            </a:endParaRPr>
          </a:p>
          <a:p>
            <a:pPr algn="just">
              <a:buFont typeface="Wingdings" panose="05000000000000000000" pitchFamily="2" charset="2"/>
              <a:buChar char="Ø"/>
            </a:pPr>
            <a:r>
              <a:rPr lang="hu-HU" sz="1400" dirty="0" err="1" smtClean="0">
                <a:solidFill>
                  <a:schemeClr val="accent6"/>
                </a:solidFill>
              </a:rPr>
              <a:t>Szkt</a:t>
            </a:r>
            <a:r>
              <a:rPr lang="hu-HU" sz="1400" dirty="0" smtClean="0">
                <a:solidFill>
                  <a:schemeClr val="accent6"/>
                </a:solidFill>
              </a:rPr>
              <a:t>. 85</a:t>
            </a:r>
            <a:r>
              <a:rPr lang="hu-HU" sz="1400" dirty="0">
                <a:solidFill>
                  <a:schemeClr val="accent6"/>
                </a:solidFill>
              </a:rPr>
              <a:t>. § </a:t>
            </a:r>
            <a:r>
              <a:rPr lang="hu-HU" sz="1400" dirty="0" smtClean="0">
                <a:solidFill>
                  <a:schemeClr val="accent6"/>
                </a:solidFill>
              </a:rPr>
              <a:t>(</a:t>
            </a:r>
            <a:r>
              <a:rPr lang="hu-HU" sz="1400" dirty="0">
                <a:solidFill>
                  <a:schemeClr val="accent6"/>
                </a:solidFill>
              </a:rPr>
              <a:t>4) </a:t>
            </a:r>
            <a:r>
              <a:rPr lang="hu-HU" sz="1400" dirty="0" smtClean="0">
                <a:solidFill>
                  <a:schemeClr val="accent6"/>
                </a:solidFill>
              </a:rPr>
              <a:t>bekezdés: A </a:t>
            </a:r>
            <a:r>
              <a:rPr lang="hu-HU" sz="1400" dirty="0">
                <a:solidFill>
                  <a:schemeClr val="accent6"/>
                </a:solidFill>
              </a:rPr>
              <a:t>tanuló, illetve a képzésben részt vevő személy </a:t>
            </a:r>
            <a:r>
              <a:rPr lang="hu-HU" sz="1400" b="1" i="1" dirty="0">
                <a:solidFill>
                  <a:schemeClr val="accent6"/>
                </a:solidFill>
              </a:rPr>
              <a:t>a szakképzési munkaszerződés időtartama alatt </a:t>
            </a:r>
            <a:r>
              <a:rPr lang="hu-HU" sz="1400" dirty="0">
                <a:solidFill>
                  <a:schemeClr val="accent6"/>
                </a:solidFill>
              </a:rPr>
              <a:t>a társadalombiztosítás ellátásaira való jogosultság szempontjából </a:t>
            </a:r>
            <a:r>
              <a:rPr lang="hu-HU" sz="1400" b="1" i="1" dirty="0">
                <a:solidFill>
                  <a:schemeClr val="accent6"/>
                </a:solidFill>
              </a:rPr>
              <a:t>munkaviszonyban foglalkoztatott biztosítottnak minősül</a:t>
            </a:r>
            <a:r>
              <a:rPr lang="hu-HU" sz="1400" dirty="0">
                <a:solidFill>
                  <a:schemeClr val="accent6"/>
                </a:solidFill>
              </a:rPr>
              <a:t>, a munkaviszony időtartama nyugellátásra jogosító szolgálati időnek, munkabére nyugdíjalapot képező jövedelemnek számít.</a:t>
            </a:r>
          </a:p>
          <a:p>
            <a:pPr marL="0" indent="0" algn="just">
              <a:buNone/>
            </a:pPr>
            <a:r>
              <a:rPr lang="hu-HU" sz="1500" dirty="0">
                <a:solidFill>
                  <a:schemeClr val="accent6"/>
                </a:solidFill>
              </a:rPr>
              <a:t> </a:t>
            </a:r>
            <a:endParaRPr lang="hu-HU" sz="1500" dirty="0" smtClean="0">
              <a:solidFill>
                <a:schemeClr val="accent6"/>
              </a:solidFill>
            </a:endParaRPr>
          </a:p>
          <a:p>
            <a:pPr marL="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11035157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pPr marL="0" indent="0" algn="ctr">
              <a:buNone/>
            </a:pPr>
            <a:endParaRPr lang="hu-HU" b="1" dirty="0">
              <a:solidFill>
                <a:srgbClr val="002060"/>
              </a:solidFill>
              <a:latin typeface="+mj-lt"/>
              <a:ea typeface="+mj-ea"/>
              <a:cs typeface="+mj-cs"/>
            </a:endParaRPr>
          </a:p>
          <a:p>
            <a:pPr marL="0" indent="0" algn="ctr">
              <a:buNone/>
            </a:pPr>
            <a:r>
              <a:rPr lang="hu-HU" b="1" dirty="0" smtClean="0">
                <a:solidFill>
                  <a:srgbClr val="002060"/>
                </a:solidFill>
                <a:latin typeface="+mj-lt"/>
                <a:ea typeface="+mj-ea"/>
                <a:cs typeface="+mj-cs"/>
              </a:rPr>
              <a:t>A </a:t>
            </a:r>
            <a:r>
              <a:rPr lang="hu-HU" b="1" dirty="0">
                <a:solidFill>
                  <a:srgbClr val="002060"/>
                </a:solidFill>
                <a:latin typeface="+mj-lt"/>
                <a:ea typeface="+mj-ea"/>
                <a:cs typeface="+mj-cs"/>
              </a:rPr>
              <a:t>társadalombiztosítás ellátásaira jogosultakról, valamint ezen ellátások fedezetéről </a:t>
            </a:r>
            <a:r>
              <a:rPr lang="hu-HU" b="1" dirty="0" smtClean="0">
                <a:solidFill>
                  <a:srgbClr val="002060"/>
                </a:solidFill>
                <a:latin typeface="+mj-lt"/>
                <a:ea typeface="+mj-ea"/>
                <a:cs typeface="+mj-cs"/>
              </a:rPr>
              <a:t>szóló </a:t>
            </a:r>
            <a:r>
              <a:rPr lang="hu-HU" b="1" dirty="0">
                <a:solidFill>
                  <a:srgbClr val="002060"/>
                </a:solidFill>
              </a:rPr>
              <a:t>2019. évi CXXII. </a:t>
            </a:r>
            <a:r>
              <a:rPr lang="hu-HU" b="1" dirty="0" smtClean="0">
                <a:solidFill>
                  <a:srgbClr val="002060"/>
                </a:solidFill>
              </a:rPr>
              <a:t>törvény </a:t>
            </a:r>
            <a:r>
              <a:rPr lang="hu-HU" b="1" dirty="0">
                <a:solidFill>
                  <a:srgbClr val="002060"/>
                </a:solidFill>
              </a:rPr>
              <a:t>(új Tbj</a:t>
            </a:r>
            <a:r>
              <a:rPr lang="hu-HU" b="1" dirty="0" smtClean="0">
                <a:solidFill>
                  <a:srgbClr val="002060"/>
                </a:solidFill>
              </a:rPr>
              <a:t>.)</a:t>
            </a:r>
          </a:p>
          <a:p>
            <a:pPr marL="0" indent="0" algn="ctr">
              <a:buNone/>
            </a:pPr>
            <a:endParaRPr lang="hu-HU" b="1" dirty="0">
              <a:solidFill>
                <a:srgbClr val="002060"/>
              </a:solidFill>
            </a:endParaRPr>
          </a:p>
          <a:p>
            <a:pPr marL="0" indent="0" algn="ctr">
              <a:buNone/>
            </a:pPr>
            <a:r>
              <a:rPr lang="hu-HU" b="1" dirty="0" smtClean="0">
                <a:solidFill>
                  <a:srgbClr val="002060"/>
                </a:solidFill>
              </a:rPr>
              <a:t>2020.07.01-től</a:t>
            </a:r>
            <a:endParaRPr lang="hu-HU" b="1" dirty="0">
              <a:solidFill>
                <a:srgbClr val="002060"/>
              </a:solidFill>
            </a:endParaRPr>
          </a:p>
          <a:p>
            <a:pPr marL="0" indent="0" algn="ctr">
              <a:buNone/>
            </a:pPr>
            <a:endParaRPr lang="hu-HU" b="1" dirty="0">
              <a:solidFill>
                <a:srgbClr val="002060"/>
              </a:solidFill>
              <a:latin typeface="+mj-lt"/>
              <a:ea typeface="+mj-ea"/>
              <a:cs typeface="+mj-cs"/>
            </a:endParaRPr>
          </a:p>
          <a:p>
            <a:pPr marL="0" indent="0" algn="ctr">
              <a:buNone/>
            </a:pPr>
            <a:r>
              <a:rPr lang="hu-HU" b="1" dirty="0">
                <a:solidFill>
                  <a:srgbClr val="002060"/>
                </a:solidFill>
                <a:latin typeface="+mj-lt"/>
                <a:ea typeface="+mj-ea"/>
                <a:cs typeface="+mj-cs"/>
              </a:rPr>
              <a:t> </a:t>
            </a:r>
          </a:p>
        </p:txBody>
      </p:sp>
    </p:spTree>
    <p:extLst>
      <p:ext uri="{BB962C8B-B14F-4D97-AF65-F5344CB8AC3E}">
        <p14:creationId xmlns:p14="http://schemas.microsoft.com/office/powerpoint/2010/main" val="12090024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778098"/>
          </a:xfrm>
        </p:spPr>
        <p:txBody>
          <a:bodyPr/>
          <a:lstStyle/>
          <a:p>
            <a:r>
              <a:rPr lang="hu-HU" sz="3200" b="1" dirty="0" smtClean="0">
                <a:solidFill>
                  <a:srgbClr val="002060"/>
                </a:solidFill>
              </a:rPr>
              <a:t>Főbb módosítások</a:t>
            </a:r>
            <a:endParaRPr lang="hu-HU" sz="3200" b="1" dirty="0">
              <a:solidFill>
                <a:srgbClr val="002060"/>
              </a:solidFill>
            </a:endParaRPr>
          </a:p>
        </p:txBody>
      </p:sp>
      <p:sp>
        <p:nvSpPr>
          <p:cNvPr id="3" name="Tartalom helye 2"/>
          <p:cNvSpPr>
            <a:spLocks noGrp="1"/>
          </p:cNvSpPr>
          <p:nvPr>
            <p:ph idx="1"/>
          </p:nvPr>
        </p:nvSpPr>
        <p:spPr>
          <a:xfrm>
            <a:off x="457200" y="1052736"/>
            <a:ext cx="8229600" cy="5400599"/>
          </a:xfrm>
        </p:spPr>
        <p:txBody>
          <a:bodyPr/>
          <a:lstStyle/>
          <a:p>
            <a:pPr algn="just">
              <a:buFont typeface="Wingdings" panose="05000000000000000000" pitchFamily="2" charset="2"/>
              <a:buChar char="Ø"/>
            </a:pPr>
            <a:r>
              <a:rPr lang="hu-HU" sz="2400" dirty="0" smtClean="0">
                <a:solidFill>
                  <a:schemeClr val="accent6"/>
                </a:solidFill>
              </a:rPr>
              <a:t>A jelenlegi törvényben és végrehajtási rendeletben található szabályozás egy törvénybe került.</a:t>
            </a:r>
          </a:p>
          <a:p>
            <a:pPr algn="just">
              <a:buFont typeface="Wingdings" panose="05000000000000000000" pitchFamily="2" charset="2"/>
              <a:buChar char="Ø"/>
            </a:pPr>
            <a:endParaRPr lang="hu-HU" sz="2400" dirty="0">
              <a:solidFill>
                <a:schemeClr val="accent6"/>
              </a:solidFill>
            </a:endParaRPr>
          </a:p>
          <a:p>
            <a:pPr algn="just">
              <a:buFont typeface="Wingdings" panose="05000000000000000000" pitchFamily="2" charset="2"/>
              <a:buChar char="Ø"/>
            </a:pPr>
            <a:r>
              <a:rPr lang="hu-HU" sz="2400" dirty="0" smtClean="0">
                <a:solidFill>
                  <a:schemeClr val="accent6"/>
                </a:solidFill>
              </a:rPr>
              <a:t>Egy járulékkulcs: az egyéni </a:t>
            </a:r>
            <a:r>
              <a:rPr lang="hu-HU" sz="2400" dirty="0">
                <a:solidFill>
                  <a:schemeClr val="accent6"/>
                </a:solidFill>
              </a:rPr>
              <a:t>járulékokat </a:t>
            </a:r>
            <a:r>
              <a:rPr lang="hu-HU" sz="2400" dirty="0" smtClean="0">
                <a:solidFill>
                  <a:schemeClr val="accent6"/>
                </a:solidFill>
              </a:rPr>
              <a:t>a </a:t>
            </a:r>
            <a:r>
              <a:rPr lang="hu-HU" sz="2400" dirty="0">
                <a:solidFill>
                  <a:schemeClr val="accent6"/>
                </a:solidFill>
              </a:rPr>
              <a:t>társadalombiztosítási járulék váltja fel </a:t>
            </a:r>
            <a:r>
              <a:rPr lang="hu-HU" sz="2400" dirty="0" smtClean="0">
                <a:solidFill>
                  <a:schemeClr val="accent6"/>
                </a:solidFill>
              </a:rPr>
              <a:t>(</a:t>
            </a:r>
            <a:r>
              <a:rPr lang="hu-HU" sz="2400" dirty="0">
                <a:solidFill>
                  <a:schemeClr val="accent6"/>
                </a:solidFill>
              </a:rPr>
              <a:t>meghatározott esetekben továbbra is kizárólag nyugdíjjárulékot kell fizetni</a:t>
            </a:r>
            <a:r>
              <a:rPr lang="hu-HU" sz="2400" dirty="0" smtClean="0">
                <a:solidFill>
                  <a:schemeClr val="accent6"/>
                </a:solidFill>
              </a:rPr>
              <a:t>).</a:t>
            </a:r>
          </a:p>
          <a:p>
            <a:pPr algn="just">
              <a:buFont typeface="Wingdings" panose="05000000000000000000" pitchFamily="2" charset="2"/>
              <a:buChar char="Ø"/>
            </a:pPr>
            <a:endParaRPr lang="hu-HU" sz="2400" dirty="0">
              <a:solidFill>
                <a:schemeClr val="accent6"/>
              </a:solidFill>
            </a:endParaRPr>
          </a:p>
          <a:p>
            <a:pPr algn="just">
              <a:buFont typeface="Wingdings" panose="05000000000000000000" pitchFamily="2" charset="2"/>
              <a:buChar char="Ø"/>
            </a:pPr>
            <a:r>
              <a:rPr lang="hu-HU" sz="2400" dirty="0" smtClean="0">
                <a:solidFill>
                  <a:schemeClr val="accent6"/>
                </a:solidFill>
              </a:rPr>
              <a:t>A </a:t>
            </a:r>
            <a:r>
              <a:rPr lang="hu-HU" sz="2400" dirty="0">
                <a:solidFill>
                  <a:schemeClr val="accent6"/>
                </a:solidFill>
              </a:rPr>
              <a:t>kiegészítő tevékenységet folytatónak minősülő (nyugdíjas) személyek </a:t>
            </a:r>
            <a:r>
              <a:rPr lang="hu-HU" sz="2400" dirty="0" smtClean="0">
                <a:solidFill>
                  <a:schemeClr val="accent6"/>
                </a:solidFill>
              </a:rPr>
              <a:t>mentesülnek a biztosítási- és járulékfizetési kötelezettség alól.</a:t>
            </a:r>
          </a:p>
          <a:p>
            <a:pPr algn="just">
              <a:buFont typeface="Wingdings" panose="05000000000000000000" pitchFamily="2" charset="2"/>
              <a:buChar char="Ø"/>
            </a:pPr>
            <a:endParaRPr lang="hu-HU" sz="2400" dirty="0">
              <a:solidFill>
                <a:schemeClr val="accent6"/>
              </a:solidFill>
            </a:endParaRPr>
          </a:p>
          <a:p>
            <a:pPr algn="just">
              <a:buFont typeface="Wingdings" panose="05000000000000000000" pitchFamily="2" charset="2"/>
              <a:buChar char="Ø"/>
            </a:pPr>
            <a:r>
              <a:rPr lang="hu-HU" sz="2400" dirty="0" smtClean="0">
                <a:solidFill>
                  <a:schemeClr val="accent6"/>
                </a:solidFill>
              </a:rPr>
              <a:t>Átalakul </a:t>
            </a:r>
            <a:r>
              <a:rPr lang="hu-HU" sz="2400" dirty="0">
                <a:solidFill>
                  <a:schemeClr val="accent6"/>
                </a:solidFill>
              </a:rPr>
              <a:t>az egészségügyi szolgáltatási </a:t>
            </a:r>
            <a:r>
              <a:rPr lang="hu-HU" sz="2400" dirty="0" smtClean="0">
                <a:solidFill>
                  <a:schemeClr val="accent6"/>
                </a:solidFill>
              </a:rPr>
              <a:t>járulékfizetés rendszere</a:t>
            </a:r>
            <a:r>
              <a:rPr lang="hu-HU" sz="1600" dirty="0" smtClean="0">
                <a:solidFill>
                  <a:srgbClr val="2D2DB9"/>
                </a:solidFill>
              </a:rPr>
              <a:t>.</a:t>
            </a: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41801744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778098"/>
          </a:xfrm>
        </p:spPr>
        <p:txBody>
          <a:bodyPr/>
          <a:lstStyle/>
          <a:p>
            <a:r>
              <a:rPr lang="hu-HU" sz="3200" b="1" dirty="0">
                <a:solidFill>
                  <a:srgbClr val="002060"/>
                </a:solidFill>
              </a:rPr>
              <a:t>Fogalmak</a:t>
            </a:r>
          </a:p>
        </p:txBody>
      </p:sp>
      <p:sp>
        <p:nvSpPr>
          <p:cNvPr id="3" name="Tartalom helye 2"/>
          <p:cNvSpPr>
            <a:spLocks noGrp="1"/>
          </p:cNvSpPr>
          <p:nvPr>
            <p:ph idx="1"/>
          </p:nvPr>
        </p:nvSpPr>
        <p:spPr>
          <a:xfrm>
            <a:off x="457200" y="908720"/>
            <a:ext cx="8229600" cy="5544615"/>
          </a:xfrm>
        </p:spPr>
        <p:txBody>
          <a:bodyPr/>
          <a:lstStyle/>
          <a:p>
            <a:pPr marL="0" indent="0" algn="just">
              <a:buNone/>
            </a:pPr>
            <a:r>
              <a:rPr lang="hu-HU" sz="2200" b="1" i="1" dirty="0" smtClean="0">
                <a:solidFill>
                  <a:schemeClr val="accent6"/>
                </a:solidFill>
              </a:rPr>
              <a:t>Kiegészítő tevékenységet folytató személy</a:t>
            </a:r>
            <a:r>
              <a:rPr lang="hu-HU" sz="2200" b="1" i="1" dirty="0">
                <a:solidFill>
                  <a:schemeClr val="accent6"/>
                </a:solidFill>
              </a:rPr>
              <a:t>:</a:t>
            </a:r>
          </a:p>
          <a:p>
            <a:pPr algn="just">
              <a:buFont typeface="Wingdings" panose="05000000000000000000" pitchFamily="2" charset="2"/>
              <a:buChar char="Ø"/>
            </a:pPr>
            <a:r>
              <a:rPr lang="hu-HU" sz="2200" dirty="0" smtClean="0">
                <a:solidFill>
                  <a:schemeClr val="accent6"/>
                </a:solidFill>
              </a:rPr>
              <a:t>A biztosítási kötelezettség alá eső jogviszonyban kereső tevékenységet folytató saját jogú nyugdíjas személy, továbbá</a:t>
            </a: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az az özvegyi nyugdíjban részesülő személy, aki a reá irányadó nyugdíjkorhatárt betöltötte és egyéni vagy társas vállalkozónak minősül</a:t>
            </a:r>
            <a:r>
              <a:rPr lang="hu-HU" sz="2200" dirty="0">
                <a:solidFill>
                  <a:schemeClr val="accent6"/>
                </a:solidFill>
              </a:rPr>
              <a:t>,</a:t>
            </a:r>
          </a:p>
          <a:p>
            <a:pPr marL="0" indent="0" algn="just">
              <a:buNone/>
            </a:pPr>
            <a:r>
              <a:rPr lang="hu-HU" sz="2200" dirty="0" smtClean="0">
                <a:solidFill>
                  <a:schemeClr val="accent6"/>
                </a:solidFill>
              </a:rPr>
              <a:t>akkor is, ha a saját jogú vagy a hozzátartozói nyugellátás folyósítása szünetel.</a:t>
            </a:r>
          </a:p>
          <a:p>
            <a:pPr marL="0" indent="0" algn="just">
              <a:buNone/>
            </a:pPr>
            <a:endParaRPr lang="hu-HU" sz="2200" dirty="0">
              <a:solidFill>
                <a:schemeClr val="accent6"/>
              </a:solidFill>
            </a:endParaRPr>
          </a:p>
          <a:p>
            <a:pPr marL="0" indent="0" algn="just">
              <a:buNone/>
            </a:pPr>
            <a:r>
              <a:rPr lang="hu-HU" sz="2200" b="1" i="1" dirty="0">
                <a:solidFill>
                  <a:schemeClr val="accent6"/>
                </a:solidFill>
              </a:rPr>
              <a:t>Járulék</a:t>
            </a:r>
            <a:r>
              <a:rPr lang="hu-HU" sz="2200" b="1" i="1" dirty="0" smtClean="0">
                <a:solidFill>
                  <a:schemeClr val="accent6"/>
                </a:solidFill>
              </a:rPr>
              <a:t>:</a:t>
            </a:r>
          </a:p>
          <a:p>
            <a:pPr marL="0" indent="0" algn="just">
              <a:buNone/>
            </a:pPr>
            <a:r>
              <a:rPr lang="hu-HU" sz="2200" dirty="0" smtClean="0">
                <a:solidFill>
                  <a:schemeClr val="accent6"/>
                </a:solidFill>
              </a:rPr>
              <a:t>A társadalombiztosítási járulék, a nyugdíjjárulék,  az egészségügyi szolgáltatási járulék, a megállapodás alapján fizetett nyugdíjjárulék és egészségbiztosítási járulék, valamint a táppénz-hozzájárulás</a:t>
            </a:r>
            <a:r>
              <a:rPr lang="hu-HU" sz="2200" dirty="0">
                <a:solidFill>
                  <a:schemeClr val="accent6"/>
                </a:solidFill>
              </a:rPr>
              <a:t>.</a:t>
            </a:r>
            <a:endParaRPr lang="hu-HU" sz="2200" dirty="0" smtClean="0">
              <a:solidFill>
                <a:schemeClr val="accent6"/>
              </a:solidFill>
            </a:endParaRPr>
          </a:p>
          <a:p>
            <a:pPr marL="801688" indent="-350838" algn="just"/>
            <a:endParaRPr lang="hu-HU" sz="2200" dirty="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1908111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778098"/>
          </a:xfrm>
        </p:spPr>
        <p:txBody>
          <a:bodyPr/>
          <a:lstStyle/>
          <a:p>
            <a:r>
              <a:rPr lang="hu-HU" sz="3200" b="1" dirty="0">
                <a:solidFill>
                  <a:srgbClr val="002060"/>
                </a:solidFill>
              </a:rPr>
              <a:t>Biztosítottak</a:t>
            </a:r>
          </a:p>
        </p:txBody>
      </p:sp>
      <p:sp>
        <p:nvSpPr>
          <p:cNvPr id="3" name="Tartalom helye 2"/>
          <p:cNvSpPr>
            <a:spLocks noGrp="1"/>
          </p:cNvSpPr>
          <p:nvPr>
            <p:ph idx="1"/>
          </p:nvPr>
        </p:nvSpPr>
        <p:spPr>
          <a:xfrm>
            <a:off x="457200" y="1340768"/>
            <a:ext cx="8229600" cy="5112567"/>
          </a:xfrm>
        </p:spPr>
        <p:txBody>
          <a:bodyPr/>
          <a:lstStyle/>
          <a:p>
            <a:pPr marL="0" indent="0" algn="just">
              <a:buNone/>
            </a:pPr>
            <a:r>
              <a:rPr lang="hu-HU" sz="2200" dirty="0" smtClean="0">
                <a:solidFill>
                  <a:schemeClr val="accent6"/>
                </a:solidFill>
              </a:rPr>
              <a:t>Biztosított </a:t>
            </a:r>
            <a:r>
              <a:rPr lang="hu-HU" sz="2200" b="1" i="1" dirty="0">
                <a:solidFill>
                  <a:schemeClr val="accent6"/>
                </a:solidFill>
              </a:rPr>
              <a:t>a kiegészítő tevékenységet folytató személynek nem </a:t>
            </a:r>
            <a:r>
              <a:rPr lang="hu-HU" sz="2200" b="1" i="1" dirty="0" smtClean="0">
                <a:solidFill>
                  <a:schemeClr val="accent6"/>
                </a:solidFill>
              </a:rPr>
              <a:t>minősülő….</a:t>
            </a:r>
          </a:p>
          <a:p>
            <a:pPr marL="0" indent="0" algn="just">
              <a:buNone/>
            </a:pPr>
            <a:endParaRPr lang="hu-HU" sz="2200" b="1" i="1" dirty="0">
              <a:solidFill>
                <a:schemeClr val="accent6"/>
              </a:solidFill>
            </a:endParaRPr>
          </a:p>
          <a:p>
            <a:pPr marL="0" indent="0" algn="just">
              <a:buNone/>
            </a:pPr>
            <a:r>
              <a:rPr lang="hu-HU" sz="2200" dirty="0">
                <a:solidFill>
                  <a:schemeClr val="accent6"/>
                </a:solidFill>
              </a:rPr>
              <a:t>A nyugdíjas kereső tevékenységet folytató (például közalkalmazott, megbízási jogviszonyban foglalkoztatott, választott tisztségviselő…stb.) személyek mentesülnek a biztosítási és a járulékfizetési kötelezettség alól.</a:t>
            </a:r>
          </a:p>
          <a:p>
            <a:pPr algn="just">
              <a:buFont typeface="Wingdings" panose="05000000000000000000" pitchFamily="2" charset="2"/>
              <a:buChar char="Ø"/>
            </a:pPr>
            <a:endParaRPr lang="hu-HU" sz="2200" b="1" i="1" dirty="0" smtClean="0">
              <a:solidFill>
                <a:schemeClr val="accent6"/>
              </a:solidFill>
            </a:endParaRPr>
          </a:p>
          <a:p>
            <a:pPr marL="0" indent="0" algn="just">
              <a:buNone/>
            </a:pPr>
            <a:r>
              <a:rPr lang="hu-HU" sz="2200" b="1" i="1" dirty="0">
                <a:solidFill>
                  <a:schemeClr val="accent6"/>
                </a:solidFill>
              </a:rPr>
              <a:t>A biztosítottak köre - továbbra is taxatív felsorolás </a:t>
            </a:r>
            <a:r>
              <a:rPr lang="hu-HU" sz="2200" b="1" i="1" dirty="0" smtClean="0">
                <a:solidFill>
                  <a:schemeClr val="accent6"/>
                </a:solidFill>
              </a:rPr>
              <a:t>- kiegészül</a:t>
            </a:r>
            <a:r>
              <a:rPr lang="hu-HU" sz="2200" b="1" i="1" dirty="0">
                <a:solidFill>
                  <a:schemeClr val="accent6"/>
                </a:solidFill>
              </a:rPr>
              <a:t>: </a:t>
            </a:r>
          </a:p>
          <a:p>
            <a:pPr algn="just">
              <a:buFont typeface="Wingdings" panose="05000000000000000000" pitchFamily="2" charset="2"/>
              <a:buChar char="Ø"/>
            </a:pPr>
            <a:r>
              <a:rPr lang="hu-HU" sz="2200" dirty="0" smtClean="0">
                <a:solidFill>
                  <a:schemeClr val="accent6"/>
                </a:solidFill>
              </a:rPr>
              <a:t>a </a:t>
            </a:r>
            <a:r>
              <a:rPr lang="hu-HU" sz="2200" dirty="0">
                <a:solidFill>
                  <a:schemeClr val="accent6"/>
                </a:solidFill>
              </a:rPr>
              <a:t>köztársasági elnök saját jogú nyugdíjasnak nem minősülő házastársa arra az időre, amelyre a fennálló biztosítással járó jogviszonyában a biztosítása szünetel, vagy nem rendelkezik más </a:t>
            </a:r>
            <a:r>
              <a:rPr lang="hu-HU" sz="2200" dirty="0" smtClean="0">
                <a:solidFill>
                  <a:schemeClr val="accent6"/>
                </a:solidFill>
              </a:rPr>
              <a:t>biztosítási </a:t>
            </a:r>
            <a:r>
              <a:rPr lang="hu-HU" sz="2200" dirty="0">
                <a:solidFill>
                  <a:schemeClr val="accent6"/>
                </a:solidFill>
              </a:rPr>
              <a:t>jogviszonnyal</a:t>
            </a:r>
            <a:r>
              <a:rPr lang="hu-HU" sz="2200" dirty="0" smtClean="0">
                <a:solidFill>
                  <a:schemeClr val="accent6"/>
                </a:solidFill>
              </a:rPr>
              <a:t>.</a:t>
            </a:r>
          </a:p>
          <a:p>
            <a:pPr algn="just">
              <a:buFont typeface="Wingdings" panose="05000000000000000000" pitchFamily="2" charset="2"/>
              <a:buChar char="Ø"/>
            </a:pPr>
            <a:endParaRPr lang="hu-HU" sz="2400" dirty="0">
              <a:solidFill>
                <a:schemeClr val="accent6"/>
              </a:solidFill>
            </a:endParaRPr>
          </a:p>
          <a:p>
            <a:pPr marL="450850" indent="0" algn="just">
              <a:buNone/>
            </a:pPr>
            <a:endParaRPr lang="hu-HU" sz="2000" dirty="0" smtClean="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
        <p:nvSpPr>
          <p:cNvPr id="4" name="Szalagnyíl lefelé 3"/>
          <p:cNvSpPr/>
          <p:nvPr/>
        </p:nvSpPr>
        <p:spPr bwMode="auto">
          <a:xfrm>
            <a:off x="3859330" y="1988840"/>
            <a:ext cx="720080" cy="360040"/>
          </a:xfrm>
          <a:prstGeom prst="curved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hu-HU" sz="3200" b="1"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2438684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778098"/>
          </a:xfrm>
        </p:spPr>
        <p:txBody>
          <a:bodyPr/>
          <a:lstStyle/>
          <a:p>
            <a:r>
              <a:rPr lang="hu-HU" sz="2800" b="1" dirty="0" smtClean="0">
                <a:solidFill>
                  <a:srgbClr val="002060"/>
                </a:solidFill>
              </a:rPr>
              <a:t>Járulékalapot képező jövedelem: </a:t>
            </a:r>
            <a:br>
              <a:rPr lang="hu-HU" sz="2800" b="1" dirty="0" smtClean="0">
                <a:solidFill>
                  <a:srgbClr val="002060"/>
                </a:solidFill>
              </a:rPr>
            </a:br>
            <a:r>
              <a:rPr lang="hu-HU" sz="2800" b="1" dirty="0" smtClean="0">
                <a:solidFill>
                  <a:srgbClr val="002060"/>
                </a:solidFill>
              </a:rPr>
              <a:t>Munkaviszony - minimum járulékalap 1.</a:t>
            </a:r>
            <a:endParaRPr lang="hu-HU" sz="2800" b="1" dirty="0">
              <a:solidFill>
                <a:srgbClr val="002060"/>
              </a:solidFill>
            </a:endParaRPr>
          </a:p>
        </p:txBody>
      </p:sp>
      <p:sp>
        <p:nvSpPr>
          <p:cNvPr id="3" name="Tartalom helye 2"/>
          <p:cNvSpPr>
            <a:spLocks noGrp="1"/>
          </p:cNvSpPr>
          <p:nvPr>
            <p:ph idx="1"/>
          </p:nvPr>
        </p:nvSpPr>
        <p:spPr>
          <a:xfrm>
            <a:off x="457200" y="1196752"/>
            <a:ext cx="8229600" cy="5256583"/>
          </a:xfrm>
        </p:spPr>
        <p:txBody>
          <a:bodyPr/>
          <a:lstStyle/>
          <a:p>
            <a:pPr marL="0" indent="0" algn="just">
              <a:buNone/>
            </a:pPr>
            <a:r>
              <a:rPr lang="hu-HU" sz="1800" b="1" i="1" dirty="0" smtClean="0">
                <a:solidFill>
                  <a:schemeClr val="accent6"/>
                </a:solidFill>
              </a:rPr>
              <a:t>A járulékalap </a:t>
            </a:r>
            <a:r>
              <a:rPr lang="hu-HU" sz="1800" b="1" i="1" dirty="0">
                <a:solidFill>
                  <a:schemeClr val="accent6"/>
                </a:solidFill>
              </a:rPr>
              <a:t>havonta legalább a </a:t>
            </a:r>
            <a:r>
              <a:rPr lang="hu-HU" sz="1800" b="1" i="1" dirty="0" smtClean="0">
                <a:solidFill>
                  <a:schemeClr val="accent6"/>
                </a:solidFill>
              </a:rPr>
              <a:t>minimálbér 30 </a:t>
            </a:r>
            <a:r>
              <a:rPr lang="hu-HU" sz="1800" b="1" i="1" dirty="0">
                <a:solidFill>
                  <a:schemeClr val="accent6"/>
                </a:solidFill>
              </a:rPr>
              <a:t>százaléka </a:t>
            </a:r>
            <a:r>
              <a:rPr lang="hu-HU" sz="1800" dirty="0">
                <a:solidFill>
                  <a:schemeClr val="accent6"/>
                </a:solidFill>
              </a:rPr>
              <a:t>(a továbbiakban: járulékfizetési alsó határ), azzal, hogy ha</a:t>
            </a:r>
          </a:p>
          <a:p>
            <a:pPr marL="0" indent="0" algn="just">
              <a:buNone/>
            </a:pPr>
            <a:r>
              <a:rPr lang="hu-HU" sz="1800" dirty="0">
                <a:solidFill>
                  <a:schemeClr val="accent6"/>
                </a:solidFill>
              </a:rPr>
              <a:t> </a:t>
            </a:r>
            <a:r>
              <a:rPr lang="hu-HU" sz="1800" dirty="0" smtClean="0">
                <a:solidFill>
                  <a:schemeClr val="accent6"/>
                </a:solidFill>
              </a:rPr>
              <a:t>a</a:t>
            </a:r>
            <a:r>
              <a:rPr lang="hu-HU" sz="1800" dirty="0">
                <a:solidFill>
                  <a:schemeClr val="accent6"/>
                </a:solidFill>
              </a:rPr>
              <a:t>) </a:t>
            </a:r>
            <a:r>
              <a:rPr lang="hu-HU" sz="1800" dirty="0" err="1">
                <a:solidFill>
                  <a:schemeClr val="accent6"/>
                </a:solidFill>
              </a:rPr>
              <a:t>a</a:t>
            </a:r>
            <a:r>
              <a:rPr lang="hu-HU" sz="1800" dirty="0">
                <a:solidFill>
                  <a:schemeClr val="accent6"/>
                </a:solidFill>
              </a:rPr>
              <a:t> biztosítási kötelezettséget eredményező jogviszony hónap közben keletkezik vagy szűnik meg,</a:t>
            </a:r>
          </a:p>
          <a:p>
            <a:pPr marL="0" indent="0" algn="just">
              <a:buNone/>
            </a:pPr>
            <a:r>
              <a:rPr lang="hu-HU" sz="1800" dirty="0">
                <a:solidFill>
                  <a:schemeClr val="accent6"/>
                </a:solidFill>
              </a:rPr>
              <a:t> </a:t>
            </a:r>
            <a:r>
              <a:rPr lang="hu-HU" sz="1800" dirty="0" smtClean="0">
                <a:solidFill>
                  <a:schemeClr val="accent6"/>
                </a:solidFill>
              </a:rPr>
              <a:t>b</a:t>
            </a:r>
            <a:r>
              <a:rPr lang="hu-HU" sz="1800" dirty="0">
                <a:solidFill>
                  <a:schemeClr val="accent6"/>
                </a:solidFill>
              </a:rPr>
              <a:t>) a biztosítási jogviszony a </a:t>
            </a:r>
            <a:r>
              <a:rPr lang="hu-HU" sz="1800" dirty="0" smtClean="0">
                <a:solidFill>
                  <a:schemeClr val="accent6"/>
                </a:solidFill>
              </a:rPr>
              <a:t>biztosítás szünetelése miatt a </a:t>
            </a:r>
            <a:r>
              <a:rPr lang="hu-HU" sz="1800" dirty="0">
                <a:solidFill>
                  <a:schemeClr val="accent6"/>
                </a:solidFill>
              </a:rPr>
              <a:t>hónap egészében nem áll fenn, vagy</a:t>
            </a:r>
          </a:p>
          <a:p>
            <a:pPr marL="0" indent="0" algn="just">
              <a:buNone/>
            </a:pPr>
            <a:r>
              <a:rPr lang="hu-HU" sz="1800" dirty="0">
                <a:solidFill>
                  <a:schemeClr val="accent6"/>
                </a:solidFill>
              </a:rPr>
              <a:t> </a:t>
            </a:r>
            <a:r>
              <a:rPr lang="hu-HU" sz="1800" dirty="0" smtClean="0">
                <a:solidFill>
                  <a:schemeClr val="accent6"/>
                </a:solidFill>
              </a:rPr>
              <a:t>c</a:t>
            </a:r>
            <a:r>
              <a:rPr lang="hu-HU" sz="1800" dirty="0">
                <a:solidFill>
                  <a:schemeClr val="accent6"/>
                </a:solidFill>
              </a:rPr>
              <a:t>) az adott hónapban a biztosított táppénzben, baleseti táppénzben részesül, vagy tizenkét évesnél fiatalabb beteg gyermek ápolása címén fizetési nélküli szabadságot vesz igénybe,</a:t>
            </a:r>
          </a:p>
          <a:p>
            <a:pPr marL="0" indent="0" algn="just">
              <a:buNone/>
            </a:pPr>
            <a:r>
              <a:rPr lang="hu-HU" sz="1800" dirty="0" smtClean="0">
                <a:solidFill>
                  <a:schemeClr val="accent6"/>
                </a:solidFill>
              </a:rPr>
              <a:t>a </a:t>
            </a:r>
            <a:r>
              <a:rPr lang="hu-HU" sz="1800" dirty="0">
                <a:solidFill>
                  <a:schemeClr val="accent6"/>
                </a:solidFill>
              </a:rPr>
              <a:t>járulékfizetési alsó határ meghatározása során az a)</a:t>
            </a:r>
            <a:r>
              <a:rPr lang="hu-HU" sz="1800" dirty="0" err="1">
                <a:solidFill>
                  <a:schemeClr val="accent6"/>
                </a:solidFill>
              </a:rPr>
              <a:t>-c</a:t>
            </a:r>
            <a:r>
              <a:rPr lang="hu-HU" sz="1800" dirty="0">
                <a:solidFill>
                  <a:schemeClr val="accent6"/>
                </a:solidFill>
              </a:rPr>
              <a:t>) pontok szerinti naptári napokat figyelmen kívül kell hagyni. </a:t>
            </a:r>
            <a:endParaRPr lang="hu-HU" sz="1800" dirty="0" smtClean="0">
              <a:solidFill>
                <a:schemeClr val="accent6"/>
              </a:solidFill>
            </a:endParaRPr>
          </a:p>
          <a:p>
            <a:pPr marL="0" indent="0" algn="just">
              <a:buNone/>
            </a:pPr>
            <a:endParaRPr lang="hu-HU" sz="1800" dirty="0" smtClean="0">
              <a:solidFill>
                <a:schemeClr val="accent6"/>
              </a:solidFill>
            </a:endParaRPr>
          </a:p>
          <a:p>
            <a:pPr marL="0" indent="0" algn="just">
              <a:buNone/>
            </a:pPr>
            <a:r>
              <a:rPr lang="hu-HU" sz="1800" dirty="0" smtClean="0">
                <a:solidFill>
                  <a:schemeClr val="accent6"/>
                </a:solidFill>
              </a:rPr>
              <a:t>Amennyiben </a:t>
            </a:r>
            <a:r>
              <a:rPr lang="hu-HU" sz="1800" dirty="0">
                <a:solidFill>
                  <a:schemeClr val="accent6"/>
                </a:solidFill>
              </a:rPr>
              <a:t>az a)</a:t>
            </a:r>
            <a:r>
              <a:rPr lang="hu-HU" sz="1800" dirty="0" err="1">
                <a:solidFill>
                  <a:schemeClr val="accent6"/>
                </a:solidFill>
              </a:rPr>
              <a:t>-c</a:t>
            </a:r>
            <a:r>
              <a:rPr lang="hu-HU" sz="1800" dirty="0">
                <a:solidFill>
                  <a:schemeClr val="accent6"/>
                </a:solidFill>
              </a:rPr>
              <a:t>) pontokban meghatározott körülmények a naptári hónap csak egy részében állnak fenn, a járulékfizetési alsó határ kiszámításánál egy-egy naptári napra a járulékalap harmincad részét kell alapul venni</a:t>
            </a:r>
            <a:r>
              <a:rPr lang="hu-HU" sz="1800" dirty="0" smtClean="0">
                <a:solidFill>
                  <a:schemeClr val="accent6"/>
                </a:solidFill>
              </a:rPr>
              <a:t>.</a:t>
            </a:r>
          </a:p>
          <a:p>
            <a:pPr marL="0" indent="0" algn="just">
              <a:buNone/>
            </a:pPr>
            <a:endParaRPr lang="hu-HU" sz="1800" dirty="0">
              <a:solidFill>
                <a:schemeClr val="accent6"/>
              </a:solidFill>
            </a:endParaRPr>
          </a:p>
          <a:p>
            <a:pPr marL="0" indent="0" algn="just">
              <a:buNone/>
            </a:pPr>
            <a:r>
              <a:rPr lang="hu-HU" sz="1800" dirty="0" smtClean="0">
                <a:solidFill>
                  <a:schemeClr val="accent6"/>
                </a:solidFill>
              </a:rPr>
              <a:t>Minimálbér: 161 000 Ft X 30 % = 48 300 Ft</a:t>
            </a:r>
            <a:endParaRPr lang="hu-HU" sz="2000" dirty="0" smtClean="0">
              <a:solidFill>
                <a:schemeClr val="accent6"/>
              </a:solidFill>
            </a:endParaRP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2553855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922114"/>
          </a:xfrm>
        </p:spPr>
        <p:txBody>
          <a:bodyPr/>
          <a:lstStyle/>
          <a:p>
            <a:r>
              <a:rPr lang="hu-HU" sz="2800" b="1" dirty="0">
                <a:solidFill>
                  <a:srgbClr val="002060"/>
                </a:solidFill>
              </a:rPr>
              <a:t>Járulékalapot képező jövedelem: </a:t>
            </a:r>
            <a:br>
              <a:rPr lang="hu-HU" sz="2800" b="1" dirty="0">
                <a:solidFill>
                  <a:srgbClr val="002060"/>
                </a:solidFill>
              </a:rPr>
            </a:br>
            <a:r>
              <a:rPr lang="hu-HU" sz="2800" b="1" dirty="0">
                <a:solidFill>
                  <a:srgbClr val="002060"/>
                </a:solidFill>
              </a:rPr>
              <a:t>Munkaviszony - minimum járulékalap 1.</a:t>
            </a:r>
            <a:endParaRPr lang="hu-HU" sz="3200" b="1" dirty="0">
              <a:solidFill>
                <a:srgbClr val="002060"/>
              </a:solidFill>
            </a:endParaRPr>
          </a:p>
        </p:txBody>
      </p:sp>
      <p:sp>
        <p:nvSpPr>
          <p:cNvPr id="3" name="Tartalom helye 2"/>
          <p:cNvSpPr>
            <a:spLocks noGrp="1"/>
          </p:cNvSpPr>
          <p:nvPr>
            <p:ph idx="1"/>
          </p:nvPr>
        </p:nvSpPr>
        <p:spPr>
          <a:xfrm>
            <a:off x="457200" y="1412776"/>
            <a:ext cx="8229600" cy="5040559"/>
          </a:xfrm>
        </p:spPr>
        <p:txBody>
          <a:bodyPr/>
          <a:lstStyle/>
          <a:p>
            <a:pPr marL="0" indent="0" algn="just">
              <a:buNone/>
            </a:pPr>
            <a:r>
              <a:rPr lang="hu-HU" sz="2000" b="1" i="1" dirty="0">
                <a:solidFill>
                  <a:schemeClr val="accent6"/>
                </a:solidFill>
              </a:rPr>
              <a:t>A </a:t>
            </a:r>
            <a:r>
              <a:rPr lang="hu-HU" sz="2000" b="1" i="1" dirty="0" smtClean="0">
                <a:solidFill>
                  <a:schemeClr val="accent6"/>
                </a:solidFill>
              </a:rPr>
              <a:t>járulékfizetési </a:t>
            </a:r>
            <a:r>
              <a:rPr lang="hu-HU" sz="2000" b="1" i="1" dirty="0">
                <a:solidFill>
                  <a:schemeClr val="accent6"/>
                </a:solidFill>
              </a:rPr>
              <a:t>alsó határra vonatkozó rendelkezést nem kell alkalmazni </a:t>
            </a:r>
            <a:r>
              <a:rPr lang="hu-HU" sz="2000" dirty="0">
                <a:solidFill>
                  <a:schemeClr val="accent6"/>
                </a:solidFill>
              </a:rPr>
              <a:t>a munkaviszonyban </a:t>
            </a:r>
            <a:r>
              <a:rPr lang="hu-HU" sz="2000" dirty="0" smtClean="0">
                <a:solidFill>
                  <a:schemeClr val="accent6"/>
                </a:solidFill>
              </a:rPr>
              <a:t>álló és</a:t>
            </a:r>
            <a:endParaRPr lang="hu-HU" sz="2000" dirty="0">
              <a:solidFill>
                <a:schemeClr val="accent6"/>
              </a:solidFill>
            </a:endParaRPr>
          </a:p>
          <a:p>
            <a:pPr marL="0" indent="0" algn="just">
              <a:buNone/>
            </a:pPr>
            <a:r>
              <a:rPr lang="hu-HU" sz="2000" dirty="0">
                <a:solidFill>
                  <a:schemeClr val="accent6"/>
                </a:solidFill>
              </a:rPr>
              <a:t> </a:t>
            </a:r>
          </a:p>
          <a:p>
            <a:pPr marL="0" indent="0" algn="just">
              <a:buNone/>
            </a:pPr>
            <a:r>
              <a:rPr lang="hu-HU" sz="2000" dirty="0">
                <a:solidFill>
                  <a:schemeClr val="accent6"/>
                </a:solidFill>
              </a:rPr>
              <a:t>a) gyermekgondozási díjban, gyermekek otthongondozási díjában, örökbefogadói díjban, gyermeknevelést segítő ellátásban, gyermeknevelési támogatásban, ápolási díjban részesülők,</a:t>
            </a:r>
          </a:p>
          <a:p>
            <a:pPr marL="0" indent="0" algn="just">
              <a:buNone/>
            </a:pPr>
            <a:r>
              <a:rPr lang="hu-HU" sz="2000" dirty="0">
                <a:solidFill>
                  <a:schemeClr val="accent6"/>
                </a:solidFill>
              </a:rPr>
              <a:t> </a:t>
            </a:r>
          </a:p>
          <a:p>
            <a:pPr marL="0" indent="0" algn="just">
              <a:buNone/>
            </a:pPr>
            <a:r>
              <a:rPr lang="hu-HU" sz="2000" dirty="0">
                <a:solidFill>
                  <a:schemeClr val="accent6"/>
                </a:solidFill>
              </a:rPr>
              <a:t>b) a nemzeti köznevelésről szóló törvény hatálya alá tartozó köznevelési intézményben nappali rendszerű iskolai oktatás keretében vagy nappali oktatás munkarendje szerint folyó oktatásban, a szakképzésről szóló törvény szerint szakképző intézményben nappali rendszerű szakmai oktatásban, továbbá a nemzeti felsőoktatásról szóló törvény hatálya alá tartozó felsőoktatási intézményben nappali rendszerű oktatás keretében tanulmányokat folytató tanuló, hallgató esetében.</a:t>
            </a:r>
          </a:p>
          <a:p>
            <a:pPr marL="450850" indent="0" algn="just">
              <a:buNone/>
            </a:pPr>
            <a:endParaRPr lang="hu-HU" sz="20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16807817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778098"/>
          </a:xfrm>
        </p:spPr>
        <p:txBody>
          <a:bodyPr/>
          <a:lstStyle/>
          <a:p>
            <a:r>
              <a:rPr lang="hu-HU" sz="3200" b="1" dirty="0">
                <a:solidFill>
                  <a:srgbClr val="002060"/>
                </a:solidFill>
              </a:rPr>
              <a:t>Járulék </a:t>
            </a:r>
            <a:r>
              <a:rPr lang="hu-HU" sz="3200" b="1" dirty="0" smtClean="0">
                <a:solidFill>
                  <a:srgbClr val="002060"/>
                </a:solidFill>
              </a:rPr>
              <a:t>mérték</a:t>
            </a:r>
            <a:endParaRPr lang="hu-HU" sz="3200" b="1" dirty="0">
              <a:solidFill>
                <a:srgbClr val="002060"/>
              </a:solidFill>
            </a:endParaRPr>
          </a:p>
        </p:txBody>
      </p:sp>
      <p:sp>
        <p:nvSpPr>
          <p:cNvPr id="3" name="Tartalom helye 2"/>
          <p:cNvSpPr>
            <a:spLocks noGrp="1"/>
          </p:cNvSpPr>
          <p:nvPr>
            <p:ph idx="1"/>
          </p:nvPr>
        </p:nvSpPr>
        <p:spPr>
          <a:xfrm>
            <a:off x="457200" y="1196752"/>
            <a:ext cx="8229600" cy="5256583"/>
          </a:xfrm>
        </p:spPr>
        <p:txBody>
          <a:bodyPr/>
          <a:lstStyle/>
          <a:p>
            <a:pPr algn="just">
              <a:buFont typeface="Wingdings" panose="05000000000000000000" pitchFamily="2" charset="2"/>
              <a:buChar char="Ø"/>
            </a:pPr>
            <a:r>
              <a:rPr lang="hu-HU" sz="2200" dirty="0" smtClean="0">
                <a:solidFill>
                  <a:schemeClr val="accent6"/>
                </a:solidFill>
              </a:rPr>
              <a:t>A biztosított személy (a törvényben meghatározott kivétellel) társadalombiztosítási járulékot fizet.</a:t>
            </a:r>
          </a:p>
          <a:p>
            <a:pPr marL="0" indent="0" algn="just">
              <a:buNone/>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 </a:t>
            </a:r>
            <a:r>
              <a:rPr lang="hu-HU" sz="2200" b="1" i="1" dirty="0" smtClean="0">
                <a:solidFill>
                  <a:schemeClr val="accent6"/>
                </a:solidFill>
              </a:rPr>
              <a:t>társadalombiztosítási járulék </a:t>
            </a:r>
            <a:r>
              <a:rPr lang="hu-HU" sz="2200" dirty="0" smtClean="0">
                <a:solidFill>
                  <a:schemeClr val="accent6"/>
                </a:solidFill>
              </a:rPr>
              <a:t>mértéke egységesen (megbízási jogviszony esetén is) a járulékalap </a:t>
            </a:r>
            <a:r>
              <a:rPr lang="hu-HU" sz="2200" b="1" i="1" dirty="0" smtClean="0">
                <a:solidFill>
                  <a:schemeClr val="accent6"/>
                </a:solidFill>
              </a:rPr>
              <a:t>18,5 százalék</a:t>
            </a:r>
            <a:r>
              <a:rPr lang="hu-HU" sz="2200" dirty="0" smtClean="0">
                <a:solidFill>
                  <a:schemeClr val="accent6"/>
                </a:solidFill>
              </a:rPr>
              <a:t>a.</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Érinti a családi járulék kedvezményt!</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E mellett megmarad a 10 százalékos mértékű nyugdíjjárulék kulcs, amely egyes ellátásokat (például gyes, ápolási díj) terhel. Nyugdíjjárulék fizetési kötelezettség terheli az egyházi szolgálati jogviszonyt és az álláskeresési támogatásban részesülő személyt is</a:t>
            </a:r>
            <a:r>
              <a:rPr lang="hu-HU" sz="2200" b="1" i="1" dirty="0" smtClean="0">
                <a:solidFill>
                  <a:schemeClr val="accent6"/>
                </a:solidFill>
              </a:rPr>
              <a:t>.</a:t>
            </a:r>
            <a:endParaRPr lang="hu-HU" sz="2200" dirty="0" smtClean="0">
              <a:solidFill>
                <a:schemeClr val="accent6"/>
              </a:solidFill>
            </a:endParaRPr>
          </a:p>
          <a:p>
            <a:pPr marL="801688" indent="-350838" algn="just"/>
            <a:endParaRPr lang="hu-HU" sz="2000" dirty="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27104442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778098"/>
          </a:xfrm>
        </p:spPr>
        <p:txBody>
          <a:bodyPr/>
          <a:lstStyle/>
          <a:p>
            <a:r>
              <a:rPr lang="hu-HU" sz="3200" b="1" dirty="0" smtClean="0">
                <a:solidFill>
                  <a:srgbClr val="002060"/>
                </a:solidFill>
              </a:rPr>
              <a:t>A befizetések </a:t>
            </a:r>
            <a:r>
              <a:rPr lang="hu-HU" sz="3200" b="1" dirty="0">
                <a:solidFill>
                  <a:srgbClr val="002060"/>
                </a:solidFill>
              </a:rPr>
              <a:t>elszámolása</a:t>
            </a:r>
          </a:p>
        </p:txBody>
      </p:sp>
      <p:sp>
        <p:nvSpPr>
          <p:cNvPr id="3" name="Tartalom helye 2"/>
          <p:cNvSpPr>
            <a:spLocks noGrp="1"/>
          </p:cNvSpPr>
          <p:nvPr>
            <p:ph idx="1"/>
          </p:nvPr>
        </p:nvSpPr>
        <p:spPr>
          <a:xfrm>
            <a:off x="457200" y="1196752"/>
            <a:ext cx="8229600" cy="5256583"/>
          </a:xfrm>
        </p:spPr>
        <p:txBody>
          <a:bodyPr/>
          <a:lstStyle/>
          <a:p>
            <a:pPr marL="0" indent="0" algn="just">
              <a:buNone/>
            </a:pPr>
            <a:r>
              <a:rPr lang="hu-HU" sz="2200" dirty="0">
                <a:solidFill>
                  <a:schemeClr val="accent6"/>
                </a:solidFill>
              </a:rPr>
              <a:t>A befizetett </a:t>
            </a:r>
            <a:r>
              <a:rPr lang="hu-HU" sz="2200" b="1" i="1" dirty="0">
                <a:solidFill>
                  <a:schemeClr val="accent6"/>
                </a:solidFill>
              </a:rPr>
              <a:t>társadalombiztosítási járulékból </a:t>
            </a:r>
            <a:r>
              <a:rPr lang="hu-HU" sz="2200" dirty="0">
                <a:solidFill>
                  <a:schemeClr val="accent6"/>
                </a:solidFill>
              </a:rPr>
              <a:t>az állami adóhatóság </a:t>
            </a:r>
            <a:endParaRPr lang="hu-HU" sz="2200" dirty="0" smtClean="0">
              <a:solidFill>
                <a:schemeClr val="accent6"/>
              </a:solidFill>
            </a:endParaRPr>
          </a:p>
          <a:p>
            <a:pPr algn="just">
              <a:buFont typeface="Wingdings" panose="05000000000000000000" pitchFamily="2" charset="2"/>
              <a:buChar char="Ø"/>
            </a:pPr>
            <a:r>
              <a:rPr lang="hu-HU" sz="2200" b="1" i="1" dirty="0" smtClean="0">
                <a:solidFill>
                  <a:schemeClr val="accent6"/>
                </a:solidFill>
              </a:rPr>
              <a:t>54 </a:t>
            </a:r>
            <a:r>
              <a:rPr lang="hu-HU" sz="2200" b="1" i="1" dirty="0">
                <a:solidFill>
                  <a:schemeClr val="accent6"/>
                </a:solidFill>
              </a:rPr>
              <a:t>százalék</a:t>
            </a:r>
            <a:r>
              <a:rPr lang="hu-HU" sz="2200" dirty="0">
                <a:solidFill>
                  <a:schemeClr val="accent6"/>
                </a:solidFill>
              </a:rPr>
              <a:t>o</a:t>
            </a:r>
            <a:r>
              <a:rPr lang="hu-HU" sz="2200" i="1" dirty="0">
                <a:solidFill>
                  <a:schemeClr val="accent6"/>
                </a:solidFill>
              </a:rPr>
              <a:t>t </a:t>
            </a:r>
            <a:r>
              <a:rPr lang="hu-HU" sz="2200" dirty="0">
                <a:solidFill>
                  <a:schemeClr val="accent6"/>
                </a:solidFill>
              </a:rPr>
              <a:t>nyugdíjjárulék címén a </a:t>
            </a:r>
            <a:r>
              <a:rPr lang="hu-HU" sz="2200" b="1" i="1" dirty="0">
                <a:solidFill>
                  <a:schemeClr val="accent6"/>
                </a:solidFill>
              </a:rPr>
              <a:t>Nyugdíjbiztosítási Alap</a:t>
            </a:r>
            <a:r>
              <a:rPr lang="hu-HU" sz="2200" dirty="0">
                <a:solidFill>
                  <a:schemeClr val="accent6"/>
                </a:solidFill>
              </a:rPr>
              <a:t>nak</a:t>
            </a:r>
            <a:r>
              <a:rPr lang="hu-HU" sz="2200" dirty="0" smtClean="0">
                <a:solidFill>
                  <a:schemeClr val="accent6"/>
                </a:solidFill>
              </a:rPr>
              <a:t>,</a:t>
            </a:r>
          </a:p>
          <a:p>
            <a:pPr algn="just">
              <a:buFont typeface="Wingdings" panose="05000000000000000000" pitchFamily="2" charset="2"/>
              <a:buChar char="Ø"/>
            </a:pPr>
            <a:r>
              <a:rPr lang="hu-HU" sz="2200" b="1" i="1" dirty="0" smtClean="0">
                <a:solidFill>
                  <a:schemeClr val="accent6"/>
                </a:solidFill>
              </a:rPr>
              <a:t>37,9 </a:t>
            </a:r>
            <a:r>
              <a:rPr lang="hu-HU" sz="2200" b="1" i="1" dirty="0">
                <a:solidFill>
                  <a:schemeClr val="accent6"/>
                </a:solidFill>
              </a:rPr>
              <a:t>százalék</a:t>
            </a:r>
            <a:r>
              <a:rPr lang="hu-HU" sz="2200" dirty="0">
                <a:solidFill>
                  <a:schemeClr val="accent6"/>
                </a:solidFill>
              </a:rPr>
              <a:t>ot egészségbiztosítási járulék címén az </a:t>
            </a:r>
            <a:r>
              <a:rPr lang="hu-HU" sz="2200" i="1" dirty="0">
                <a:solidFill>
                  <a:schemeClr val="accent6"/>
                </a:solidFill>
              </a:rPr>
              <a:t>Egészségbiztosítási Alap</a:t>
            </a:r>
            <a:r>
              <a:rPr lang="hu-HU" sz="2200" dirty="0">
                <a:solidFill>
                  <a:schemeClr val="accent6"/>
                </a:solidFill>
              </a:rPr>
              <a:t>nak, </a:t>
            </a:r>
            <a:endParaRPr lang="hu-HU" sz="2200" dirty="0" smtClean="0">
              <a:solidFill>
                <a:schemeClr val="accent6"/>
              </a:solidFill>
            </a:endParaRPr>
          </a:p>
          <a:p>
            <a:pPr algn="just">
              <a:buFont typeface="Wingdings" panose="05000000000000000000" pitchFamily="2" charset="2"/>
              <a:buChar char="Ø"/>
            </a:pPr>
            <a:r>
              <a:rPr lang="hu-HU" sz="2200" b="1" i="1" dirty="0" smtClean="0">
                <a:solidFill>
                  <a:schemeClr val="accent6"/>
                </a:solidFill>
              </a:rPr>
              <a:t>8,1 </a:t>
            </a:r>
            <a:r>
              <a:rPr lang="hu-HU" sz="2200" b="1" i="1" dirty="0">
                <a:solidFill>
                  <a:schemeClr val="accent6"/>
                </a:solidFill>
              </a:rPr>
              <a:t>százalék</a:t>
            </a:r>
            <a:r>
              <a:rPr lang="hu-HU" sz="2200" dirty="0">
                <a:solidFill>
                  <a:schemeClr val="accent6"/>
                </a:solidFill>
              </a:rPr>
              <a:t>ot </a:t>
            </a:r>
            <a:r>
              <a:rPr lang="hu-HU" sz="2200" dirty="0" err="1">
                <a:solidFill>
                  <a:schemeClr val="accent6"/>
                </a:solidFill>
              </a:rPr>
              <a:t>munkaerőpiaci</a:t>
            </a:r>
            <a:r>
              <a:rPr lang="hu-HU" sz="2200" dirty="0">
                <a:solidFill>
                  <a:schemeClr val="accent6"/>
                </a:solidFill>
              </a:rPr>
              <a:t> járulék címén a </a:t>
            </a:r>
            <a:r>
              <a:rPr lang="hu-HU" sz="2200" b="1" i="1" dirty="0">
                <a:solidFill>
                  <a:schemeClr val="accent6"/>
                </a:solidFill>
              </a:rPr>
              <a:t>Nemzeti Foglalkoztatási </a:t>
            </a:r>
            <a:r>
              <a:rPr lang="hu-HU" sz="2200" dirty="0">
                <a:solidFill>
                  <a:schemeClr val="accent6"/>
                </a:solidFill>
              </a:rPr>
              <a:t>Alapnak naponta utal át.</a:t>
            </a:r>
          </a:p>
          <a:p>
            <a:pPr marL="0" indent="0" algn="just">
              <a:buNone/>
            </a:pPr>
            <a:r>
              <a:rPr lang="hu-HU" sz="2200" dirty="0">
                <a:solidFill>
                  <a:schemeClr val="accent6"/>
                </a:solidFill>
              </a:rPr>
              <a:t> </a:t>
            </a:r>
          </a:p>
          <a:p>
            <a:pPr algn="just">
              <a:buFont typeface="Wingdings" panose="05000000000000000000" pitchFamily="2" charset="2"/>
              <a:buChar char="Ø"/>
            </a:pPr>
            <a:r>
              <a:rPr lang="hu-HU" sz="2200" dirty="0" smtClean="0">
                <a:solidFill>
                  <a:schemeClr val="accent6"/>
                </a:solidFill>
              </a:rPr>
              <a:t>Az </a:t>
            </a:r>
            <a:r>
              <a:rPr lang="hu-HU" sz="2200" dirty="0">
                <a:solidFill>
                  <a:schemeClr val="accent6"/>
                </a:solidFill>
              </a:rPr>
              <a:t>állami adóhatóság a nyugdíjjárulék címén megfizetett járulékot a Nyugdíjbiztosítási Alapnak naponta utalja át.</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Az </a:t>
            </a:r>
            <a:r>
              <a:rPr lang="hu-HU" sz="2200" dirty="0">
                <a:solidFill>
                  <a:schemeClr val="accent6"/>
                </a:solidFill>
              </a:rPr>
              <a:t>állami adóhatóság az egészségügyi szolgáltatási járulék címén megfizetett járulékot az Egészségbiztosítási Alapnak naponta utalja át.</a:t>
            </a:r>
          </a:p>
          <a:p>
            <a:pPr marL="801688" indent="-350838" algn="just"/>
            <a:endParaRPr lang="hu-HU" sz="2000" dirty="0" smtClean="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21682813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778098"/>
          </a:xfrm>
        </p:spPr>
        <p:txBody>
          <a:bodyPr/>
          <a:lstStyle/>
          <a:p>
            <a:r>
              <a:rPr lang="hu-HU" sz="3200" b="1" dirty="0">
                <a:solidFill>
                  <a:srgbClr val="002060"/>
                </a:solidFill>
              </a:rPr>
              <a:t>Vállalkozók</a:t>
            </a:r>
          </a:p>
        </p:txBody>
      </p:sp>
      <p:sp>
        <p:nvSpPr>
          <p:cNvPr id="3" name="Tartalom helye 2"/>
          <p:cNvSpPr>
            <a:spLocks noGrp="1"/>
          </p:cNvSpPr>
          <p:nvPr>
            <p:ph idx="1"/>
          </p:nvPr>
        </p:nvSpPr>
        <p:spPr>
          <a:xfrm>
            <a:off x="457200" y="1772816"/>
            <a:ext cx="8229600" cy="4248471"/>
          </a:xfrm>
        </p:spPr>
        <p:txBody>
          <a:bodyPr/>
          <a:lstStyle/>
          <a:p>
            <a:pPr algn="just">
              <a:buFont typeface="Wingdings" panose="05000000000000000000" pitchFamily="2" charset="2"/>
              <a:buChar char="Ø"/>
            </a:pPr>
            <a:r>
              <a:rPr lang="hu-HU" sz="2200" dirty="0" smtClean="0">
                <a:solidFill>
                  <a:schemeClr val="accent6"/>
                </a:solidFill>
              </a:rPr>
              <a:t>A minimálbér definícióban a kettősség megmarad</a:t>
            </a:r>
            <a:r>
              <a:rPr lang="hu-HU" sz="2200" dirty="0">
                <a:solidFill>
                  <a:schemeClr val="accent6"/>
                </a:solidFill>
              </a:rPr>
              <a:t>!</a:t>
            </a:r>
          </a:p>
          <a:p>
            <a:pPr algn="just">
              <a:buFont typeface="Wingdings" panose="05000000000000000000" pitchFamily="2" charset="2"/>
              <a:buChar char="Ø"/>
            </a:pPr>
            <a:r>
              <a:rPr lang="hu-HU" sz="2200" dirty="0" smtClean="0">
                <a:solidFill>
                  <a:schemeClr val="accent6"/>
                </a:solidFill>
              </a:rPr>
              <a:t>A másodállású vállalkozók járulékalapja nem változik, a fizetendő járulék mértéke 18,5 százalék</a:t>
            </a:r>
            <a:r>
              <a:rPr lang="hu-HU" sz="2200" dirty="0">
                <a:solidFill>
                  <a:schemeClr val="accent6"/>
                </a:solidFill>
              </a:rPr>
              <a:t>.</a:t>
            </a:r>
          </a:p>
          <a:p>
            <a:pPr algn="just">
              <a:buFont typeface="Wingdings" panose="05000000000000000000" pitchFamily="2" charset="2"/>
              <a:buChar char="Ø"/>
            </a:pPr>
            <a:r>
              <a:rPr lang="hu-HU" sz="2200" dirty="0" smtClean="0">
                <a:solidFill>
                  <a:schemeClr val="accent6"/>
                </a:solidFill>
              </a:rPr>
              <a:t>A vezető tisztségviselő Tb. jogállására vonatkozó szabályok nem változnak (átminősítés</a:t>
            </a:r>
            <a:r>
              <a:rPr lang="hu-HU" sz="2200" dirty="0">
                <a:solidFill>
                  <a:schemeClr val="accent6"/>
                </a:solidFill>
              </a:rPr>
              <a:t>).</a:t>
            </a:r>
          </a:p>
          <a:p>
            <a:pPr algn="just">
              <a:buFont typeface="Wingdings" panose="05000000000000000000" pitchFamily="2" charset="2"/>
              <a:buChar char="Ø"/>
            </a:pPr>
            <a:r>
              <a:rPr lang="hu-HU" sz="2200" dirty="0" smtClean="0">
                <a:solidFill>
                  <a:schemeClr val="accent6"/>
                </a:solidFill>
              </a:rPr>
              <a:t>Az egyidejűleg több vállalkozásban tevékenységet végzőkre vonatkozó szabályrendszer változatlan</a:t>
            </a:r>
            <a:r>
              <a:rPr lang="hu-HU" sz="2200" dirty="0">
                <a:solidFill>
                  <a:schemeClr val="accent6"/>
                </a:solidFill>
              </a:rPr>
              <a:t>.</a:t>
            </a:r>
          </a:p>
          <a:p>
            <a:pPr algn="just">
              <a:buFont typeface="Wingdings" panose="05000000000000000000" pitchFamily="2" charset="2"/>
              <a:buChar char="Ø"/>
            </a:pPr>
            <a:r>
              <a:rPr lang="hu-HU" sz="2200" dirty="0" smtClean="0">
                <a:solidFill>
                  <a:schemeClr val="accent6"/>
                </a:solidFill>
              </a:rPr>
              <a:t>A nyugdíjas vállalkozó mentesül a járulékfizetés alól</a:t>
            </a:r>
            <a:r>
              <a:rPr lang="hu-HU" sz="2200" dirty="0">
                <a:solidFill>
                  <a:schemeClr val="accent6"/>
                </a:solidFill>
              </a:rPr>
              <a:t>.</a:t>
            </a:r>
            <a:endParaRPr lang="hu-HU" sz="2000" dirty="0" smtClean="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14247830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418654"/>
            <a:ext cx="8229600" cy="778098"/>
          </a:xfrm>
        </p:spPr>
        <p:txBody>
          <a:bodyPr/>
          <a:lstStyle/>
          <a:p>
            <a:r>
              <a:rPr lang="hu-HU" sz="3200" b="1" dirty="0" smtClean="0">
                <a:solidFill>
                  <a:srgbClr val="002060"/>
                </a:solidFill>
              </a:rPr>
              <a:t>A társas vállalkozók </a:t>
            </a:r>
            <a:r>
              <a:rPr lang="hu-HU" sz="3200" b="1" dirty="0">
                <a:solidFill>
                  <a:srgbClr val="002060"/>
                </a:solidFill>
              </a:rPr>
              <a:t>járulékfizetése</a:t>
            </a:r>
          </a:p>
        </p:txBody>
      </p:sp>
      <p:sp>
        <p:nvSpPr>
          <p:cNvPr id="3" name="Tartalom helye 2"/>
          <p:cNvSpPr>
            <a:spLocks noGrp="1"/>
          </p:cNvSpPr>
          <p:nvPr>
            <p:ph idx="1"/>
          </p:nvPr>
        </p:nvSpPr>
        <p:spPr>
          <a:xfrm>
            <a:off x="457200" y="1844824"/>
            <a:ext cx="8229600" cy="4608511"/>
          </a:xfrm>
        </p:spPr>
        <p:txBody>
          <a:bodyPr/>
          <a:lstStyle/>
          <a:p>
            <a:pPr algn="just">
              <a:buFont typeface="Wingdings" panose="05000000000000000000" pitchFamily="2" charset="2"/>
              <a:buChar char="Ø"/>
            </a:pPr>
            <a:r>
              <a:rPr lang="hu-HU" sz="2200" dirty="0" smtClean="0">
                <a:solidFill>
                  <a:schemeClr val="accent6"/>
                </a:solidFill>
              </a:rPr>
              <a:t>A biztosított társas vállalkozó a társadalombiztosítási járulékot a társas vállalkozástól személyes közreműködésére tekintettel megszerzett járulékalapot képező jövedelme alapul vételével fizeti meg.</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 18,5 százalékos mértékű társadalombiztosítási járulék alapja havonta </a:t>
            </a:r>
            <a:r>
              <a:rPr lang="hu-HU" sz="2200" b="1" i="1" dirty="0" smtClean="0">
                <a:solidFill>
                  <a:schemeClr val="accent6"/>
                </a:solidFill>
              </a:rPr>
              <a:t>legalább a Tbj. szerinti minimálbér.</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 </a:t>
            </a:r>
            <a:r>
              <a:rPr lang="hu-HU" sz="2200" b="1" i="1" dirty="0" smtClean="0">
                <a:solidFill>
                  <a:schemeClr val="accent6"/>
                </a:solidFill>
              </a:rPr>
              <a:t>kiegészítő tevékenységű </a:t>
            </a:r>
            <a:r>
              <a:rPr lang="hu-HU" sz="2200" dirty="0" smtClean="0">
                <a:solidFill>
                  <a:schemeClr val="accent6"/>
                </a:solidFill>
              </a:rPr>
              <a:t>társas vállalkozó </a:t>
            </a:r>
            <a:r>
              <a:rPr lang="hu-HU" sz="2200" b="1" i="1" dirty="0" smtClean="0">
                <a:solidFill>
                  <a:schemeClr val="accent6"/>
                </a:solidFill>
              </a:rPr>
              <a:t>nem köteles </a:t>
            </a:r>
            <a:r>
              <a:rPr lang="hu-HU" sz="2200" dirty="0" smtClean="0">
                <a:solidFill>
                  <a:schemeClr val="accent6"/>
                </a:solidFill>
              </a:rPr>
              <a:t>10% nyugdíjjárulékot és egészségügyi szolgáltatási járulékot fizetni</a:t>
            </a:r>
            <a:r>
              <a:rPr lang="hu-HU" sz="2200" dirty="0">
                <a:solidFill>
                  <a:schemeClr val="accent6"/>
                </a:solidFill>
              </a:rPr>
              <a:t>.</a:t>
            </a:r>
            <a:endParaRPr lang="hu-HU" sz="2000" dirty="0" smtClean="0">
              <a:solidFill>
                <a:schemeClr val="accent6"/>
              </a:solidFill>
            </a:endParaRPr>
          </a:p>
          <a:p>
            <a:pPr marL="0" indent="0" algn="just">
              <a:buNone/>
            </a:pPr>
            <a:endParaRPr lang="hu-HU" sz="2000" dirty="0" smtClean="0"/>
          </a:p>
        </p:txBody>
      </p:sp>
    </p:spTree>
    <p:extLst>
      <p:ext uri="{BB962C8B-B14F-4D97-AF65-F5344CB8AC3E}">
        <p14:creationId xmlns:p14="http://schemas.microsoft.com/office/powerpoint/2010/main" val="2074131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418654"/>
            <a:ext cx="8229600" cy="778098"/>
          </a:xfrm>
        </p:spPr>
        <p:txBody>
          <a:bodyPr/>
          <a:lstStyle/>
          <a:p>
            <a:r>
              <a:rPr lang="hu-HU" sz="3200" b="1" dirty="0" smtClean="0">
                <a:solidFill>
                  <a:srgbClr val="002060"/>
                </a:solidFill>
              </a:rPr>
              <a:t>Az egyéni vállalkozók </a:t>
            </a:r>
            <a:r>
              <a:rPr lang="hu-HU" sz="3200" b="1" dirty="0">
                <a:solidFill>
                  <a:srgbClr val="002060"/>
                </a:solidFill>
              </a:rPr>
              <a:t>járulékfizetése</a:t>
            </a:r>
          </a:p>
        </p:txBody>
      </p:sp>
      <p:sp>
        <p:nvSpPr>
          <p:cNvPr id="3" name="Tartalom helye 2"/>
          <p:cNvSpPr>
            <a:spLocks noGrp="1"/>
          </p:cNvSpPr>
          <p:nvPr>
            <p:ph idx="1"/>
          </p:nvPr>
        </p:nvSpPr>
        <p:spPr>
          <a:xfrm>
            <a:off x="457200" y="1484784"/>
            <a:ext cx="8229600" cy="4968551"/>
          </a:xfrm>
        </p:spPr>
        <p:txBody>
          <a:bodyPr/>
          <a:lstStyle/>
          <a:p>
            <a:pPr marL="0" indent="0" algn="just">
              <a:buNone/>
            </a:pPr>
            <a:r>
              <a:rPr lang="hu-HU" sz="2200" dirty="0" smtClean="0">
                <a:solidFill>
                  <a:schemeClr val="accent6"/>
                </a:solidFill>
              </a:rPr>
              <a:t>A biztosított egyéni vállalkozó a társadalombiztosítási járulékot </a:t>
            </a: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 vállalkozói kivét, vagy</a:t>
            </a: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az átalányban megállapított jövedelme</a:t>
            </a:r>
          </a:p>
          <a:p>
            <a:pPr marL="0" indent="0" algn="just">
              <a:buNone/>
            </a:pPr>
            <a:r>
              <a:rPr lang="hu-HU" sz="2200" dirty="0" smtClean="0">
                <a:solidFill>
                  <a:schemeClr val="accent6"/>
                </a:solidFill>
              </a:rPr>
              <a:t>után fizeti meg.</a:t>
            </a:r>
          </a:p>
          <a:p>
            <a:pPr marL="0" indent="0" algn="just">
              <a:buNone/>
            </a:pPr>
            <a:endParaRPr lang="hu-HU" sz="2200" dirty="0">
              <a:solidFill>
                <a:schemeClr val="accent6"/>
              </a:solidFill>
            </a:endParaRPr>
          </a:p>
          <a:p>
            <a:pPr algn="just">
              <a:buFont typeface="Wingdings" panose="05000000000000000000" pitchFamily="2" charset="2"/>
              <a:buChar char="Ø"/>
            </a:pPr>
            <a:r>
              <a:rPr lang="hu-HU" sz="2200" dirty="0">
                <a:solidFill>
                  <a:schemeClr val="accent6"/>
                </a:solidFill>
              </a:rPr>
              <a:t>A 18,5 százalékos mértékű társadalombiztosítási járulék alapja havonta </a:t>
            </a:r>
            <a:r>
              <a:rPr lang="hu-HU" sz="2200" b="1" i="1" dirty="0">
                <a:solidFill>
                  <a:schemeClr val="accent6"/>
                </a:solidFill>
              </a:rPr>
              <a:t>legalább a Tbj. szerinti minimálbér</a:t>
            </a:r>
            <a:r>
              <a:rPr lang="hu-HU" sz="2200" dirty="0" smtClean="0">
                <a:solidFill>
                  <a:schemeClr val="accent6"/>
                </a:solidFill>
              </a:rPr>
              <a:t>.</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a:solidFill>
                  <a:schemeClr val="accent6"/>
                </a:solidFill>
              </a:rPr>
              <a:t>A kiegészítő tevékenységű </a:t>
            </a:r>
            <a:r>
              <a:rPr lang="hu-HU" sz="2200" dirty="0" smtClean="0">
                <a:solidFill>
                  <a:schemeClr val="accent6"/>
                </a:solidFill>
              </a:rPr>
              <a:t>egyéni vállalkozó </a:t>
            </a:r>
            <a:r>
              <a:rPr lang="hu-HU" sz="2200" dirty="0">
                <a:solidFill>
                  <a:schemeClr val="accent6"/>
                </a:solidFill>
              </a:rPr>
              <a:t>nem köteles 10% nyugdíjjárulékot és egészségügyi szolgáltatási járulékot fizetni.</a:t>
            </a:r>
          </a:p>
          <a:p>
            <a:pPr algn="just">
              <a:buFont typeface="Wingdings" panose="05000000000000000000" pitchFamily="2" charset="2"/>
              <a:buChar char="Ø"/>
            </a:pPr>
            <a:endParaRPr lang="hu-HU" sz="2200" dirty="0">
              <a:solidFill>
                <a:schemeClr val="accent6"/>
              </a:solidFill>
            </a:endParaRPr>
          </a:p>
        </p:txBody>
      </p:sp>
    </p:spTree>
    <p:extLst>
      <p:ext uri="{BB962C8B-B14F-4D97-AF65-F5344CB8AC3E}">
        <p14:creationId xmlns:p14="http://schemas.microsoft.com/office/powerpoint/2010/main" val="3738325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418654"/>
            <a:ext cx="8229600" cy="778098"/>
          </a:xfrm>
        </p:spPr>
        <p:txBody>
          <a:bodyPr/>
          <a:lstStyle/>
          <a:p>
            <a:r>
              <a:rPr lang="hu-HU" sz="3200" b="1" dirty="0">
                <a:solidFill>
                  <a:srgbClr val="002060"/>
                </a:solidFill>
              </a:rPr>
              <a:t>A biztosított őstermelő </a:t>
            </a:r>
            <a:r>
              <a:rPr lang="hu-HU" sz="3200" b="1" dirty="0" smtClean="0">
                <a:solidFill>
                  <a:srgbClr val="002060"/>
                </a:solidFill>
              </a:rPr>
              <a:t>1.</a:t>
            </a:r>
            <a:endParaRPr lang="hu-HU" sz="3200" b="1" dirty="0">
              <a:solidFill>
                <a:srgbClr val="002060"/>
              </a:solidFill>
            </a:endParaRPr>
          </a:p>
        </p:txBody>
      </p:sp>
      <p:sp>
        <p:nvSpPr>
          <p:cNvPr id="3" name="Tartalom helye 2"/>
          <p:cNvSpPr>
            <a:spLocks noGrp="1"/>
          </p:cNvSpPr>
          <p:nvPr>
            <p:ph idx="1"/>
          </p:nvPr>
        </p:nvSpPr>
        <p:spPr>
          <a:xfrm>
            <a:off x="457200" y="1700808"/>
            <a:ext cx="8229600" cy="4752527"/>
          </a:xfrm>
        </p:spPr>
        <p:txBody>
          <a:bodyPr/>
          <a:lstStyle/>
          <a:p>
            <a:pPr algn="just">
              <a:buFont typeface="Wingdings" panose="05000000000000000000" pitchFamily="2" charset="2"/>
              <a:buChar char="Ø"/>
            </a:pPr>
            <a:r>
              <a:rPr lang="hu-HU" sz="2200" dirty="0" smtClean="0">
                <a:solidFill>
                  <a:schemeClr val="accent6"/>
                </a:solidFill>
              </a:rPr>
              <a:t>A mezőgazdasági őstermelő – ide értve a tevékenységét a tárgyévben kezdő mezőgazdasági őstermelőt is – </a:t>
            </a:r>
            <a:r>
              <a:rPr lang="hu-HU" sz="2200" b="1" i="1" dirty="0" smtClean="0">
                <a:solidFill>
                  <a:schemeClr val="accent6"/>
                </a:solidFill>
              </a:rPr>
              <a:t>a minimálbér 92 százaléka</a:t>
            </a:r>
            <a:r>
              <a:rPr lang="hu-HU" sz="2200" dirty="0" smtClean="0">
                <a:solidFill>
                  <a:schemeClr val="accent6"/>
                </a:solidFill>
              </a:rPr>
              <a:t> </a:t>
            </a:r>
            <a:r>
              <a:rPr lang="hu-HU" sz="2200" b="1" i="1" dirty="0" smtClean="0">
                <a:solidFill>
                  <a:schemeClr val="accent6"/>
                </a:solidFill>
              </a:rPr>
              <a:t>után</a:t>
            </a:r>
            <a:r>
              <a:rPr lang="hu-HU" sz="2200" dirty="0" smtClean="0">
                <a:solidFill>
                  <a:schemeClr val="accent6"/>
                </a:solidFill>
              </a:rPr>
              <a:t> fizeti meg a társadalombiztosítási járulékot.</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Az, akinek az e tevékenységéből származó, tárgyévet megelőző évi bevétele nem haladja meg az Szja tv. szerinti mezőgazdasági kistermelőre vonatkozó bevételi értékhatárt, az őstermelői tevékenységből származó, tárgyévet </a:t>
            </a:r>
            <a:r>
              <a:rPr lang="hu-HU" sz="2200" b="1" i="1" dirty="0" smtClean="0">
                <a:solidFill>
                  <a:schemeClr val="accent6"/>
                </a:solidFill>
              </a:rPr>
              <a:t>megelőző évi bevételének 15 </a:t>
            </a:r>
            <a:r>
              <a:rPr lang="hu-HU" sz="2200" b="1" i="1" dirty="0">
                <a:solidFill>
                  <a:schemeClr val="accent6"/>
                </a:solidFill>
              </a:rPr>
              <a:t>százaléka után fizet </a:t>
            </a:r>
            <a:r>
              <a:rPr lang="hu-HU" sz="2200" dirty="0" smtClean="0">
                <a:solidFill>
                  <a:schemeClr val="accent6"/>
                </a:solidFill>
              </a:rPr>
              <a:t>társadalombiztosítási járulékot.</a:t>
            </a:r>
            <a:endParaRPr lang="hu-HU" sz="2200" dirty="0">
              <a:solidFill>
                <a:schemeClr val="accent6"/>
              </a:solidFill>
            </a:endParaRPr>
          </a:p>
        </p:txBody>
      </p:sp>
    </p:spTree>
    <p:extLst>
      <p:ext uri="{BB962C8B-B14F-4D97-AF65-F5344CB8AC3E}">
        <p14:creationId xmlns:p14="http://schemas.microsoft.com/office/powerpoint/2010/main" val="19966501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418654"/>
            <a:ext cx="8229600" cy="1066130"/>
          </a:xfrm>
        </p:spPr>
        <p:txBody>
          <a:bodyPr/>
          <a:lstStyle/>
          <a:p>
            <a:r>
              <a:rPr lang="hu-HU" sz="3200" b="1" dirty="0">
                <a:solidFill>
                  <a:srgbClr val="002060"/>
                </a:solidFill>
              </a:rPr>
              <a:t>Az egészségügyi szolgáltatási </a:t>
            </a:r>
            <a:r>
              <a:rPr lang="hu-HU" sz="3200" b="1" dirty="0" smtClean="0">
                <a:solidFill>
                  <a:srgbClr val="002060"/>
                </a:solidFill>
              </a:rPr>
              <a:t>járulék fizetési kötelezettség 1.</a:t>
            </a:r>
            <a:endParaRPr lang="hu-HU" sz="3200" b="1" dirty="0">
              <a:solidFill>
                <a:srgbClr val="002060"/>
              </a:solidFill>
            </a:endParaRPr>
          </a:p>
        </p:txBody>
      </p:sp>
      <p:sp>
        <p:nvSpPr>
          <p:cNvPr id="3" name="Tartalom helye 2"/>
          <p:cNvSpPr>
            <a:spLocks noGrp="1"/>
          </p:cNvSpPr>
          <p:nvPr>
            <p:ph idx="1"/>
          </p:nvPr>
        </p:nvSpPr>
        <p:spPr>
          <a:xfrm>
            <a:off x="457200" y="1700808"/>
            <a:ext cx="8229600" cy="4752527"/>
          </a:xfrm>
        </p:spPr>
        <p:txBody>
          <a:bodyPr/>
          <a:lstStyle/>
          <a:p>
            <a:pPr algn="just">
              <a:buFont typeface="Wingdings" panose="05000000000000000000" pitchFamily="2" charset="2"/>
              <a:buChar char="Ø"/>
            </a:pPr>
            <a:r>
              <a:rPr lang="hu-HU" sz="1800" dirty="0" smtClean="0">
                <a:solidFill>
                  <a:schemeClr val="accent6"/>
                </a:solidFill>
              </a:rPr>
              <a:t>Továbbra is az a belföldi természetes személy kötelezett egészségügyi szolgáltatási járulék fizetésére, aki nem biztosított és egészségügyi szolgáltatásra egyéb jogcímen sem jogosult.</a:t>
            </a:r>
          </a:p>
          <a:p>
            <a:pPr algn="just">
              <a:buFont typeface="Wingdings" panose="05000000000000000000" pitchFamily="2" charset="2"/>
              <a:buChar char="Ø"/>
            </a:pPr>
            <a:endParaRPr lang="hu-HU" sz="1800" dirty="0">
              <a:solidFill>
                <a:schemeClr val="accent6"/>
              </a:solidFill>
            </a:endParaRPr>
          </a:p>
          <a:p>
            <a:pPr algn="just">
              <a:buFont typeface="Wingdings" panose="05000000000000000000" pitchFamily="2" charset="2"/>
              <a:buChar char="Ø"/>
            </a:pPr>
            <a:r>
              <a:rPr lang="hu-HU" sz="1800" dirty="0" smtClean="0">
                <a:solidFill>
                  <a:schemeClr val="accent6"/>
                </a:solidFill>
              </a:rPr>
              <a:t>Az egy éves lakóhelyre vonatkozó kiegészítő feltétel megmarad.</a:t>
            </a:r>
          </a:p>
          <a:p>
            <a:pPr algn="just">
              <a:buFont typeface="Wingdings" panose="05000000000000000000" pitchFamily="2" charset="2"/>
              <a:buChar char="Ø"/>
            </a:pPr>
            <a:endParaRPr lang="hu-HU" sz="1800" dirty="0" smtClean="0">
              <a:solidFill>
                <a:schemeClr val="accent6"/>
              </a:solidFill>
            </a:endParaRPr>
          </a:p>
          <a:p>
            <a:pPr algn="just">
              <a:buFont typeface="Wingdings" panose="05000000000000000000" pitchFamily="2" charset="2"/>
              <a:buChar char="Ø"/>
            </a:pPr>
            <a:r>
              <a:rPr lang="hu-HU" sz="1800" dirty="0" smtClean="0">
                <a:solidFill>
                  <a:schemeClr val="accent6"/>
                </a:solidFill>
              </a:rPr>
              <a:t>A kötelezettség kezdete az egészségügyi szolgáltatásra való jogosultság megszűnését követő naptól a biztosítási kötelezettséggel járó jogviszony első napjáig, vagy az egészségügyi szolgáltatásra egyéb jogcím miatti jogosultsági feltételek bekövetkezésének napjáig </a:t>
            </a:r>
            <a:r>
              <a:rPr lang="hu-HU" sz="1800" smtClean="0">
                <a:solidFill>
                  <a:schemeClr val="accent6"/>
                </a:solidFill>
              </a:rPr>
              <a:t>tart.</a:t>
            </a:r>
          </a:p>
          <a:p>
            <a:pPr algn="just">
              <a:buFont typeface="Wingdings" panose="05000000000000000000" pitchFamily="2" charset="2"/>
              <a:buChar char="Ø"/>
            </a:pPr>
            <a:endParaRPr lang="hu-HU" sz="1800" dirty="0">
              <a:solidFill>
                <a:schemeClr val="accent6"/>
              </a:solidFill>
            </a:endParaRPr>
          </a:p>
          <a:p>
            <a:pPr algn="just">
              <a:buFont typeface="Wingdings" panose="05000000000000000000" pitchFamily="2" charset="2"/>
              <a:buChar char="Ø"/>
            </a:pPr>
            <a:r>
              <a:rPr lang="hu-HU" sz="1800" dirty="0" smtClean="0">
                <a:solidFill>
                  <a:schemeClr val="accent6"/>
                </a:solidFill>
              </a:rPr>
              <a:t>A fizetési kötelezettség kezdő időpontja nem lehet korábbi, mint az elévülési idő utolsó napja, </a:t>
            </a:r>
            <a:r>
              <a:rPr lang="hu-HU" sz="1800" dirty="0">
                <a:solidFill>
                  <a:schemeClr val="accent6"/>
                </a:solidFill>
              </a:rPr>
              <a:t>vagy </a:t>
            </a:r>
            <a:r>
              <a:rPr lang="hu-HU" sz="1800" dirty="0" smtClean="0">
                <a:solidFill>
                  <a:schemeClr val="accent6"/>
                </a:solidFill>
              </a:rPr>
              <a:t>- például az EGT állampolgárok esetében - a belföldiség keletkezésének időpontja.</a:t>
            </a:r>
            <a:endParaRPr lang="hu-HU" sz="1800" dirty="0">
              <a:solidFill>
                <a:schemeClr val="accent6"/>
              </a:solidFill>
            </a:endParaRPr>
          </a:p>
        </p:txBody>
      </p:sp>
    </p:spTree>
    <p:extLst>
      <p:ext uri="{BB962C8B-B14F-4D97-AF65-F5344CB8AC3E}">
        <p14:creationId xmlns:p14="http://schemas.microsoft.com/office/powerpoint/2010/main" val="37474178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88640"/>
            <a:ext cx="8229600" cy="1080120"/>
          </a:xfrm>
        </p:spPr>
        <p:txBody>
          <a:bodyPr/>
          <a:lstStyle/>
          <a:p>
            <a:r>
              <a:rPr lang="hu-HU" sz="3200" b="1" dirty="0">
                <a:solidFill>
                  <a:srgbClr val="002060"/>
                </a:solidFill>
              </a:rPr>
              <a:t>Az egészségügyi szolgáltatási járulék fizetési kötelezettség </a:t>
            </a:r>
            <a:r>
              <a:rPr lang="hu-HU" sz="3200" b="1" dirty="0" smtClean="0">
                <a:solidFill>
                  <a:srgbClr val="002060"/>
                </a:solidFill>
              </a:rPr>
              <a:t>2.</a:t>
            </a:r>
            <a:endParaRPr lang="hu-HU" sz="3200" b="1" dirty="0">
              <a:solidFill>
                <a:srgbClr val="002060"/>
              </a:solidFill>
            </a:endParaRPr>
          </a:p>
        </p:txBody>
      </p:sp>
      <p:sp>
        <p:nvSpPr>
          <p:cNvPr id="3" name="Tartalom helye 2"/>
          <p:cNvSpPr>
            <a:spLocks noGrp="1"/>
          </p:cNvSpPr>
          <p:nvPr>
            <p:ph idx="1"/>
          </p:nvPr>
        </p:nvSpPr>
        <p:spPr>
          <a:xfrm>
            <a:off x="457200" y="1556792"/>
            <a:ext cx="8229600" cy="4896543"/>
          </a:xfrm>
        </p:spPr>
        <p:txBody>
          <a:bodyPr/>
          <a:lstStyle/>
          <a:p>
            <a:pPr algn="just">
              <a:buFont typeface="Wingdings" panose="05000000000000000000" pitchFamily="2" charset="2"/>
              <a:buChar char="Ø"/>
            </a:pPr>
            <a:r>
              <a:rPr lang="hu-HU" sz="2000" dirty="0" smtClean="0">
                <a:solidFill>
                  <a:schemeClr val="accent6"/>
                </a:solidFill>
              </a:rPr>
              <a:t>Főszabály szerint </a:t>
            </a:r>
            <a:r>
              <a:rPr lang="hu-HU" sz="2000" b="1" i="1" dirty="0" smtClean="0">
                <a:solidFill>
                  <a:schemeClr val="accent6"/>
                </a:solidFill>
              </a:rPr>
              <a:t>hivatalból</a:t>
            </a:r>
            <a:r>
              <a:rPr lang="hu-HU" sz="2000" dirty="0" smtClean="0">
                <a:solidFill>
                  <a:schemeClr val="accent6"/>
                </a:solidFill>
              </a:rPr>
              <a:t> indul az eljárás.</a:t>
            </a:r>
          </a:p>
          <a:p>
            <a:pPr algn="just">
              <a:buFont typeface="Wingdings" panose="05000000000000000000" pitchFamily="2" charset="2"/>
              <a:buChar char="Ø"/>
            </a:pPr>
            <a:endParaRPr lang="hu-HU" sz="2000" dirty="0" smtClean="0">
              <a:solidFill>
                <a:schemeClr val="accent6"/>
              </a:solidFill>
            </a:endParaRPr>
          </a:p>
          <a:p>
            <a:pPr algn="just">
              <a:buFont typeface="Wingdings" panose="05000000000000000000" pitchFamily="2" charset="2"/>
              <a:buChar char="Ø"/>
            </a:pPr>
            <a:r>
              <a:rPr lang="hu-HU" sz="2000" dirty="0" smtClean="0">
                <a:solidFill>
                  <a:schemeClr val="accent6"/>
                </a:solidFill>
              </a:rPr>
              <a:t>A magánszemély bejelentkezésén alapuló adóhatósági eljárás kivételessé válik.</a:t>
            </a:r>
          </a:p>
          <a:p>
            <a:pPr algn="just">
              <a:buFont typeface="Wingdings" panose="05000000000000000000" pitchFamily="2" charset="2"/>
              <a:buChar char="Ø"/>
            </a:pPr>
            <a:endParaRPr lang="hu-HU" sz="2000" dirty="0" smtClean="0">
              <a:solidFill>
                <a:schemeClr val="accent6"/>
              </a:solidFill>
            </a:endParaRPr>
          </a:p>
          <a:p>
            <a:pPr algn="just">
              <a:buFont typeface="Wingdings" panose="05000000000000000000" pitchFamily="2" charset="2"/>
              <a:buChar char="Ø"/>
            </a:pPr>
            <a:r>
              <a:rPr lang="hu-HU" sz="2000" dirty="0" smtClean="0">
                <a:solidFill>
                  <a:schemeClr val="accent6"/>
                </a:solidFill>
              </a:rPr>
              <a:t>A </a:t>
            </a:r>
            <a:r>
              <a:rPr lang="hu-HU" sz="2000" dirty="0">
                <a:solidFill>
                  <a:schemeClr val="accent6"/>
                </a:solidFill>
              </a:rPr>
              <a:t>NAV </a:t>
            </a:r>
            <a:r>
              <a:rPr lang="hu-HU" sz="2000" dirty="0" smtClean="0">
                <a:solidFill>
                  <a:schemeClr val="accent6"/>
                </a:solidFill>
              </a:rPr>
              <a:t>a </a:t>
            </a:r>
            <a:r>
              <a:rPr lang="hu-HU" sz="2000" dirty="0">
                <a:solidFill>
                  <a:schemeClr val="accent6"/>
                </a:solidFill>
              </a:rPr>
              <a:t>biztosítási jogviszony megszűnésének, illetve az egyéb jogcímen fennálló egészségügyi szolgáltatásra jogosultság megszűnésének bejelentésétől számított 8 napon </a:t>
            </a:r>
            <a:r>
              <a:rPr lang="hu-HU" sz="2000" dirty="0" smtClean="0">
                <a:solidFill>
                  <a:schemeClr val="accent6"/>
                </a:solidFill>
              </a:rPr>
              <a:t>belül tájékoztatja </a:t>
            </a:r>
            <a:r>
              <a:rPr lang="hu-HU" sz="2000" dirty="0">
                <a:solidFill>
                  <a:schemeClr val="accent6"/>
                </a:solidFill>
              </a:rPr>
              <a:t>a magánszemélyt </a:t>
            </a:r>
            <a:r>
              <a:rPr lang="hu-HU" sz="2000" dirty="0" smtClean="0">
                <a:solidFill>
                  <a:schemeClr val="accent6"/>
                </a:solidFill>
              </a:rPr>
              <a:t>a járulékfizetési </a:t>
            </a:r>
            <a:r>
              <a:rPr lang="hu-HU" sz="2000" dirty="0">
                <a:solidFill>
                  <a:schemeClr val="accent6"/>
                </a:solidFill>
              </a:rPr>
              <a:t>kötelezettségéről és az egészségügyi szolgáltatási járulék fizetés </a:t>
            </a:r>
            <a:r>
              <a:rPr lang="hu-HU" sz="2000" dirty="0" smtClean="0">
                <a:solidFill>
                  <a:schemeClr val="accent6"/>
                </a:solidFill>
              </a:rPr>
              <a:t>szabályairól, az </a:t>
            </a:r>
            <a:r>
              <a:rPr lang="hu-HU" sz="2000" dirty="0">
                <a:solidFill>
                  <a:schemeClr val="accent6"/>
                </a:solidFill>
              </a:rPr>
              <a:t>adóévi fizetési </a:t>
            </a:r>
            <a:r>
              <a:rPr lang="hu-HU" sz="2000" dirty="0" smtClean="0">
                <a:solidFill>
                  <a:schemeClr val="accent6"/>
                </a:solidFill>
              </a:rPr>
              <a:t>kötelezettséget előírja </a:t>
            </a:r>
            <a:r>
              <a:rPr lang="hu-HU" sz="2000" dirty="0">
                <a:solidFill>
                  <a:schemeClr val="accent6"/>
                </a:solidFill>
              </a:rPr>
              <a:t>az adószámlán, a </a:t>
            </a:r>
            <a:r>
              <a:rPr lang="hu-HU" sz="2000" dirty="0" smtClean="0">
                <a:solidFill>
                  <a:schemeClr val="accent6"/>
                </a:solidFill>
              </a:rPr>
              <a:t>befizetéseket nyilvántartja.</a:t>
            </a:r>
          </a:p>
          <a:p>
            <a:pPr algn="just">
              <a:buFont typeface="Wingdings" panose="05000000000000000000" pitchFamily="2" charset="2"/>
              <a:buChar char="Ø"/>
            </a:pPr>
            <a:endParaRPr lang="hu-HU" sz="2000" dirty="0" smtClean="0">
              <a:solidFill>
                <a:schemeClr val="accent6"/>
              </a:solidFill>
            </a:endParaRPr>
          </a:p>
          <a:p>
            <a:pPr algn="just">
              <a:buFont typeface="Wingdings" panose="05000000000000000000" pitchFamily="2" charset="2"/>
              <a:buChar char="Ø"/>
            </a:pPr>
            <a:r>
              <a:rPr lang="hu-HU" sz="2000" dirty="0">
                <a:solidFill>
                  <a:schemeClr val="accent6"/>
                </a:solidFill>
              </a:rPr>
              <a:t>A NAV eljárása </a:t>
            </a:r>
            <a:r>
              <a:rPr lang="hu-HU" sz="2000" dirty="0" smtClean="0">
                <a:solidFill>
                  <a:schemeClr val="accent6"/>
                </a:solidFill>
              </a:rPr>
              <a:t>a </a:t>
            </a:r>
            <a:r>
              <a:rPr lang="hu-HU" sz="2000" dirty="0">
                <a:solidFill>
                  <a:schemeClr val="accent6"/>
                </a:solidFill>
              </a:rPr>
              <a:t>NEAK </a:t>
            </a:r>
            <a:r>
              <a:rPr lang="hu-HU" sz="2000" dirty="0" smtClean="0">
                <a:solidFill>
                  <a:schemeClr val="accent6"/>
                </a:solidFill>
              </a:rPr>
              <a:t>– folyamatos - </a:t>
            </a:r>
            <a:r>
              <a:rPr lang="hu-HU" sz="2000" dirty="0">
                <a:solidFill>
                  <a:schemeClr val="accent6"/>
                </a:solidFill>
              </a:rPr>
              <a:t>elektronikus </a:t>
            </a:r>
            <a:r>
              <a:rPr lang="hu-HU" sz="2000" dirty="0" smtClean="0">
                <a:solidFill>
                  <a:schemeClr val="accent6"/>
                </a:solidFill>
              </a:rPr>
              <a:t>adatátadása alapján </a:t>
            </a:r>
            <a:r>
              <a:rPr lang="hu-HU" sz="2000" dirty="0">
                <a:solidFill>
                  <a:schemeClr val="accent6"/>
                </a:solidFill>
              </a:rPr>
              <a:t>indul.</a:t>
            </a:r>
          </a:p>
          <a:p>
            <a:pPr algn="just">
              <a:buFont typeface="Wingdings" panose="05000000000000000000" pitchFamily="2" charset="2"/>
              <a:buChar char="Ø"/>
            </a:pPr>
            <a:endParaRPr lang="hu-HU" sz="2400" dirty="0">
              <a:solidFill>
                <a:schemeClr val="accent6"/>
              </a:solidFill>
            </a:endParaRPr>
          </a:p>
        </p:txBody>
      </p:sp>
    </p:spTree>
    <p:extLst>
      <p:ext uri="{BB962C8B-B14F-4D97-AF65-F5344CB8AC3E}">
        <p14:creationId xmlns:p14="http://schemas.microsoft.com/office/powerpoint/2010/main" val="857501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88265" y="188640"/>
            <a:ext cx="8229600" cy="1152128"/>
          </a:xfrm>
        </p:spPr>
        <p:txBody>
          <a:bodyPr/>
          <a:lstStyle/>
          <a:p>
            <a:r>
              <a:rPr lang="hu-HU" sz="3200" b="1" dirty="0">
                <a:solidFill>
                  <a:srgbClr val="002060"/>
                </a:solidFill>
              </a:rPr>
              <a:t>Az egészségügyi szolgáltatási járulék fizetési kötelezettség </a:t>
            </a:r>
            <a:r>
              <a:rPr lang="hu-HU" sz="3200" b="1" dirty="0" smtClean="0">
                <a:solidFill>
                  <a:srgbClr val="002060"/>
                </a:solidFill>
              </a:rPr>
              <a:t>3.</a:t>
            </a:r>
            <a:endParaRPr lang="hu-HU" sz="3200" b="1" dirty="0">
              <a:solidFill>
                <a:srgbClr val="002060"/>
              </a:solidFill>
            </a:endParaRPr>
          </a:p>
        </p:txBody>
      </p:sp>
      <p:sp>
        <p:nvSpPr>
          <p:cNvPr id="3" name="Tartalom helye 2"/>
          <p:cNvSpPr>
            <a:spLocks noGrp="1"/>
          </p:cNvSpPr>
          <p:nvPr>
            <p:ph idx="1"/>
          </p:nvPr>
        </p:nvSpPr>
        <p:spPr>
          <a:xfrm>
            <a:off x="457200" y="1340768"/>
            <a:ext cx="8229600" cy="5112567"/>
          </a:xfrm>
        </p:spPr>
        <p:txBody>
          <a:bodyPr/>
          <a:lstStyle/>
          <a:p>
            <a:pPr algn="just">
              <a:buFont typeface="Wingdings" panose="05000000000000000000" pitchFamily="2" charset="2"/>
              <a:buChar char="Ø"/>
            </a:pPr>
            <a:r>
              <a:rPr lang="hu-HU" sz="2200" dirty="0" smtClean="0">
                <a:solidFill>
                  <a:schemeClr val="accent6"/>
                </a:solidFill>
              </a:rPr>
              <a:t>A magánszemély egészségügyi szolgáltatásra </a:t>
            </a:r>
            <a:r>
              <a:rPr lang="hu-HU" sz="2200" b="1" i="1" dirty="0" smtClean="0">
                <a:solidFill>
                  <a:schemeClr val="accent6"/>
                </a:solidFill>
              </a:rPr>
              <a:t>jogosultságát</a:t>
            </a:r>
            <a:r>
              <a:rPr lang="hu-HU" sz="2200" dirty="0" smtClean="0">
                <a:solidFill>
                  <a:schemeClr val="accent6"/>
                </a:solidFill>
              </a:rPr>
              <a:t> az egészségügyi szolgáltatási járulék </a:t>
            </a:r>
            <a:r>
              <a:rPr lang="hu-HU" sz="2200" b="1" i="1" dirty="0" smtClean="0">
                <a:solidFill>
                  <a:schemeClr val="accent6"/>
                </a:solidFill>
              </a:rPr>
              <a:t>fizetés alapozza meg</a:t>
            </a:r>
            <a:r>
              <a:rPr lang="hu-HU" sz="2200" dirty="0" smtClean="0">
                <a:solidFill>
                  <a:schemeClr val="accent6"/>
                </a:solidFill>
              </a:rPr>
              <a:t>.</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b="1" i="1" u="sng" dirty="0" smtClean="0">
                <a:solidFill>
                  <a:schemeClr val="accent6"/>
                </a:solidFill>
              </a:rPr>
              <a:t>Ha</a:t>
            </a:r>
            <a:r>
              <a:rPr lang="hu-HU" sz="2200" u="sng" dirty="0" smtClean="0">
                <a:solidFill>
                  <a:schemeClr val="accent6"/>
                </a:solidFill>
              </a:rPr>
              <a:t> </a:t>
            </a:r>
            <a:r>
              <a:rPr lang="hu-HU" sz="2200" b="1" i="1" dirty="0" smtClean="0">
                <a:solidFill>
                  <a:schemeClr val="accent6"/>
                </a:solidFill>
              </a:rPr>
              <a:t>a</a:t>
            </a:r>
            <a:r>
              <a:rPr lang="hu-HU" sz="2200" dirty="0" smtClean="0">
                <a:solidFill>
                  <a:schemeClr val="accent6"/>
                </a:solidFill>
              </a:rPr>
              <a:t> magánszemély nem fizet és az ebből eredő </a:t>
            </a:r>
            <a:r>
              <a:rPr lang="hu-HU" sz="2200" b="1" i="1" u="sng" dirty="0" smtClean="0">
                <a:solidFill>
                  <a:schemeClr val="accent6"/>
                </a:solidFill>
              </a:rPr>
              <a:t>hátralék</a:t>
            </a:r>
            <a:r>
              <a:rPr lang="hu-HU" sz="2200" u="sng" dirty="0" smtClean="0">
                <a:solidFill>
                  <a:schemeClr val="accent6"/>
                </a:solidFill>
              </a:rPr>
              <a:t> </a:t>
            </a:r>
            <a:r>
              <a:rPr lang="hu-HU" sz="2200" b="1" i="1" u="sng" dirty="0" smtClean="0">
                <a:solidFill>
                  <a:schemeClr val="accent6"/>
                </a:solidFill>
              </a:rPr>
              <a:t>meghaladja az egészségügyi szolgáltatási járulék havi összegének háromszorosát, a TAJ</a:t>
            </a:r>
            <a:r>
              <a:rPr lang="hu-HU" sz="2200" b="1" i="1" dirty="0" smtClean="0">
                <a:solidFill>
                  <a:schemeClr val="accent6"/>
                </a:solidFill>
              </a:rPr>
              <a:t> </a:t>
            </a:r>
            <a:r>
              <a:rPr lang="hu-HU" sz="2200" dirty="0" smtClean="0">
                <a:solidFill>
                  <a:schemeClr val="accent6"/>
                </a:solidFill>
              </a:rPr>
              <a:t>az egészségügyi szolgáltatás igénybevétele szempontjából </a:t>
            </a:r>
            <a:r>
              <a:rPr lang="hu-HU" sz="2200" b="1" i="1" u="sng" dirty="0" smtClean="0">
                <a:solidFill>
                  <a:schemeClr val="accent6"/>
                </a:solidFill>
              </a:rPr>
              <a:t>érvénytelen</a:t>
            </a:r>
            <a:r>
              <a:rPr lang="hu-HU" sz="2200" dirty="0" smtClean="0">
                <a:solidFill>
                  <a:schemeClr val="accent6"/>
                </a:solidFill>
              </a:rPr>
              <a:t>, az ellátásért fizetnie kell a magánszemélynek, kivéve, ha a tartozását az egészségügyi szolgáltatás igénybe vétele előtt visszamenőleg kiegyenlíti.</a:t>
            </a:r>
          </a:p>
          <a:p>
            <a:pPr marL="0" indent="0" algn="just">
              <a:buNone/>
            </a:pPr>
            <a:endParaRPr lang="hu-HU" sz="2200" dirty="0" smtClean="0">
              <a:solidFill>
                <a:schemeClr val="accent6"/>
              </a:solidFill>
            </a:endParaRPr>
          </a:p>
          <a:p>
            <a:pPr algn="just">
              <a:buFont typeface="Wingdings" panose="05000000000000000000" pitchFamily="2" charset="2"/>
              <a:buChar char="Ø"/>
            </a:pPr>
            <a:r>
              <a:rPr lang="hu-HU" sz="2200" dirty="0" smtClean="0">
                <a:solidFill>
                  <a:schemeClr val="accent6"/>
                </a:solidFill>
              </a:rPr>
              <a:t>A </a:t>
            </a:r>
            <a:r>
              <a:rPr lang="hu-HU" sz="2200" dirty="0" err="1" smtClean="0">
                <a:solidFill>
                  <a:schemeClr val="accent6"/>
                </a:solidFill>
              </a:rPr>
              <a:t>TAJ-érvénytelenítés</a:t>
            </a:r>
            <a:r>
              <a:rPr lang="hu-HU" sz="2200" dirty="0" smtClean="0">
                <a:solidFill>
                  <a:schemeClr val="accent6"/>
                </a:solidFill>
              </a:rPr>
              <a:t> végrehajtása érdekében a NAV az egészségügyi szolgáltatási járulékra vonatkozó hátralékról szóló adatot átadja a </a:t>
            </a:r>
            <a:r>
              <a:rPr lang="hu-HU" sz="2200" dirty="0" err="1" smtClean="0">
                <a:solidFill>
                  <a:schemeClr val="accent6"/>
                </a:solidFill>
              </a:rPr>
              <a:t>NEAK-nak</a:t>
            </a:r>
            <a:r>
              <a:rPr lang="hu-HU" sz="2200" dirty="0">
                <a:solidFill>
                  <a:schemeClr val="accent6"/>
                </a:solidFill>
              </a:rPr>
              <a:t>.</a:t>
            </a:r>
          </a:p>
        </p:txBody>
      </p:sp>
    </p:spTree>
    <p:extLst>
      <p:ext uri="{BB962C8B-B14F-4D97-AF65-F5344CB8AC3E}">
        <p14:creationId xmlns:p14="http://schemas.microsoft.com/office/powerpoint/2010/main" val="35588708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632"/>
            <a:ext cx="8229600" cy="1008112"/>
          </a:xfrm>
        </p:spPr>
        <p:txBody>
          <a:bodyPr/>
          <a:lstStyle/>
          <a:p>
            <a:r>
              <a:rPr lang="hu-HU" sz="3200" b="1" dirty="0">
                <a:solidFill>
                  <a:srgbClr val="002060"/>
                </a:solidFill>
              </a:rPr>
              <a:t>Az egészségügyi szolgáltatási járulék fizetési kötelezettség </a:t>
            </a:r>
            <a:r>
              <a:rPr lang="hu-HU" sz="3200" b="1" dirty="0" smtClean="0">
                <a:solidFill>
                  <a:srgbClr val="002060"/>
                </a:solidFill>
              </a:rPr>
              <a:t>4.</a:t>
            </a:r>
            <a:endParaRPr lang="hu-HU" sz="3200" b="1" dirty="0">
              <a:solidFill>
                <a:srgbClr val="002060"/>
              </a:solidFill>
            </a:endParaRPr>
          </a:p>
        </p:txBody>
      </p:sp>
      <p:sp>
        <p:nvSpPr>
          <p:cNvPr id="3" name="Tartalom helye 2"/>
          <p:cNvSpPr>
            <a:spLocks noGrp="1"/>
          </p:cNvSpPr>
          <p:nvPr>
            <p:ph idx="1"/>
          </p:nvPr>
        </p:nvSpPr>
        <p:spPr>
          <a:xfrm>
            <a:off x="457200" y="1340768"/>
            <a:ext cx="8229600" cy="5112567"/>
          </a:xfrm>
        </p:spPr>
        <p:txBody>
          <a:bodyPr/>
          <a:lstStyle/>
          <a:p>
            <a:pPr algn="just">
              <a:buFont typeface="Wingdings" panose="05000000000000000000" pitchFamily="2" charset="2"/>
              <a:buChar char="Ø"/>
            </a:pPr>
            <a:r>
              <a:rPr lang="hu-HU" sz="2200" dirty="0" smtClean="0">
                <a:solidFill>
                  <a:schemeClr val="accent6"/>
                </a:solidFill>
              </a:rPr>
              <a:t>Ha az egészségügyi szolgáltatási járulék fizetésre </a:t>
            </a:r>
            <a:r>
              <a:rPr lang="hu-HU" sz="2200" b="1" i="1" u="sng" dirty="0" smtClean="0">
                <a:solidFill>
                  <a:schemeClr val="accent6"/>
                </a:solidFill>
              </a:rPr>
              <a:t>nem kötelezett </a:t>
            </a:r>
            <a:r>
              <a:rPr lang="hu-HU" sz="2200" dirty="0" smtClean="0">
                <a:solidFill>
                  <a:schemeClr val="accent6"/>
                </a:solidFill>
              </a:rPr>
              <a:t>személy (így különösen az EGT más tagállamban biztosított személy) egészségügyi szolgáltatási járulék fizetés alapján vesz igénybe egészségügyi szolgáltatást, akkor a természetes személy köteles az </a:t>
            </a:r>
            <a:r>
              <a:rPr lang="hu-HU" sz="2200" b="1" i="1" u="sng" dirty="0" smtClean="0">
                <a:solidFill>
                  <a:schemeClr val="accent6"/>
                </a:solidFill>
              </a:rPr>
              <a:t>egészségügyi szolgáltatás </a:t>
            </a:r>
            <a:r>
              <a:rPr lang="hu-HU" sz="2200" dirty="0" smtClean="0">
                <a:solidFill>
                  <a:schemeClr val="accent6"/>
                </a:solidFill>
              </a:rPr>
              <a:t>Egészségbiztosítási Alapot terhelő </a:t>
            </a:r>
            <a:r>
              <a:rPr lang="hu-HU" sz="2200" b="1" i="1" u="sng" dirty="0" smtClean="0">
                <a:solidFill>
                  <a:schemeClr val="accent6"/>
                </a:solidFill>
              </a:rPr>
              <a:t>költségeit</a:t>
            </a:r>
            <a:r>
              <a:rPr lang="hu-HU" sz="2200" dirty="0" smtClean="0">
                <a:solidFill>
                  <a:schemeClr val="accent6"/>
                </a:solidFill>
              </a:rPr>
              <a:t> megtéríteni.</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A jogalap nélküli egészségügyi szolgáltatási járulék adószámlán előírt összegét az adóhatóság törli, </a:t>
            </a:r>
            <a:r>
              <a:rPr lang="hu-HU" sz="2200" b="1" i="1" dirty="0" smtClean="0">
                <a:solidFill>
                  <a:schemeClr val="accent6"/>
                </a:solidFill>
              </a:rPr>
              <a:t>az igénybe vett egészségügyi szolgáltatás értékét</a:t>
            </a:r>
            <a:r>
              <a:rPr lang="hu-HU" sz="2200" dirty="0" smtClean="0">
                <a:solidFill>
                  <a:schemeClr val="accent6"/>
                </a:solidFill>
              </a:rPr>
              <a:t> – az Egészbiztosítás Alap kezeléséért felelős szerv azonnali adatszolgáltatása alapján – az egészségügyi szolgáltatási járulék nyilvántartására szolgáló </a:t>
            </a:r>
            <a:r>
              <a:rPr lang="hu-HU" sz="2200" b="1" i="1" dirty="0" smtClean="0">
                <a:solidFill>
                  <a:schemeClr val="accent6"/>
                </a:solidFill>
              </a:rPr>
              <a:t>adószámlán kötelezettségként előírja</a:t>
            </a:r>
            <a:r>
              <a:rPr lang="hu-HU" sz="2200" b="1" i="1" dirty="0">
                <a:solidFill>
                  <a:schemeClr val="accent6"/>
                </a:solidFill>
              </a:rPr>
              <a:t>.</a:t>
            </a:r>
          </a:p>
        </p:txBody>
      </p:sp>
    </p:spTree>
    <p:extLst>
      <p:ext uri="{BB962C8B-B14F-4D97-AF65-F5344CB8AC3E}">
        <p14:creationId xmlns:p14="http://schemas.microsoft.com/office/powerpoint/2010/main" val="2361917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632"/>
            <a:ext cx="8229600" cy="1224136"/>
          </a:xfrm>
        </p:spPr>
        <p:txBody>
          <a:bodyPr/>
          <a:lstStyle/>
          <a:p>
            <a:r>
              <a:rPr lang="hu-HU" sz="3200" b="1" dirty="0">
                <a:solidFill>
                  <a:srgbClr val="002060"/>
                </a:solidFill>
              </a:rPr>
              <a:t>Az egészségügyi szolgáltatási járulék fizetési kötelezettség </a:t>
            </a:r>
            <a:r>
              <a:rPr lang="hu-HU" sz="3200" b="1" dirty="0" smtClean="0">
                <a:solidFill>
                  <a:srgbClr val="002060"/>
                </a:solidFill>
              </a:rPr>
              <a:t>5.</a:t>
            </a:r>
            <a:endParaRPr lang="hu-HU" sz="3200" b="1" dirty="0">
              <a:solidFill>
                <a:srgbClr val="002060"/>
              </a:solidFill>
            </a:endParaRPr>
          </a:p>
        </p:txBody>
      </p:sp>
      <p:sp>
        <p:nvSpPr>
          <p:cNvPr id="3" name="Tartalom helye 2"/>
          <p:cNvSpPr>
            <a:spLocks noGrp="1"/>
          </p:cNvSpPr>
          <p:nvPr>
            <p:ph idx="1"/>
          </p:nvPr>
        </p:nvSpPr>
        <p:spPr>
          <a:xfrm>
            <a:off x="457200" y="1916832"/>
            <a:ext cx="8229600" cy="4536503"/>
          </a:xfrm>
        </p:spPr>
        <p:txBody>
          <a:bodyPr/>
          <a:lstStyle/>
          <a:p>
            <a:pPr algn="just">
              <a:buFont typeface="Wingdings" panose="05000000000000000000" pitchFamily="2" charset="2"/>
              <a:buChar char="Ø"/>
            </a:pPr>
            <a:r>
              <a:rPr lang="hu-HU" sz="2400" dirty="0" smtClean="0">
                <a:solidFill>
                  <a:schemeClr val="accent6"/>
                </a:solidFill>
              </a:rPr>
              <a:t>A magánszemély számára továbbra is megmarad a bejelentkezés lehetősége arra az esetre, ha a NAV valamely okból nem írta elő részére az egészségügyi szolgáltatási járulék fizetési kötelezettséget (például, ha a foglalkoztató nem jelentette be a biztosítási jogviszony végét).</a:t>
            </a:r>
          </a:p>
          <a:p>
            <a:pPr algn="just">
              <a:buFont typeface="Wingdings" panose="05000000000000000000" pitchFamily="2" charset="2"/>
              <a:buChar char="Ø"/>
            </a:pPr>
            <a:endParaRPr lang="hu-HU" sz="2400" dirty="0">
              <a:solidFill>
                <a:schemeClr val="accent6"/>
              </a:solidFill>
            </a:endParaRPr>
          </a:p>
          <a:p>
            <a:pPr algn="just">
              <a:buFont typeface="Wingdings" panose="05000000000000000000" pitchFamily="2" charset="2"/>
              <a:buChar char="Ø"/>
            </a:pPr>
            <a:r>
              <a:rPr lang="hu-HU" sz="2400" dirty="0" smtClean="0">
                <a:solidFill>
                  <a:schemeClr val="accent6"/>
                </a:solidFill>
              </a:rPr>
              <a:t>Ebben az esetben a magánszemély bejelentése alapján a kötelezettség előírása határozattal történik, a bejelentést követő 8 napon belül.</a:t>
            </a:r>
            <a:endParaRPr lang="hu-HU" sz="2400" dirty="0">
              <a:solidFill>
                <a:schemeClr val="accent6"/>
              </a:solidFill>
            </a:endParaRPr>
          </a:p>
        </p:txBody>
      </p:sp>
    </p:spTree>
    <p:extLst>
      <p:ext uri="{BB962C8B-B14F-4D97-AF65-F5344CB8AC3E}">
        <p14:creationId xmlns:p14="http://schemas.microsoft.com/office/powerpoint/2010/main" val="4903879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60648"/>
            <a:ext cx="8229600" cy="1080120"/>
          </a:xfrm>
        </p:spPr>
        <p:txBody>
          <a:bodyPr/>
          <a:lstStyle/>
          <a:p>
            <a:r>
              <a:rPr lang="hu-HU" sz="3200" b="1" dirty="0">
                <a:solidFill>
                  <a:srgbClr val="002060"/>
                </a:solidFill>
              </a:rPr>
              <a:t>Az elévülési idő figyelmen kívül hagyására irányuló eljárás</a:t>
            </a:r>
          </a:p>
        </p:txBody>
      </p:sp>
      <p:sp>
        <p:nvSpPr>
          <p:cNvPr id="3" name="Tartalom helye 2"/>
          <p:cNvSpPr>
            <a:spLocks noGrp="1"/>
          </p:cNvSpPr>
          <p:nvPr>
            <p:ph idx="1"/>
          </p:nvPr>
        </p:nvSpPr>
        <p:spPr>
          <a:xfrm>
            <a:off x="457200" y="1484784"/>
            <a:ext cx="8229600" cy="4968551"/>
          </a:xfrm>
        </p:spPr>
        <p:txBody>
          <a:bodyPr/>
          <a:lstStyle/>
          <a:p>
            <a:pPr marL="0" indent="0" algn="just">
              <a:buNone/>
            </a:pPr>
            <a:r>
              <a:rPr lang="hu-HU" sz="2000" dirty="0" smtClean="0">
                <a:solidFill>
                  <a:schemeClr val="accent6"/>
                </a:solidFill>
              </a:rPr>
              <a:t>Az elévülési idő figyelmen kívül hagyására nyugdíj-megállapítási eljárás során akkor van lehetőség, ha</a:t>
            </a:r>
            <a:endParaRPr lang="hu-HU" sz="2000" dirty="0">
              <a:solidFill>
                <a:schemeClr val="accent6"/>
              </a:solidFill>
            </a:endParaRPr>
          </a:p>
          <a:p>
            <a:pPr algn="just">
              <a:buFont typeface="Wingdings" panose="05000000000000000000" pitchFamily="2" charset="2"/>
              <a:buChar char="Ø"/>
            </a:pPr>
            <a:r>
              <a:rPr lang="hu-HU" sz="2000" dirty="0" smtClean="0">
                <a:solidFill>
                  <a:schemeClr val="accent6"/>
                </a:solidFill>
              </a:rPr>
              <a:t>a természetes személy biztosításának nem kellett volna fennállnia és ő vagy foglalkoztatója eleget tett társadalombiztosítási kötelezettségének és járulékfizetés történt,vagy</a:t>
            </a:r>
            <a:endParaRPr lang="hu-HU" sz="2000" dirty="0">
              <a:solidFill>
                <a:schemeClr val="accent6"/>
              </a:solidFill>
            </a:endParaRPr>
          </a:p>
          <a:p>
            <a:pPr algn="just">
              <a:buFont typeface="Wingdings" panose="05000000000000000000" pitchFamily="2" charset="2"/>
              <a:buChar char="Ø"/>
            </a:pPr>
            <a:r>
              <a:rPr lang="hu-HU" sz="2000" dirty="0" smtClean="0">
                <a:solidFill>
                  <a:schemeClr val="accent6"/>
                </a:solidFill>
              </a:rPr>
              <a:t>ha a természetes személy biztosított volt, és ő vagy foglalkoztatója járulék megállapítási-, fizetési kötelezettségének eleget tett, de bevallási kötelezettségét nem vagy hiányosan teljesítette, továbbá</a:t>
            </a:r>
            <a:endParaRPr lang="hu-HU" sz="2000" dirty="0">
              <a:solidFill>
                <a:schemeClr val="accent6"/>
              </a:solidFill>
            </a:endParaRPr>
          </a:p>
          <a:p>
            <a:pPr algn="just">
              <a:buFont typeface="Wingdings" panose="05000000000000000000" pitchFamily="2" charset="2"/>
              <a:buChar char="Ø"/>
            </a:pPr>
            <a:r>
              <a:rPr lang="hu-HU" sz="2000" dirty="0" smtClean="0">
                <a:solidFill>
                  <a:schemeClr val="accent6"/>
                </a:solidFill>
              </a:rPr>
              <a:t>ha a hatóság határozatban helytelenül állapította meg a joghatóságot, a természetes személynek belföldön kellett volna biztosítottnak lennie és társadalombiztosítási kötelezettségeit teljesítenie</a:t>
            </a:r>
            <a:r>
              <a:rPr lang="hu-HU" sz="2000" dirty="0">
                <a:solidFill>
                  <a:schemeClr val="accent6"/>
                </a:solidFill>
              </a:rPr>
              <a:t>.</a:t>
            </a:r>
          </a:p>
          <a:p>
            <a:pPr algn="just">
              <a:buFont typeface="Wingdings" panose="05000000000000000000" pitchFamily="2" charset="2"/>
              <a:buChar char="Ø"/>
            </a:pPr>
            <a:r>
              <a:rPr lang="hu-HU" sz="2000" dirty="0" smtClean="0">
                <a:solidFill>
                  <a:schemeClr val="accent6"/>
                </a:solidFill>
              </a:rPr>
              <a:t>Az első esetben a befizetett járulékok visszaigényelésére, a második esetben a bevallás utólagos teljesítésére, a harmadik esetben a </a:t>
            </a:r>
            <a:r>
              <a:rPr lang="hu-HU" sz="2000" dirty="0" err="1" smtClean="0">
                <a:solidFill>
                  <a:schemeClr val="accent6"/>
                </a:solidFill>
              </a:rPr>
              <a:t>biztosítotti</a:t>
            </a:r>
            <a:r>
              <a:rPr lang="hu-HU" sz="2000" dirty="0" smtClean="0">
                <a:solidFill>
                  <a:schemeClr val="accent6"/>
                </a:solidFill>
              </a:rPr>
              <a:t> bejelentés és társadalombiztosítási kötelezettségek teljesítésére lesz lehetőség az elévülési időre tekintet nélkül</a:t>
            </a:r>
            <a:r>
              <a:rPr lang="hu-HU" sz="2000" dirty="0">
                <a:solidFill>
                  <a:schemeClr val="accent6"/>
                </a:solidFill>
              </a:rPr>
              <a:t>.</a:t>
            </a:r>
          </a:p>
        </p:txBody>
      </p:sp>
    </p:spTree>
    <p:extLst>
      <p:ext uri="{BB962C8B-B14F-4D97-AF65-F5344CB8AC3E}">
        <p14:creationId xmlns:p14="http://schemas.microsoft.com/office/powerpoint/2010/main" val="1312052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404664"/>
            <a:ext cx="8229600" cy="936104"/>
          </a:xfrm>
        </p:spPr>
        <p:txBody>
          <a:bodyPr/>
          <a:lstStyle/>
          <a:p>
            <a:r>
              <a:rPr lang="hu-HU" sz="3200" b="1" dirty="0">
                <a:solidFill>
                  <a:srgbClr val="002060"/>
                </a:solidFill>
              </a:rPr>
              <a:t>Átmeneti szabályok</a:t>
            </a:r>
          </a:p>
        </p:txBody>
      </p:sp>
      <p:sp>
        <p:nvSpPr>
          <p:cNvPr id="3" name="Tartalom helye 2"/>
          <p:cNvSpPr>
            <a:spLocks noGrp="1"/>
          </p:cNvSpPr>
          <p:nvPr>
            <p:ph idx="1"/>
          </p:nvPr>
        </p:nvSpPr>
        <p:spPr>
          <a:xfrm>
            <a:off x="457200" y="1484784"/>
            <a:ext cx="8229600" cy="4968551"/>
          </a:xfrm>
        </p:spPr>
        <p:txBody>
          <a:bodyPr/>
          <a:lstStyle/>
          <a:p>
            <a:pPr algn="just">
              <a:buFont typeface="Wingdings" panose="05000000000000000000" pitchFamily="2" charset="2"/>
              <a:buChar char="Ø"/>
            </a:pPr>
            <a:r>
              <a:rPr lang="hu-HU" sz="2200" dirty="0" smtClean="0">
                <a:solidFill>
                  <a:schemeClr val="accent6"/>
                </a:solidFill>
              </a:rPr>
              <a:t>A jelenlegi Tbj. 2020. június 30-án hatályos rendelkezéseit kell alkalmazni a 2020. július 10-éig megszerzett és 2020. június havi járulékalapot képező olyan jövedelemre, amelyet a 2020. június hónapra vonatkozóan benyújtott bevallásban kell bevallani.</a:t>
            </a:r>
          </a:p>
          <a:p>
            <a:pPr algn="just">
              <a:buFont typeface="Wingdings" panose="05000000000000000000" pitchFamily="2" charset="2"/>
              <a:buChar char="Ø"/>
            </a:pPr>
            <a:endParaRPr lang="hu-HU" sz="2200" dirty="0">
              <a:solidFill>
                <a:schemeClr val="accent6"/>
              </a:solidFill>
            </a:endParaRPr>
          </a:p>
          <a:p>
            <a:pPr algn="just">
              <a:buFont typeface="Wingdings" panose="05000000000000000000" pitchFamily="2" charset="2"/>
              <a:buChar char="Ø"/>
            </a:pPr>
            <a:r>
              <a:rPr lang="hu-HU" sz="2200" dirty="0" smtClean="0">
                <a:solidFill>
                  <a:schemeClr val="accent6"/>
                </a:solidFill>
              </a:rPr>
              <a:t>Ha a biztosítás elbírálására utólag, 2020. július 1-jét követően kerül sor és annak kezdete ezt megelőző nap, a biztosítási jogviszony 2020. július 1-je előtti napjaira a jelenlegi Tbj. rendelkezéseit, a 2020. június 30-át követő napjaira az új törvény rendelkezéseit kell alkalmazni a társadalombiztosítási kötelezettség teljesítése tekintetében</a:t>
            </a:r>
            <a:r>
              <a:rPr lang="hu-HU" sz="2200" dirty="0">
                <a:solidFill>
                  <a:schemeClr val="accent6"/>
                </a:solidFill>
              </a:rPr>
              <a:t>.</a:t>
            </a:r>
          </a:p>
        </p:txBody>
      </p:sp>
    </p:spTree>
    <p:extLst>
      <p:ext uri="{BB962C8B-B14F-4D97-AF65-F5344CB8AC3E}">
        <p14:creationId xmlns:p14="http://schemas.microsoft.com/office/powerpoint/2010/main" val="26841465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dirty="0"/>
          </a:p>
        </p:txBody>
      </p:sp>
      <p:sp>
        <p:nvSpPr>
          <p:cNvPr id="3" name="Tartalom helye 2"/>
          <p:cNvSpPr>
            <a:spLocks noGrp="1"/>
          </p:cNvSpPr>
          <p:nvPr>
            <p:ph idx="1"/>
          </p:nvPr>
        </p:nvSpPr>
        <p:spPr>
          <a:xfrm>
            <a:off x="457200" y="2852936"/>
            <a:ext cx="8229600" cy="3273228"/>
          </a:xfrm>
        </p:spPr>
        <p:txBody>
          <a:bodyPr/>
          <a:lstStyle/>
          <a:p>
            <a:pPr marL="0" indent="0" algn="ctr">
              <a:buNone/>
            </a:pPr>
            <a:r>
              <a:rPr lang="hu-HU" b="1" dirty="0" smtClean="0">
                <a:solidFill>
                  <a:srgbClr val="002060"/>
                </a:solidFill>
              </a:rPr>
              <a:t>A szociális hozzájárulási adóról szóló 2018. évi LII. </a:t>
            </a:r>
            <a:r>
              <a:rPr lang="hu-HU" b="1" dirty="0">
                <a:solidFill>
                  <a:srgbClr val="002060"/>
                </a:solidFill>
              </a:rPr>
              <a:t>t</a:t>
            </a:r>
            <a:r>
              <a:rPr lang="hu-HU" b="1" dirty="0" smtClean="0">
                <a:solidFill>
                  <a:srgbClr val="002060"/>
                </a:solidFill>
              </a:rPr>
              <a:t>örvény </a:t>
            </a:r>
          </a:p>
          <a:p>
            <a:pPr marL="0" indent="0" algn="ctr">
              <a:buNone/>
            </a:pPr>
            <a:endParaRPr lang="hu-HU" b="1" dirty="0">
              <a:solidFill>
                <a:srgbClr val="002060"/>
              </a:solidFill>
            </a:endParaRPr>
          </a:p>
          <a:p>
            <a:pPr marL="0" indent="0" algn="ctr">
              <a:buNone/>
            </a:pPr>
            <a:endParaRPr lang="hu-HU" b="1" dirty="0" smtClean="0">
              <a:solidFill>
                <a:srgbClr val="002060"/>
              </a:solidFill>
            </a:endParaRPr>
          </a:p>
          <a:p>
            <a:pPr marL="0" indent="0" algn="ctr">
              <a:buNone/>
            </a:pPr>
            <a:endParaRPr lang="hu-HU" b="1" dirty="0">
              <a:solidFill>
                <a:srgbClr val="002060"/>
              </a:solidFill>
            </a:endParaRPr>
          </a:p>
          <a:p>
            <a:pPr marL="0" indent="0">
              <a:buNone/>
            </a:pPr>
            <a:endParaRPr lang="hu-HU" dirty="0"/>
          </a:p>
        </p:txBody>
      </p:sp>
    </p:spTree>
    <p:extLst>
      <p:ext uri="{BB962C8B-B14F-4D97-AF65-F5344CB8AC3E}">
        <p14:creationId xmlns:p14="http://schemas.microsoft.com/office/powerpoint/2010/main" val="37167783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z="3400" b="1" dirty="0" smtClean="0">
                <a:solidFill>
                  <a:srgbClr val="002060"/>
                </a:solidFill>
              </a:rPr>
              <a:t>Az adó mértéke</a:t>
            </a:r>
            <a:br>
              <a:rPr lang="hu-HU" sz="3400" b="1" dirty="0" smtClean="0">
                <a:solidFill>
                  <a:srgbClr val="002060"/>
                </a:solidFill>
              </a:rPr>
            </a:br>
            <a:r>
              <a:rPr lang="hu-HU" sz="2800" b="1" dirty="0">
                <a:solidFill>
                  <a:srgbClr val="002060"/>
                </a:solidFill>
              </a:rPr>
              <a:t>[2. § </a:t>
            </a:r>
            <a:r>
              <a:rPr lang="hu-HU" sz="2800" b="1" dirty="0" smtClean="0">
                <a:solidFill>
                  <a:srgbClr val="002060"/>
                </a:solidFill>
              </a:rPr>
              <a:t>(1) </a:t>
            </a:r>
            <a:r>
              <a:rPr lang="hu-HU" sz="2800" b="1" dirty="0">
                <a:solidFill>
                  <a:srgbClr val="002060"/>
                </a:solidFill>
              </a:rPr>
              <a:t>bekezdés]</a:t>
            </a:r>
            <a:r>
              <a:rPr lang="hu-HU" sz="3400" b="1" dirty="0" smtClean="0">
                <a:solidFill>
                  <a:srgbClr val="002060"/>
                </a:solidFill>
              </a:rPr>
              <a:t/>
            </a:r>
            <a:br>
              <a:rPr lang="hu-HU" sz="3400" b="1" dirty="0" smtClean="0">
                <a:solidFill>
                  <a:srgbClr val="002060"/>
                </a:solidFill>
              </a:rPr>
            </a:br>
            <a:endParaRPr lang="hu-HU" sz="3400" b="1" dirty="0">
              <a:solidFill>
                <a:srgbClr val="002060"/>
              </a:solidFill>
            </a:endParaRPr>
          </a:p>
        </p:txBody>
      </p:sp>
      <p:sp>
        <p:nvSpPr>
          <p:cNvPr id="3" name="Tartalom helye 2"/>
          <p:cNvSpPr>
            <a:spLocks noGrp="1"/>
          </p:cNvSpPr>
          <p:nvPr>
            <p:ph idx="1"/>
          </p:nvPr>
        </p:nvSpPr>
        <p:spPr>
          <a:xfrm>
            <a:off x="457200" y="2060848"/>
            <a:ext cx="8229600" cy="4248473"/>
          </a:xfrm>
        </p:spPr>
        <p:txBody>
          <a:bodyPr/>
          <a:lstStyle/>
          <a:p>
            <a:pPr marL="0" indent="0" algn="ctr">
              <a:buNone/>
            </a:pPr>
            <a:r>
              <a:rPr lang="hu-HU" sz="2400" b="1" dirty="0" smtClean="0">
                <a:solidFill>
                  <a:schemeClr val="accent2"/>
                </a:solidFill>
              </a:rPr>
              <a:t>Az adó mértéke 2019.07.01-től: 17,5 százalék</a:t>
            </a:r>
          </a:p>
          <a:p>
            <a:pPr marL="0" indent="0">
              <a:buNone/>
            </a:pPr>
            <a:endParaRPr lang="hu-HU" sz="2400" dirty="0" smtClean="0">
              <a:solidFill>
                <a:schemeClr val="accent2"/>
              </a:solidFill>
            </a:endParaRPr>
          </a:p>
          <a:p>
            <a:pPr marL="0" indent="0" algn="just">
              <a:buNone/>
            </a:pPr>
            <a:r>
              <a:rPr lang="hu-HU" sz="2400" dirty="0" smtClean="0">
                <a:solidFill>
                  <a:schemeClr val="accent2"/>
                </a:solidFill>
              </a:rPr>
              <a:t>(A megváltozott adómérték </a:t>
            </a:r>
            <a:r>
              <a:rPr lang="hu-HU" sz="2400" dirty="0">
                <a:solidFill>
                  <a:schemeClr val="accent2"/>
                </a:solidFill>
              </a:rPr>
              <a:t>arra a </a:t>
            </a:r>
            <a:r>
              <a:rPr lang="hu-HU" sz="2400" dirty="0" smtClean="0">
                <a:solidFill>
                  <a:schemeClr val="accent2"/>
                </a:solidFill>
              </a:rPr>
              <a:t>hónapra/adóévre </a:t>
            </a:r>
            <a:r>
              <a:rPr lang="hu-HU" sz="2400" dirty="0">
                <a:solidFill>
                  <a:schemeClr val="accent2"/>
                </a:solidFill>
              </a:rPr>
              <a:t>vonatkozóan bevallott jövedelmekre </a:t>
            </a:r>
            <a:r>
              <a:rPr lang="hu-HU" sz="2400" dirty="0" smtClean="0">
                <a:solidFill>
                  <a:schemeClr val="accent2"/>
                </a:solidFill>
              </a:rPr>
              <a:t>alkalmazható </a:t>
            </a:r>
            <a:r>
              <a:rPr lang="hu-HU" sz="2400" dirty="0">
                <a:solidFill>
                  <a:schemeClr val="accent2"/>
                </a:solidFill>
              </a:rPr>
              <a:t>először, amely </a:t>
            </a:r>
            <a:r>
              <a:rPr lang="hu-HU" sz="2400" dirty="0" smtClean="0">
                <a:solidFill>
                  <a:schemeClr val="accent2"/>
                </a:solidFill>
              </a:rPr>
              <a:t>hónapban/ </a:t>
            </a:r>
            <a:r>
              <a:rPr lang="hu-HU" sz="2400" dirty="0">
                <a:solidFill>
                  <a:schemeClr val="accent2"/>
                </a:solidFill>
              </a:rPr>
              <a:t>adóévben a megváltozott </a:t>
            </a:r>
            <a:r>
              <a:rPr lang="hu-HU" sz="2400" dirty="0" smtClean="0">
                <a:solidFill>
                  <a:schemeClr val="accent2"/>
                </a:solidFill>
              </a:rPr>
              <a:t>adómérték </a:t>
            </a:r>
            <a:r>
              <a:rPr lang="hu-HU" sz="2400" dirty="0">
                <a:solidFill>
                  <a:schemeClr val="accent2"/>
                </a:solidFill>
              </a:rPr>
              <a:t>hatályba lép</a:t>
            </a:r>
            <a:r>
              <a:rPr lang="hu-HU" sz="2400" dirty="0" smtClean="0">
                <a:solidFill>
                  <a:schemeClr val="accent2"/>
                </a:solidFill>
              </a:rPr>
              <a:t>.)</a:t>
            </a:r>
            <a:endParaRPr lang="hu-HU" sz="2400" dirty="0">
              <a:solidFill>
                <a:schemeClr val="accent2"/>
              </a:solidFill>
            </a:endParaRPr>
          </a:p>
          <a:p>
            <a:pPr marL="0" indent="0">
              <a:buNone/>
            </a:pPr>
            <a:endParaRPr lang="hu-HU" sz="2400" dirty="0" smtClean="0">
              <a:solidFill>
                <a:schemeClr val="accent2"/>
              </a:solidFill>
            </a:endParaRPr>
          </a:p>
          <a:p>
            <a:pPr marL="0" indent="0">
              <a:buNone/>
            </a:pPr>
            <a:endParaRPr lang="hu-HU" sz="2400" dirty="0">
              <a:solidFill>
                <a:schemeClr val="accent2"/>
              </a:solidFill>
            </a:endParaRPr>
          </a:p>
          <a:p>
            <a:pPr marL="0" indent="0">
              <a:buNone/>
            </a:pPr>
            <a:endParaRPr lang="hu-HU" sz="2400" dirty="0" smtClean="0">
              <a:solidFill>
                <a:schemeClr val="accent2"/>
              </a:solidFill>
            </a:endParaRPr>
          </a:p>
        </p:txBody>
      </p:sp>
    </p:spTree>
    <p:extLst>
      <p:ext uri="{BB962C8B-B14F-4D97-AF65-F5344CB8AC3E}">
        <p14:creationId xmlns:p14="http://schemas.microsoft.com/office/powerpoint/2010/main" val="22658167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60649"/>
            <a:ext cx="8229600" cy="936103"/>
          </a:xfrm>
        </p:spPr>
        <p:txBody>
          <a:bodyPr/>
          <a:lstStyle/>
          <a:p>
            <a:r>
              <a:rPr lang="hu-HU" sz="2800" b="1" dirty="0" smtClean="0">
                <a:solidFill>
                  <a:srgbClr val="002060"/>
                </a:solidFill>
              </a:rPr>
              <a:t>Őstermelők 1. </a:t>
            </a:r>
            <a:br>
              <a:rPr lang="hu-HU" sz="2800" b="1" dirty="0" smtClean="0">
                <a:solidFill>
                  <a:srgbClr val="002060"/>
                </a:solidFill>
              </a:rPr>
            </a:br>
            <a:r>
              <a:rPr lang="hu-HU" sz="2400" b="1" dirty="0">
                <a:solidFill>
                  <a:srgbClr val="002060"/>
                </a:solidFill>
              </a:rPr>
              <a:t>[</a:t>
            </a:r>
            <a:r>
              <a:rPr lang="hu-HU" sz="2400" b="1" dirty="0" err="1" smtClean="0">
                <a:solidFill>
                  <a:srgbClr val="002060"/>
                </a:solidFill>
              </a:rPr>
              <a:t>Szocho</a:t>
            </a:r>
            <a:r>
              <a:rPr lang="hu-HU" sz="2400" b="1" dirty="0" smtClean="0">
                <a:solidFill>
                  <a:srgbClr val="002060"/>
                </a:solidFill>
              </a:rPr>
              <a:t> tv. 7. §; 36/A. §; Szja. tv. 22. § (6a) bekezdés]</a:t>
            </a:r>
            <a:endParaRPr lang="hu-HU" sz="2400" b="1" dirty="0">
              <a:solidFill>
                <a:srgbClr val="002060"/>
              </a:solidFill>
            </a:endParaRPr>
          </a:p>
        </p:txBody>
      </p:sp>
      <p:sp>
        <p:nvSpPr>
          <p:cNvPr id="3" name="Tartalom helye 2"/>
          <p:cNvSpPr>
            <a:spLocks noGrp="1"/>
          </p:cNvSpPr>
          <p:nvPr>
            <p:ph idx="1"/>
          </p:nvPr>
        </p:nvSpPr>
        <p:spPr>
          <a:xfrm>
            <a:off x="457200" y="1412776"/>
            <a:ext cx="8229600" cy="5256584"/>
          </a:xfrm>
        </p:spPr>
        <p:txBody>
          <a:bodyPr/>
          <a:lstStyle/>
          <a:p>
            <a:pPr algn="just">
              <a:buFont typeface="Wingdings" panose="05000000000000000000" pitchFamily="2" charset="2"/>
              <a:buChar char="Ø"/>
            </a:pPr>
            <a:r>
              <a:rPr lang="hu-HU" sz="1800" b="1" dirty="0">
                <a:solidFill>
                  <a:schemeClr val="accent2"/>
                </a:solidFill>
              </a:rPr>
              <a:t>Szociális hozzájárulási </a:t>
            </a:r>
            <a:r>
              <a:rPr lang="hu-HU" sz="1800" b="1" dirty="0" smtClean="0">
                <a:solidFill>
                  <a:schemeClr val="accent2"/>
                </a:solidFill>
              </a:rPr>
              <a:t>adó előleg </a:t>
            </a:r>
            <a:r>
              <a:rPr lang="hu-HU" sz="1800" b="1" dirty="0">
                <a:solidFill>
                  <a:schemeClr val="accent2"/>
                </a:solidFill>
              </a:rPr>
              <a:t>fizetésére </a:t>
            </a:r>
            <a:r>
              <a:rPr lang="hu-HU" sz="1800" b="1" dirty="0" smtClean="0">
                <a:solidFill>
                  <a:schemeClr val="accent2"/>
                </a:solidFill>
              </a:rPr>
              <a:t>csak az a biztosított mezőgazdasági őstermelő kötelezett</a:t>
            </a:r>
            <a:r>
              <a:rPr lang="hu-HU" sz="1800" b="1" dirty="0">
                <a:solidFill>
                  <a:schemeClr val="accent2"/>
                </a:solidFill>
              </a:rPr>
              <a:t>, aki</a:t>
            </a:r>
            <a:r>
              <a:rPr lang="hu-HU" sz="1800" dirty="0">
                <a:solidFill>
                  <a:schemeClr val="accent2"/>
                </a:solidFill>
              </a:rPr>
              <a:t>:</a:t>
            </a:r>
          </a:p>
          <a:p>
            <a:pPr lvl="1" algn="just">
              <a:buFont typeface="Wingdings" panose="05000000000000000000" pitchFamily="2" charset="2"/>
              <a:buChar char="Ø"/>
            </a:pPr>
            <a:r>
              <a:rPr lang="hu-HU" sz="1800" dirty="0">
                <a:solidFill>
                  <a:schemeClr val="accent2"/>
                </a:solidFill>
              </a:rPr>
              <a:t>tevékenységét </a:t>
            </a:r>
            <a:r>
              <a:rPr lang="hu-HU" sz="1800" dirty="0" smtClean="0">
                <a:solidFill>
                  <a:schemeClr val="accent2"/>
                </a:solidFill>
              </a:rPr>
              <a:t>az adóévben </a:t>
            </a:r>
            <a:r>
              <a:rPr lang="hu-HU" sz="1800" dirty="0">
                <a:solidFill>
                  <a:schemeClr val="accent2"/>
                </a:solidFill>
              </a:rPr>
              <a:t>kezdte, (alapja: </a:t>
            </a:r>
            <a:r>
              <a:rPr lang="hu-HU" sz="1800" dirty="0" smtClean="0">
                <a:solidFill>
                  <a:schemeClr val="accent2"/>
                </a:solidFill>
              </a:rPr>
              <a:t>legalább a </a:t>
            </a:r>
            <a:r>
              <a:rPr lang="hu-HU" sz="1800" dirty="0">
                <a:solidFill>
                  <a:schemeClr val="accent2"/>
                </a:solidFill>
              </a:rPr>
              <a:t>minimálbér)</a:t>
            </a:r>
          </a:p>
          <a:p>
            <a:pPr lvl="1" algn="just">
              <a:buFont typeface="Wingdings" panose="05000000000000000000" pitchFamily="2" charset="2"/>
              <a:buChar char="Ø"/>
            </a:pPr>
            <a:r>
              <a:rPr lang="hu-HU" sz="1800" dirty="0">
                <a:solidFill>
                  <a:schemeClr val="accent2"/>
                </a:solidFill>
              </a:rPr>
              <a:t>az előző évben 8 millió forint feletti bevétellel rendelkezett, (alapja: </a:t>
            </a:r>
            <a:r>
              <a:rPr lang="hu-HU" sz="1800" dirty="0" smtClean="0">
                <a:solidFill>
                  <a:schemeClr val="accent2"/>
                </a:solidFill>
              </a:rPr>
              <a:t>legalább a </a:t>
            </a:r>
            <a:r>
              <a:rPr lang="hu-HU" sz="1800" dirty="0">
                <a:solidFill>
                  <a:schemeClr val="accent2"/>
                </a:solidFill>
              </a:rPr>
              <a:t>minimálbér)</a:t>
            </a:r>
          </a:p>
          <a:p>
            <a:pPr lvl="1" algn="just">
              <a:buFont typeface="Wingdings" panose="05000000000000000000" pitchFamily="2" charset="2"/>
              <a:buChar char="Ø"/>
            </a:pPr>
            <a:r>
              <a:rPr lang="hu-HU" sz="1800" dirty="0" smtClean="0">
                <a:solidFill>
                  <a:schemeClr val="accent2"/>
                </a:solidFill>
              </a:rPr>
              <a:t>magasabb </a:t>
            </a:r>
            <a:r>
              <a:rPr lang="hu-HU" sz="1800" dirty="0">
                <a:solidFill>
                  <a:schemeClr val="accent2"/>
                </a:solidFill>
              </a:rPr>
              <a:t>összegű társadalombiztosítási ellátások megszerzése érdekében a járulékfizetési- és a szociális hozzájárulási kötelezettségét </a:t>
            </a:r>
            <a:r>
              <a:rPr lang="hu-HU" sz="1800" dirty="0" smtClean="0">
                <a:solidFill>
                  <a:schemeClr val="accent2"/>
                </a:solidFill>
              </a:rPr>
              <a:t>magasabb </a:t>
            </a:r>
            <a:r>
              <a:rPr lang="hu-HU" sz="1800" dirty="0">
                <a:solidFill>
                  <a:schemeClr val="accent2"/>
                </a:solidFill>
              </a:rPr>
              <a:t>járulékalap/adóalap után teljesíti (alapja: a vállalt alap).</a:t>
            </a:r>
          </a:p>
          <a:p>
            <a:pPr marL="0" indent="0" algn="just">
              <a:buNone/>
            </a:pPr>
            <a:endParaRPr lang="hu-HU" sz="1800" dirty="0" smtClean="0">
              <a:solidFill>
                <a:schemeClr val="accent2"/>
              </a:solidFill>
            </a:endParaRPr>
          </a:p>
          <a:p>
            <a:pPr algn="just">
              <a:buFont typeface="Wingdings" panose="05000000000000000000" pitchFamily="2" charset="2"/>
              <a:buChar char="Ø"/>
            </a:pPr>
            <a:r>
              <a:rPr lang="hu-HU" sz="1800" b="1" dirty="0" smtClean="0">
                <a:solidFill>
                  <a:schemeClr val="accent2"/>
                </a:solidFill>
              </a:rPr>
              <a:t>Éves </a:t>
            </a:r>
            <a:r>
              <a:rPr lang="hu-HU" sz="1800" b="1" dirty="0">
                <a:solidFill>
                  <a:schemeClr val="accent2"/>
                </a:solidFill>
              </a:rPr>
              <a:t>elszámolás</a:t>
            </a:r>
            <a:r>
              <a:rPr lang="hu-HU" sz="1800" dirty="0">
                <a:solidFill>
                  <a:schemeClr val="accent2"/>
                </a:solidFill>
              </a:rPr>
              <a:t>: a személyi jövedelemadó bevallásban adóévet követő május 20-ig.</a:t>
            </a:r>
          </a:p>
          <a:p>
            <a:pPr algn="just">
              <a:buFont typeface="Wingdings" panose="05000000000000000000" pitchFamily="2" charset="2"/>
              <a:buChar char="Ø"/>
            </a:pPr>
            <a:r>
              <a:rPr lang="hu-HU" sz="1800" b="1" dirty="0">
                <a:solidFill>
                  <a:schemeClr val="accent2"/>
                </a:solidFill>
              </a:rPr>
              <a:t>Adóévi költség</a:t>
            </a:r>
            <a:r>
              <a:rPr lang="hu-HU" sz="1800" dirty="0">
                <a:solidFill>
                  <a:schemeClr val="accent2"/>
                </a:solidFill>
              </a:rPr>
              <a:t>: a tárgyévben befizetett szociális hozzájárulási adóelőleg, ideértve a IV. negyedévre január 12-ig befizetett előleget.</a:t>
            </a:r>
          </a:p>
          <a:p>
            <a:pPr marL="0" indent="0" algn="just">
              <a:buNone/>
            </a:pPr>
            <a:endParaRPr lang="hu-HU" sz="1800" dirty="0" smtClean="0">
              <a:solidFill>
                <a:schemeClr val="accent2"/>
              </a:solidFill>
            </a:endParaRPr>
          </a:p>
          <a:p>
            <a:pPr marL="0" indent="0" algn="just">
              <a:buNone/>
            </a:pPr>
            <a:r>
              <a:rPr lang="hu-HU" sz="1800" b="1" i="1" dirty="0">
                <a:solidFill>
                  <a:srgbClr val="FF0000"/>
                </a:solidFill>
              </a:rPr>
              <a:t>Az ’58-as bevallásban </a:t>
            </a:r>
            <a:r>
              <a:rPr lang="hu-HU" sz="1800" b="1" i="1" dirty="0" smtClean="0">
                <a:solidFill>
                  <a:srgbClr val="FF0000"/>
                </a:solidFill>
              </a:rPr>
              <a:t>nem </a:t>
            </a:r>
            <a:r>
              <a:rPr lang="hu-HU" sz="1800" b="1" i="1" dirty="0">
                <a:solidFill>
                  <a:srgbClr val="FF0000"/>
                </a:solidFill>
              </a:rPr>
              <a:t>kell szociális hozzájárulási adót vallani!</a:t>
            </a:r>
          </a:p>
          <a:p>
            <a:pPr marL="0" indent="0" algn="just">
              <a:buNone/>
            </a:pPr>
            <a:endParaRPr lang="hu-HU" sz="2000" dirty="0" smtClean="0">
              <a:solidFill>
                <a:schemeClr val="accent2"/>
              </a:solidFill>
            </a:endParaRPr>
          </a:p>
          <a:p>
            <a:pPr marL="0" indent="0" algn="just">
              <a:buNone/>
            </a:pPr>
            <a:r>
              <a:rPr lang="hu-HU" sz="1600" i="1" dirty="0" smtClean="0">
                <a:solidFill>
                  <a:schemeClr val="accent2"/>
                </a:solidFill>
              </a:rPr>
              <a:t>Alkalmazandó:</a:t>
            </a:r>
            <a:r>
              <a:rPr lang="hu-HU" sz="1600" dirty="0" smtClean="0">
                <a:solidFill>
                  <a:schemeClr val="accent2"/>
                </a:solidFill>
              </a:rPr>
              <a:t> 2019.01.01.</a:t>
            </a:r>
            <a:endParaRPr lang="hu-HU" sz="1600" dirty="0">
              <a:solidFill>
                <a:schemeClr val="accent2"/>
              </a:solidFill>
            </a:endParaRPr>
          </a:p>
          <a:p>
            <a:pPr marL="0" indent="0" algn="just">
              <a:buNone/>
            </a:pPr>
            <a:r>
              <a:rPr lang="hu-HU" sz="2000" dirty="0" smtClean="0">
                <a:solidFill>
                  <a:schemeClr val="accent2"/>
                </a:solidFill>
              </a:rPr>
              <a:t> </a:t>
            </a:r>
          </a:p>
        </p:txBody>
      </p:sp>
    </p:spTree>
    <p:extLst>
      <p:ext uri="{BB962C8B-B14F-4D97-AF65-F5344CB8AC3E}">
        <p14:creationId xmlns:p14="http://schemas.microsoft.com/office/powerpoint/2010/main" val="415397013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633"/>
            <a:ext cx="8229600" cy="936103"/>
          </a:xfrm>
        </p:spPr>
        <p:txBody>
          <a:bodyPr/>
          <a:lstStyle/>
          <a:p>
            <a:r>
              <a:rPr lang="hu-HU" sz="2800" b="1" dirty="0" smtClean="0">
                <a:solidFill>
                  <a:srgbClr val="002060"/>
                </a:solidFill>
              </a:rPr>
              <a:t>Őstermelők 2. </a:t>
            </a:r>
            <a:br>
              <a:rPr lang="hu-HU" sz="2800" b="1" dirty="0" smtClean="0">
                <a:solidFill>
                  <a:srgbClr val="002060"/>
                </a:solidFill>
              </a:rPr>
            </a:br>
            <a:r>
              <a:rPr lang="hu-HU" sz="2400" b="1" dirty="0">
                <a:solidFill>
                  <a:srgbClr val="002060"/>
                </a:solidFill>
              </a:rPr>
              <a:t>[</a:t>
            </a:r>
            <a:r>
              <a:rPr lang="hu-HU" sz="2400" b="1" dirty="0" smtClean="0">
                <a:solidFill>
                  <a:srgbClr val="002060"/>
                </a:solidFill>
              </a:rPr>
              <a:t>Szja. tv. 22. § (6a</a:t>
            </a:r>
            <a:r>
              <a:rPr lang="hu-HU" sz="2400" b="1" dirty="0">
                <a:solidFill>
                  <a:srgbClr val="002060"/>
                </a:solidFill>
              </a:rPr>
              <a:t>) bekezdés; 98.§ (6) </a:t>
            </a:r>
            <a:r>
              <a:rPr lang="hu-HU" sz="2400" b="1" dirty="0" smtClean="0">
                <a:solidFill>
                  <a:srgbClr val="002060"/>
                </a:solidFill>
              </a:rPr>
              <a:t>bekezdés]</a:t>
            </a:r>
            <a:endParaRPr lang="hu-HU" sz="2400" b="1" dirty="0">
              <a:solidFill>
                <a:srgbClr val="002060"/>
              </a:solidFill>
            </a:endParaRPr>
          </a:p>
        </p:txBody>
      </p:sp>
      <p:sp>
        <p:nvSpPr>
          <p:cNvPr id="3" name="Tartalom helye 2"/>
          <p:cNvSpPr>
            <a:spLocks noGrp="1"/>
          </p:cNvSpPr>
          <p:nvPr>
            <p:ph idx="1"/>
          </p:nvPr>
        </p:nvSpPr>
        <p:spPr>
          <a:xfrm>
            <a:off x="457200" y="1412776"/>
            <a:ext cx="8229600" cy="5256584"/>
          </a:xfrm>
        </p:spPr>
        <p:txBody>
          <a:bodyPr/>
          <a:lstStyle/>
          <a:p>
            <a:pPr algn="just">
              <a:buFont typeface="Wingdings" panose="05000000000000000000" pitchFamily="2" charset="2"/>
              <a:buChar char="Ø"/>
            </a:pPr>
            <a:r>
              <a:rPr lang="hu-HU" sz="2200" dirty="0" smtClean="0">
                <a:solidFill>
                  <a:schemeClr val="accent2"/>
                </a:solidFill>
              </a:rPr>
              <a:t>Ha </a:t>
            </a:r>
            <a:r>
              <a:rPr lang="hu-HU" sz="2200" dirty="0">
                <a:solidFill>
                  <a:schemeClr val="accent2"/>
                </a:solidFill>
              </a:rPr>
              <a:t>az adott </a:t>
            </a:r>
            <a:r>
              <a:rPr lang="hu-HU" sz="2200" dirty="0" smtClean="0">
                <a:solidFill>
                  <a:schemeClr val="accent2"/>
                </a:solidFill>
              </a:rPr>
              <a:t>évi </a:t>
            </a:r>
            <a:r>
              <a:rPr lang="hu-HU" sz="2200" dirty="0">
                <a:solidFill>
                  <a:schemeClr val="accent2"/>
                </a:solidFill>
              </a:rPr>
              <a:t>őstermelésből elért </a:t>
            </a:r>
            <a:r>
              <a:rPr lang="hu-HU" sz="2200" dirty="0" smtClean="0">
                <a:solidFill>
                  <a:schemeClr val="accent2"/>
                </a:solidFill>
              </a:rPr>
              <a:t>jövedelem </a:t>
            </a:r>
            <a:r>
              <a:rPr lang="hu-HU" sz="2200" dirty="0">
                <a:solidFill>
                  <a:schemeClr val="accent2"/>
                </a:solidFill>
              </a:rPr>
              <a:t>meghaladja a </a:t>
            </a:r>
            <a:r>
              <a:rPr lang="hu-HU" sz="2200" dirty="0" smtClean="0">
                <a:solidFill>
                  <a:schemeClr val="accent2"/>
                </a:solidFill>
              </a:rPr>
              <a:t>minimálbér </a:t>
            </a:r>
            <a:r>
              <a:rPr lang="hu-HU" sz="2200" dirty="0">
                <a:solidFill>
                  <a:schemeClr val="accent2"/>
                </a:solidFill>
              </a:rPr>
              <a:t>12-szeresét, akkor a kötelezettség különbözetet </a:t>
            </a:r>
            <a:r>
              <a:rPr lang="hu-HU" sz="2200" dirty="0" smtClean="0">
                <a:solidFill>
                  <a:schemeClr val="accent2"/>
                </a:solidFill>
              </a:rPr>
              <a:t>az adóbevallási határidőig kell </a:t>
            </a:r>
            <a:r>
              <a:rPr lang="hu-HU" sz="2200" dirty="0">
                <a:solidFill>
                  <a:schemeClr val="accent2"/>
                </a:solidFill>
              </a:rPr>
              <a:t>megfizetnie, és </a:t>
            </a:r>
            <a:r>
              <a:rPr lang="hu-HU" sz="2200" dirty="0" smtClean="0">
                <a:solidFill>
                  <a:schemeClr val="accent2"/>
                </a:solidFill>
              </a:rPr>
              <a:t>ez az </a:t>
            </a:r>
            <a:r>
              <a:rPr lang="hu-HU" sz="2200" dirty="0">
                <a:solidFill>
                  <a:schemeClr val="accent2"/>
                </a:solidFill>
              </a:rPr>
              <a:t>összeg </a:t>
            </a:r>
            <a:r>
              <a:rPr lang="hu-HU" sz="2200" dirty="0" smtClean="0">
                <a:solidFill>
                  <a:schemeClr val="accent2"/>
                </a:solidFill>
              </a:rPr>
              <a:t>a befizetés évének költsége </a:t>
            </a:r>
            <a:r>
              <a:rPr lang="hu-HU" sz="2200" dirty="0">
                <a:solidFill>
                  <a:schemeClr val="accent2"/>
                </a:solidFill>
              </a:rPr>
              <a:t>lesz</a:t>
            </a:r>
            <a:r>
              <a:rPr lang="hu-HU" sz="2200" dirty="0" smtClean="0">
                <a:solidFill>
                  <a:schemeClr val="accent2"/>
                </a:solidFill>
              </a:rPr>
              <a:t>.</a:t>
            </a:r>
          </a:p>
          <a:p>
            <a:pPr algn="just">
              <a:buFont typeface="Wingdings" panose="05000000000000000000" pitchFamily="2" charset="2"/>
              <a:buChar char="Ø"/>
            </a:pPr>
            <a:endParaRPr lang="hu-HU" sz="2200" dirty="0">
              <a:solidFill>
                <a:schemeClr val="accent2"/>
              </a:solidFill>
            </a:endParaRPr>
          </a:p>
          <a:p>
            <a:pPr algn="just">
              <a:buFont typeface="Wingdings" panose="05000000000000000000" pitchFamily="2" charset="2"/>
              <a:buChar char="Ø"/>
            </a:pPr>
            <a:r>
              <a:rPr lang="hu-HU" sz="2200" dirty="0" smtClean="0">
                <a:solidFill>
                  <a:schemeClr val="accent2"/>
                </a:solidFill>
              </a:rPr>
              <a:t>Ha 2019</a:t>
            </a:r>
            <a:r>
              <a:rPr lang="hu-HU" sz="2200" dirty="0">
                <a:solidFill>
                  <a:schemeClr val="accent2"/>
                </a:solidFill>
              </a:rPr>
              <a:t>.  első félévben kötelezett volt szociális hozzájárulási </a:t>
            </a:r>
            <a:r>
              <a:rPr lang="hu-HU" sz="2200" dirty="0" smtClean="0">
                <a:solidFill>
                  <a:schemeClr val="accent2"/>
                </a:solidFill>
              </a:rPr>
              <a:t>adó előleg </a:t>
            </a:r>
            <a:r>
              <a:rPr lang="hu-HU" sz="2200" dirty="0">
                <a:solidFill>
                  <a:schemeClr val="accent2"/>
                </a:solidFill>
              </a:rPr>
              <a:t>fizetésre, de második félévben </a:t>
            </a:r>
            <a:r>
              <a:rPr lang="hu-HU" sz="2200" dirty="0" smtClean="0">
                <a:solidFill>
                  <a:schemeClr val="accent2"/>
                </a:solidFill>
              </a:rPr>
              <a:t>nem, az </a:t>
            </a:r>
            <a:r>
              <a:rPr lang="hu-HU" sz="2200" dirty="0">
                <a:solidFill>
                  <a:schemeClr val="accent2"/>
                </a:solidFill>
              </a:rPr>
              <a:t>előleg </a:t>
            </a:r>
            <a:r>
              <a:rPr lang="hu-HU" sz="2200" dirty="0" smtClean="0">
                <a:solidFill>
                  <a:schemeClr val="accent2"/>
                </a:solidFill>
              </a:rPr>
              <a:t>2019. évi költség.</a:t>
            </a:r>
          </a:p>
          <a:p>
            <a:pPr algn="just">
              <a:buFont typeface="Wingdings" panose="05000000000000000000" pitchFamily="2" charset="2"/>
              <a:buChar char="Ø"/>
            </a:pPr>
            <a:endParaRPr lang="hu-HU" sz="2200" dirty="0">
              <a:solidFill>
                <a:schemeClr val="accent2"/>
              </a:solidFill>
            </a:endParaRPr>
          </a:p>
          <a:p>
            <a:pPr algn="just">
              <a:buFont typeface="Wingdings" panose="05000000000000000000" pitchFamily="2" charset="2"/>
              <a:buChar char="Ø"/>
            </a:pPr>
            <a:r>
              <a:rPr lang="hu-HU" sz="2200" dirty="0">
                <a:solidFill>
                  <a:schemeClr val="accent2"/>
                </a:solidFill>
              </a:rPr>
              <a:t>A szociális hozzájárulási </a:t>
            </a:r>
            <a:r>
              <a:rPr lang="hu-HU" sz="2200" dirty="0" smtClean="0">
                <a:solidFill>
                  <a:schemeClr val="accent2"/>
                </a:solidFill>
              </a:rPr>
              <a:t>adó előleg </a:t>
            </a:r>
            <a:r>
              <a:rPr lang="hu-HU" sz="2200" dirty="0">
                <a:solidFill>
                  <a:schemeClr val="accent2"/>
                </a:solidFill>
              </a:rPr>
              <a:t>fizetésre nem kötelezett, de mégis fizetett, </a:t>
            </a:r>
            <a:r>
              <a:rPr lang="hu-HU" sz="2200" dirty="0" smtClean="0">
                <a:solidFill>
                  <a:schemeClr val="accent2"/>
                </a:solidFill>
              </a:rPr>
              <a:t>2019. évi költség.</a:t>
            </a:r>
            <a:endParaRPr lang="hu-HU" sz="2200" dirty="0">
              <a:solidFill>
                <a:schemeClr val="accent2"/>
              </a:solidFill>
            </a:endParaRPr>
          </a:p>
          <a:p>
            <a:pPr marL="0" indent="0" algn="just">
              <a:buNone/>
            </a:pPr>
            <a:endParaRPr lang="hu-HU" sz="2000" dirty="0" smtClean="0">
              <a:solidFill>
                <a:schemeClr val="accent2"/>
              </a:solidFill>
            </a:endParaRPr>
          </a:p>
          <a:p>
            <a:pPr marL="0" indent="0" algn="just">
              <a:buNone/>
            </a:pPr>
            <a:endParaRPr lang="hu-HU" sz="2000" dirty="0" smtClean="0">
              <a:solidFill>
                <a:schemeClr val="accent2"/>
              </a:solidFill>
            </a:endParaRPr>
          </a:p>
          <a:p>
            <a:pPr marL="0" indent="0" algn="just">
              <a:buNone/>
            </a:pPr>
            <a:r>
              <a:rPr lang="hu-HU" sz="1600" i="1" dirty="0" smtClean="0">
                <a:solidFill>
                  <a:schemeClr val="accent2"/>
                </a:solidFill>
              </a:rPr>
              <a:t>Alkalmazandó:</a:t>
            </a:r>
            <a:r>
              <a:rPr lang="hu-HU" sz="1600" dirty="0" smtClean="0">
                <a:solidFill>
                  <a:schemeClr val="accent2"/>
                </a:solidFill>
              </a:rPr>
              <a:t> 2019.01.01.</a:t>
            </a:r>
            <a:endParaRPr lang="hu-HU" sz="1600" dirty="0">
              <a:solidFill>
                <a:schemeClr val="accent2"/>
              </a:solidFill>
            </a:endParaRPr>
          </a:p>
          <a:p>
            <a:pPr marL="0" indent="0" algn="just">
              <a:buNone/>
            </a:pPr>
            <a:r>
              <a:rPr lang="hu-HU" sz="2000" dirty="0" smtClean="0">
                <a:solidFill>
                  <a:schemeClr val="accent2"/>
                </a:solidFill>
              </a:rPr>
              <a:t> </a:t>
            </a:r>
          </a:p>
        </p:txBody>
      </p:sp>
    </p:spTree>
    <p:extLst>
      <p:ext uri="{BB962C8B-B14F-4D97-AF65-F5344CB8AC3E}">
        <p14:creationId xmlns:p14="http://schemas.microsoft.com/office/powerpoint/2010/main" val="259741424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60648"/>
            <a:ext cx="8229600" cy="648072"/>
          </a:xfrm>
        </p:spPr>
        <p:txBody>
          <a:bodyPr/>
          <a:lstStyle/>
          <a:p>
            <a:r>
              <a:rPr lang="hu-HU" sz="2600" b="1" dirty="0" smtClean="0">
                <a:solidFill>
                  <a:srgbClr val="002060"/>
                </a:solidFill>
              </a:rPr>
              <a:t>Őstermelők 3. [</a:t>
            </a:r>
            <a:r>
              <a:rPr lang="hu-HU" sz="2600" b="1" dirty="0" err="1" smtClean="0">
                <a:solidFill>
                  <a:srgbClr val="002060"/>
                </a:solidFill>
              </a:rPr>
              <a:t>Szocho</a:t>
            </a:r>
            <a:r>
              <a:rPr lang="hu-HU" sz="2600" b="1" dirty="0" smtClean="0">
                <a:solidFill>
                  <a:srgbClr val="002060"/>
                </a:solidFill>
              </a:rPr>
              <a:t> tv. 7. </a:t>
            </a:r>
            <a:r>
              <a:rPr lang="hu-HU" sz="2600" b="1" dirty="0">
                <a:solidFill>
                  <a:srgbClr val="002060"/>
                </a:solidFill>
              </a:rPr>
              <a:t>§; 36/A. </a:t>
            </a:r>
            <a:r>
              <a:rPr lang="hu-HU" sz="2600" b="1" dirty="0" smtClean="0">
                <a:solidFill>
                  <a:srgbClr val="002060"/>
                </a:solidFill>
              </a:rPr>
              <a:t>§]</a:t>
            </a:r>
            <a:endParaRPr lang="hu-HU" sz="2600" b="1" dirty="0">
              <a:solidFill>
                <a:srgbClr val="002060"/>
              </a:solidFill>
            </a:endParaRPr>
          </a:p>
        </p:txBody>
      </p:sp>
      <p:sp>
        <p:nvSpPr>
          <p:cNvPr id="3" name="Tartalom helye 2"/>
          <p:cNvSpPr>
            <a:spLocks noGrp="1"/>
          </p:cNvSpPr>
          <p:nvPr>
            <p:ph idx="1"/>
          </p:nvPr>
        </p:nvSpPr>
        <p:spPr>
          <a:xfrm>
            <a:off x="457200" y="908720"/>
            <a:ext cx="8229600" cy="5832648"/>
          </a:xfrm>
        </p:spPr>
        <p:txBody>
          <a:bodyPr/>
          <a:lstStyle/>
          <a:p>
            <a:pPr marL="0" indent="0" algn="just">
              <a:buNone/>
            </a:pPr>
            <a:r>
              <a:rPr lang="hu-HU" sz="1600" dirty="0">
                <a:solidFill>
                  <a:schemeClr val="accent2"/>
                </a:solidFill>
              </a:rPr>
              <a:t>Ha a </a:t>
            </a:r>
            <a:r>
              <a:rPr lang="hu-HU" sz="1600" b="1" i="1" dirty="0">
                <a:solidFill>
                  <a:srgbClr val="FF0000"/>
                </a:solidFill>
              </a:rPr>
              <a:t>nem kezdő,</a:t>
            </a:r>
            <a:r>
              <a:rPr lang="hu-HU" sz="1600" dirty="0">
                <a:solidFill>
                  <a:srgbClr val="FF0000"/>
                </a:solidFill>
              </a:rPr>
              <a:t> </a:t>
            </a:r>
            <a:r>
              <a:rPr lang="hu-HU" sz="1600" b="1" i="1" dirty="0">
                <a:solidFill>
                  <a:srgbClr val="FF0000"/>
                </a:solidFill>
              </a:rPr>
              <a:t>biztosított</a:t>
            </a:r>
            <a:r>
              <a:rPr lang="hu-HU" sz="1600" dirty="0">
                <a:solidFill>
                  <a:srgbClr val="FF0000"/>
                </a:solidFill>
              </a:rPr>
              <a:t> </a:t>
            </a:r>
            <a:r>
              <a:rPr lang="hu-HU" sz="1600" dirty="0">
                <a:solidFill>
                  <a:schemeClr val="accent2"/>
                </a:solidFill>
              </a:rPr>
              <a:t>mezőgazdasági kistermelő </a:t>
            </a:r>
            <a:r>
              <a:rPr lang="hu-HU" sz="1600" b="1" i="1" dirty="0">
                <a:solidFill>
                  <a:schemeClr val="accent2"/>
                </a:solidFill>
              </a:rPr>
              <a:t>nem választott </a:t>
            </a:r>
            <a:r>
              <a:rPr lang="hu-HU" sz="1600" dirty="0">
                <a:solidFill>
                  <a:schemeClr val="accent2"/>
                </a:solidFill>
              </a:rPr>
              <a:t>magasabb járulék/</a:t>
            </a:r>
            <a:r>
              <a:rPr lang="hu-HU" sz="1600" dirty="0" err="1">
                <a:solidFill>
                  <a:schemeClr val="accent2"/>
                </a:solidFill>
              </a:rPr>
              <a:t>szocho</a:t>
            </a:r>
            <a:r>
              <a:rPr lang="hu-HU" sz="1600" dirty="0">
                <a:solidFill>
                  <a:schemeClr val="accent2"/>
                </a:solidFill>
              </a:rPr>
              <a:t> alapot, a saját maga után </a:t>
            </a:r>
            <a:r>
              <a:rPr lang="hu-HU" sz="1600" b="1" u="sng" dirty="0">
                <a:solidFill>
                  <a:schemeClr val="accent2"/>
                </a:solidFill>
              </a:rPr>
              <a:t>évente</a:t>
            </a:r>
            <a:r>
              <a:rPr lang="hu-HU" sz="1600" dirty="0">
                <a:solidFill>
                  <a:schemeClr val="accent2"/>
                </a:solidFill>
              </a:rPr>
              <a:t> terhelő adó alapja </a:t>
            </a:r>
            <a:endParaRPr lang="hu-HU" sz="1600" dirty="0" smtClean="0">
              <a:solidFill>
                <a:schemeClr val="accent2"/>
              </a:solidFill>
            </a:endParaRPr>
          </a:p>
          <a:p>
            <a:pPr algn="just">
              <a:buFont typeface="Wingdings" panose="05000000000000000000" pitchFamily="2" charset="2"/>
              <a:buChar char="Ø"/>
            </a:pPr>
            <a:r>
              <a:rPr lang="hu-HU" sz="1600" dirty="0" smtClean="0">
                <a:solidFill>
                  <a:schemeClr val="accent2"/>
                </a:solidFill>
              </a:rPr>
              <a:t>a </a:t>
            </a:r>
            <a:r>
              <a:rPr lang="hu-HU" sz="1600" b="1" u="sng" dirty="0">
                <a:solidFill>
                  <a:schemeClr val="accent2"/>
                </a:solidFill>
              </a:rPr>
              <a:t>tárgyévi</a:t>
            </a:r>
            <a:r>
              <a:rPr lang="hu-HU" sz="1600" dirty="0">
                <a:solidFill>
                  <a:schemeClr val="accent2"/>
                </a:solidFill>
              </a:rPr>
              <a:t> összevont adóalapba tartozó </a:t>
            </a:r>
            <a:r>
              <a:rPr lang="hu-HU" sz="1600" dirty="0" smtClean="0">
                <a:solidFill>
                  <a:schemeClr val="accent2"/>
                </a:solidFill>
              </a:rPr>
              <a:t>jövedelem,</a:t>
            </a:r>
          </a:p>
          <a:p>
            <a:pPr algn="just">
              <a:buFont typeface="Wingdings" panose="05000000000000000000" pitchFamily="2" charset="2"/>
              <a:buChar char="Ø"/>
            </a:pPr>
            <a:r>
              <a:rPr lang="hu-HU" sz="1600" dirty="0" smtClean="0">
                <a:solidFill>
                  <a:schemeClr val="accent2"/>
                </a:solidFill>
              </a:rPr>
              <a:t>az </a:t>
            </a:r>
            <a:r>
              <a:rPr lang="hu-HU" sz="1600" dirty="0">
                <a:solidFill>
                  <a:schemeClr val="accent2"/>
                </a:solidFill>
              </a:rPr>
              <a:t>átalányadózó mezőgazdasági kistermelő által e tevékenysége alapján szerzett </a:t>
            </a:r>
            <a:r>
              <a:rPr lang="hu-HU" sz="1600" b="1" u="sng" dirty="0">
                <a:solidFill>
                  <a:schemeClr val="accent2"/>
                </a:solidFill>
              </a:rPr>
              <a:t>tárgyévi</a:t>
            </a:r>
            <a:r>
              <a:rPr lang="hu-HU" sz="1600" dirty="0">
                <a:solidFill>
                  <a:schemeClr val="accent2"/>
                </a:solidFill>
              </a:rPr>
              <a:t> jövedelmének 75 </a:t>
            </a:r>
            <a:r>
              <a:rPr lang="hu-HU" sz="1600" dirty="0" smtClean="0">
                <a:solidFill>
                  <a:schemeClr val="accent2"/>
                </a:solidFill>
              </a:rPr>
              <a:t>százaléka,</a:t>
            </a:r>
          </a:p>
          <a:p>
            <a:pPr algn="just">
              <a:buFont typeface="Wingdings" panose="05000000000000000000" pitchFamily="2" charset="2"/>
              <a:buChar char="Ø"/>
            </a:pPr>
            <a:r>
              <a:rPr lang="hu-HU" sz="1600" dirty="0" smtClean="0">
                <a:solidFill>
                  <a:schemeClr val="accent2"/>
                </a:solidFill>
              </a:rPr>
              <a:t>a </a:t>
            </a:r>
            <a:r>
              <a:rPr lang="hu-HU" sz="1600" dirty="0">
                <a:solidFill>
                  <a:schemeClr val="accent2"/>
                </a:solidFill>
              </a:rPr>
              <a:t>tételes költségelszámolást választó, nemleges nyilatkozatot benyújtó őstermelő </a:t>
            </a:r>
            <a:r>
              <a:rPr lang="hu-HU" sz="1600" b="1" u="sng" dirty="0">
                <a:solidFill>
                  <a:schemeClr val="accent2"/>
                </a:solidFill>
              </a:rPr>
              <a:t>tárgyévi</a:t>
            </a:r>
            <a:r>
              <a:rPr lang="hu-HU" sz="1600" dirty="0">
                <a:solidFill>
                  <a:schemeClr val="accent2"/>
                </a:solidFill>
              </a:rPr>
              <a:t> bevételének 4 </a:t>
            </a:r>
            <a:r>
              <a:rPr lang="hu-HU" sz="1600" dirty="0" smtClean="0">
                <a:solidFill>
                  <a:schemeClr val="accent2"/>
                </a:solidFill>
              </a:rPr>
              <a:t>százaléka,</a:t>
            </a:r>
          </a:p>
          <a:p>
            <a:pPr marL="0" indent="0" algn="just">
              <a:buNone/>
            </a:pPr>
            <a:r>
              <a:rPr lang="hu-HU" sz="1600" dirty="0" smtClean="0">
                <a:solidFill>
                  <a:schemeClr val="accent2"/>
                </a:solidFill>
              </a:rPr>
              <a:t>csökkentve </a:t>
            </a:r>
            <a:r>
              <a:rPr lang="hu-HU" sz="1600" dirty="0">
                <a:solidFill>
                  <a:schemeClr val="accent2"/>
                </a:solidFill>
              </a:rPr>
              <a:t>a tárgyévi Tbj. szerinti járulékalapját képező összeggel</a:t>
            </a:r>
            <a:r>
              <a:rPr lang="hu-HU" sz="1600" dirty="0" smtClean="0">
                <a:solidFill>
                  <a:schemeClr val="accent2"/>
                </a:solidFill>
              </a:rPr>
              <a:t>.</a:t>
            </a:r>
          </a:p>
          <a:p>
            <a:pPr marL="0" indent="0" algn="just">
              <a:buNone/>
            </a:pPr>
            <a:endParaRPr lang="hu-HU" sz="1600" dirty="0">
              <a:solidFill>
                <a:schemeClr val="accent2"/>
              </a:solidFill>
            </a:endParaRPr>
          </a:p>
          <a:p>
            <a:pPr marL="0" indent="0" algn="just">
              <a:buNone/>
            </a:pPr>
            <a:r>
              <a:rPr lang="hu-HU" sz="1600" b="1" dirty="0">
                <a:solidFill>
                  <a:srgbClr val="FF0000"/>
                </a:solidFill>
              </a:rPr>
              <a:t>Az ’58-as bevallásban ebben az esetben sem kell szociális hozzájárulási adót vallani!</a:t>
            </a:r>
          </a:p>
          <a:p>
            <a:pPr marL="0" indent="0" algn="just">
              <a:buNone/>
            </a:pPr>
            <a:endParaRPr lang="hu-HU" sz="1600" dirty="0">
              <a:solidFill>
                <a:schemeClr val="accent2"/>
              </a:solidFill>
            </a:endParaRPr>
          </a:p>
          <a:p>
            <a:pPr marL="0" indent="0" algn="just">
              <a:buNone/>
            </a:pPr>
            <a:r>
              <a:rPr lang="hu-HU" sz="1600" dirty="0" smtClean="0">
                <a:solidFill>
                  <a:schemeClr val="accent2"/>
                </a:solidFill>
              </a:rPr>
              <a:t>A </a:t>
            </a:r>
            <a:r>
              <a:rPr lang="hu-HU" sz="1600" b="1" i="1" dirty="0" smtClean="0">
                <a:solidFill>
                  <a:srgbClr val="FF0000"/>
                </a:solidFill>
              </a:rPr>
              <a:t>biztosítottnak nem minősülő </a:t>
            </a:r>
            <a:r>
              <a:rPr lang="hu-HU" sz="1600" dirty="0">
                <a:solidFill>
                  <a:schemeClr val="accent2"/>
                </a:solidFill>
              </a:rPr>
              <a:t>mezőgazdasági őstermelőt a saját maga után </a:t>
            </a:r>
            <a:r>
              <a:rPr lang="hu-HU" sz="1600" b="1" u="sng" dirty="0">
                <a:solidFill>
                  <a:schemeClr val="accent2"/>
                </a:solidFill>
              </a:rPr>
              <a:t>évente</a:t>
            </a:r>
            <a:r>
              <a:rPr lang="hu-HU" sz="1600" dirty="0">
                <a:solidFill>
                  <a:schemeClr val="accent2"/>
                </a:solidFill>
              </a:rPr>
              <a:t> terhelő adó alapja</a:t>
            </a:r>
          </a:p>
          <a:p>
            <a:pPr algn="just">
              <a:buFont typeface="Wingdings" panose="05000000000000000000" pitchFamily="2" charset="2"/>
              <a:buChar char="Ø"/>
            </a:pPr>
            <a:r>
              <a:rPr lang="hu-HU" sz="1600" dirty="0" smtClean="0">
                <a:solidFill>
                  <a:schemeClr val="accent2"/>
                </a:solidFill>
              </a:rPr>
              <a:t>a </a:t>
            </a:r>
            <a:r>
              <a:rPr lang="hu-HU" sz="1600" b="1" u="sng" dirty="0">
                <a:solidFill>
                  <a:schemeClr val="accent2"/>
                </a:solidFill>
              </a:rPr>
              <a:t>tárgyévi</a:t>
            </a:r>
            <a:r>
              <a:rPr lang="hu-HU" sz="1600" dirty="0">
                <a:solidFill>
                  <a:schemeClr val="accent2"/>
                </a:solidFill>
              </a:rPr>
              <a:t> összevont adóalapba tartozó jövedelem,</a:t>
            </a:r>
          </a:p>
          <a:p>
            <a:pPr algn="just">
              <a:buFont typeface="Wingdings" panose="05000000000000000000" pitchFamily="2" charset="2"/>
              <a:buChar char="Ø"/>
            </a:pPr>
            <a:r>
              <a:rPr lang="hu-HU" sz="1600" dirty="0" smtClean="0">
                <a:solidFill>
                  <a:schemeClr val="accent2"/>
                </a:solidFill>
              </a:rPr>
              <a:t>az </a:t>
            </a:r>
            <a:r>
              <a:rPr lang="hu-HU" sz="1600" dirty="0">
                <a:solidFill>
                  <a:schemeClr val="accent2"/>
                </a:solidFill>
              </a:rPr>
              <a:t>átalányadózó mezőgazdasági kistermelő által e tevékenysége alapján szerzett </a:t>
            </a:r>
            <a:r>
              <a:rPr lang="hu-HU" sz="1600" b="1" u="sng" dirty="0">
                <a:solidFill>
                  <a:schemeClr val="accent2"/>
                </a:solidFill>
              </a:rPr>
              <a:t>tárgyévi</a:t>
            </a:r>
            <a:r>
              <a:rPr lang="hu-HU" sz="1600" dirty="0">
                <a:solidFill>
                  <a:schemeClr val="accent2"/>
                </a:solidFill>
              </a:rPr>
              <a:t> jövedelmének 75 százaléka,</a:t>
            </a:r>
          </a:p>
          <a:p>
            <a:pPr algn="just">
              <a:buFont typeface="Wingdings" panose="05000000000000000000" pitchFamily="2" charset="2"/>
              <a:buChar char="Ø"/>
            </a:pPr>
            <a:r>
              <a:rPr lang="hu-HU" sz="1600" dirty="0" smtClean="0">
                <a:solidFill>
                  <a:schemeClr val="accent2"/>
                </a:solidFill>
              </a:rPr>
              <a:t>a </a:t>
            </a:r>
            <a:r>
              <a:rPr lang="hu-HU" sz="1600" dirty="0">
                <a:solidFill>
                  <a:schemeClr val="accent2"/>
                </a:solidFill>
              </a:rPr>
              <a:t>tételes költségelszámolást választó, nemleges nyilatkozatot benyújtó őstermelő </a:t>
            </a:r>
            <a:r>
              <a:rPr lang="hu-HU" sz="1600" b="1" u="sng" dirty="0">
                <a:solidFill>
                  <a:schemeClr val="accent2"/>
                </a:solidFill>
              </a:rPr>
              <a:t>tárgyévi</a:t>
            </a:r>
            <a:r>
              <a:rPr lang="hu-HU" sz="1600" dirty="0">
                <a:solidFill>
                  <a:schemeClr val="accent2"/>
                </a:solidFill>
              </a:rPr>
              <a:t> bevételének 4 százaléka</a:t>
            </a:r>
            <a:r>
              <a:rPr lang="hu-HU" sz="1600" dirty="0" smtClean="0">
                <a:solidFill>
                  <a:schemeClr val="accent2"/>
                </a:solidFill>
              </a:rPr>
              <a:t>.</a:t>
            </a:r>
          </a:p>
          <a:p>
            <a:pPr marL="0" indent="0" algn="just">
              <a:buNone/>
            </a:pPr>
            <a:r>
              <a:rPr lang="hu-HU" sz="1600" b="1" i="1" dirty="0" smtClean="0">
                <a:solidFill>
                  <a:srgbClr val="FF0000"/>
                </a:solidFill>
              </a:rPr>
              <a:t>Szociális hozzájárulási adó előleg fizetésére nem kötelezettek!</a:t>
            </a:r>
          </a:p>
          <a:p>
            <a:pPr marL="0" indent="0" algn="just">
              <a:buNone/>
            </a:pPr>
            <a:endParaRPr lang="hu-HU" sz="1500" b="1" i="1" dirty="0" smtClean="0">
              <a:solidFill>
                <a:srgbClr val="FF0000"/>
              </a:solidFill>
            </a:endParaRPr>
          </a:p>
          <a:p>
            <a:pPr marL="0" indent="0" algn="just">
              <a:buNone/>
            </a:pPr>
            <a:r>
              <a:rPr lang="hu-HU" sz="1600" i="1" dirty="0" smtClean="0">
                <a:solidFill>
                  <a:schemeClr val="accent2"/>
                </a:solidFill>
              </a:rPr>
              <a:t>Alkalmazandó</a:t>
            </a:r>
            <a:r>
              <a:rPr lang="hu-HU" sz="1600" i="1" dirty="0">
                <a:solidFill>
                  <a:schemeClr val="accent2"/>
                </a:solidFill>
              </a:rPr>
              <a:t>:</a:t>
            </a:r>
            <a:r>
              <a:rPr lang="hu-HU" sz="1600" dirty="0">
                <a:solidFill>
                  <a:schemeClr val="accent2"/>
                </a:solidFill>
              </a:rPr>
              <a:t> 2019.01.01.</a:t>
            </a:r>
          </a:p>
          <a:p>
            <a:pPr marL="0" indent="0">
              <a:buNone/>
            </a:pPr>
            <a:endParaRPr lang="hu-HU" sz="2000" dirty="0" smtClean="0">
              <a:solidFill>
                <a:schemeClr val="accent2"/>
              </a:solidFill>
            </a:endParaRPr>
          </a:p>
        </p:txBody>
      </p:sp>
    </p:spTree>
    <p:extLst>
      <p:ext uri="{BB962C8B-B14F-4D97-AF65-F5344CB8AC3E}">
        <p14:creationId xmlns:p14="http://schemas.microsoft.com/office/powerpoint/2010/main" val="147945802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60648"/>
            <a:ext cx="8229600" cy="1008112"/>
          </a:xfrm>
        </p:spPr>
        <p:txBody>
          <a:bodyPr/>
          <a:lstStyle/>
          <a:p>
            <a:r>
              <a:rPr lang="hu-HU" sz="2800" b="1" dirty="0" smtClean="0">
                <a:solidFill>
                  <a:srgbClr val="002060"/>
                </a:solidFill>
              </a:rPr>
              <a:t>Őstermelők 4</a:t>
            </a:r>
            <a:r>
              <a:rPr lang="hu-HU" sz="2800" b="1" dirty="0">
                <a:solidFill>
                  <a:srgbClr val="002060"/>
                </a:solidFill>
              </a:rPr>
              <a:t>. </a:t>
            </a:r>
            <a:r>
              <a:rPr lang="hu-HU" sz="2800" b="1" dirty="0" smtClean="0">
                <a:solidFill>
                  <a:srgbClr val="002060"/>
                </a:solidFill>
              </a:rPr>
              <a:t/>
            </a:r>
            <a:br>
              <a:rPr lang="hu-HU" sz="2800" b="1" dirty="0" smtClean="0">
                <a:solidFill>
                  <a:srgbClr val="002060"/>
                </a:solidFill>
              </a:rPr>
            </a:br>
            <a:r>
              <a:rPr lang="hu-HU" sz="2400" b="1" dirty="0">
                <a:solidFill>
                  <a:srgbClr val="002060"/>
                </a:solidFill>
              </a:rPr>
              <a:t>[</a:t>
            </a:r>
            <a:r>
              <a:rPr lang="hu-HU" sz="2400" b="1" dirty="0" smtClean="0">
                <a:solidFill>
                  <a:srgbClr val="002060"/>
                </a:solidFill>
              </a:rPr>
              <a:t>Szja. tv. 22.§ (6a) bekezdés]</a:t>
            </a:r>
            <a:endParaRPr lang="hu-HU" sz="2400" b="1" dirty="0">
              <a:solidFill>
                <a:srgbClr val="002060"/>
              </a:solidFill>
            </a:endParaRPr>
          </a:p>
        </p:txBody>
      </p:sp>
      <p:sp>
        <p:nvSpPr>
          <p:cNvPr id="3" name="Tartalom helye 2"/>
          <p:cNvSpPr>
            <a:spLocks noGrp="1"/>
          </p:cNvSpPr>
          <p:nvPr>
            <p:ph idx="1"/>
          </p:nvPr>
        </p:nvSpPr>
        <p:spPr>
          <a:xfrm>
            <a:off x="457200" y="1916832"/>
            <a:ext cx="8229600" cy="4608512"/>
          </a:xfrm>
        </p:spPr>
        <p:txBody>
          <a:bodyPr/>
          <a:lstStyle/>
          <a:p>
            <a:pPr algn="just">
              <a:buFont typeface="Wingdings" panose="05000000000000000000" pitchFamily="2" charset="2"/>
              <a:buChar char="Ø"/>
            </a:pPr>
            <a:r>
              <a:rPr lang="hu-HU" sz="2400" dirty="0">
                <a:solidFill>
                  <a:schemeClr val="accent2"/>
                </a:solidFill>
              </a:rPr>
              <a:t>Éves elszámolás esetén a szociális hozzájárulási adó </a:t>
            </a:r>
            <a:r>
              <a:rPr lang="hu-HU" sz="2400" dirty="0" smtClean="0">
                <a:solidFill>
                  <a:schemeClr val="accent2"/>
                </a:solidFill>
              </a:rPr>
              <a:t>a </a:t>
            </a:r>
            <a:r>
              <a:rPr lang="hu-HU" sz="2400" dirty="0">
                <a:solidFill>
                  <a:schemeClr val="accent2"/>
                </a:solidFill>
              </a:rPr>
              <a:t>befizetés évében </a:t>
            </a:r>
            <a:r>
              <a:rPr lang="hu-HU" sz="2400" dirty="0" smtClean="0">
                <a:solidFill>
                  <a:schemeClr val="accent2"/>
                </a:solidFill>
              </a:rPr>
              <a:t>(az éves elszámoláskor) minősül </a:t>
            </a:r>
            <a:r>
              <a:rPr lang="hu-HU" sz="2400" dirty="0">
                <a:solidFill>
                  <a:schemeClr val="accent2"/>
                </a:solidFill>
              </a:rPr>
              <a:t>költségnek. </a:t>
            </a:r>
            <a:endParaRPr lang="hu-HU" sz="2400" dirty="0" smtClean="0">
              <a:solidFill>
                <a:schemeClr val="accent2"/>
              </a:solidFill>
            </a:endParaRPr>
          </a:p>
          <a:p>
            <a:pPr algn="just">
              <a:buFont typeface="Wingdings" panose="05000000000000000000" pitchFamily="2" charset="2"/>
              <a:buChar char="Ø"/>
            </a:pPr>
            <a:endParaRPr lang="hu-HU" sz="2400" dirty="0">
              <a:solidFill>
                <a:schemeClr val="accent2"/>
              </a:solidFill>
            </a:endParaRPr>
          </a:p>
          <a:p>
            <a:pPr algn="just">
              <a:buFont typeface="Wingdings" panose="05000000000000000000" pitchFamily="2" charset="2"/>
              <a:buChar char="Ø"/>
            </a:pPr>
            <a:r>
              <a:rPr lang="hu-HU" sz="2400" dirty="0">
                <a:solidFill>
                  <a:schemeClr val="accent2"/>
                </a:solidFill>
              </a:rPr>
              <a:t>A 85 százalékos szabályt kell alkalmazni abban az esetben, ha </a:t>
            </a:r>
            <a:r>
              <a:rPr lang="hu-HU" sz="2400" dirty="0" smtClean="0">
                <a:solidFill>
                  <a:schemeClr val="accent2"/>
                </a:solidFill>
              </a:rPr>
              <a:t>az elszámoláskor már nem tételes költségelszámoló (őstermelői </a:t>
            </a:r>
            <a:r>
              <a:rPr lang="hu-HU" sz="2400" dirty="0">
                <a:solidFill>
                  <a:schemeClr val="accent2"/>
                </a:solidFill>
              </a:rPr>
              <a:t>tevékenységére átalányadózást </a:t>
            </a:r>
            <a:r>
              <a:rPr lang="hu-HU" sz="2400" dirty="0" smtClean="0">
                <a:solidFill>
                  <a:schemeClr val="accent2"/>
                </a:solidFill>
              </a:rPr>
              <a:t>választott) </a:t>
            </a:r>
            <a:r>
              <a:rPr lang="hu-HU" sz="2400" dirty="0">
                <a:solidFill>
                  <a:schemeClr val="accent2"/>
                </a:solidFill>
              </a:rPr>
              <a:t>vagy már nem őstermelő a magánszemély </a:t>
            </a:r>
            <a:r>
              <a:rPr lang="hu-HU" sz="2400" dirty="0" smtClean="0">
                <a:solidFill>
                  <a:schemeClr val="accent2"/>
                </a:solidFill>
              </a:rPr>
              <a:t>.</a:t>
            </a:r>
          </a:p>
          <a:p>
            <a:pPr marL="0" indent="0" algn="just">
              <a:buNone/>
            </a:pPr>
            <a:endParaRPr lang="hu-HU" sz="1600" dirty="0">
              <a:solidFill>
                <a:schemeClr val="accent2"/>
              </a:solidFill>
            </a:endParaRPr>
          </a:p>
          <a:p>
            <a:pPr marL="0" indent="0" algn="just">
              <a:buNone/>
            </a:pPr>
            <a:endParaRPr lang="hu-HU" sz="1600" dirty="0" smtClean="0">
              <a:solidFill>
                <a:schemeClr val="accent2"/>
              </a:solidFill>
            </a:endParaRPr>
          </a:p>
          <a:p>
            <a:pPr marL="0" indent="0" algn="just">
              <a:buNone/>
            </a:pPr>
            <a:endParaRPr lang="hu-HU" sz="1600" dirty="0">
              <a:solidFill>
                <a:schemeClr val="accent2"/>
              </a:solidFill>
            </a:endParaRPr>
          </a:p>
          <a:p>
            <a:pPr marL="0" indent="0" algn="just">
              <a:buNone/>
            </a:pPr>
            <a:endParaRPr lang="hu-HU" sz="1600" dirty="0" smtClean="0">
              <a:solidFill>
                <a:schemeClr val="accent2"/>
              </a:solidFill>
            </a:endParaRPr>
          </a:p>
          <a:p>
            <a:pPr marL="0" indent="0" algn="just">
              <a:buNone/>
            </a:pPr>
            <a:endParaRPr lang="hu-HU" sz="1600" dirty="0">
              <a:solidFill>
                <a:schemeClr val="accent2"/>
              </a:solidFill>
            </a:endParaRPr>
          </a:p>
          <a:p>
            <a:pPr marL="0" indent="0">
              <a:buNone/>
            </a:pPr>
            <a:r>
              <a:rPr lang="hu-HU" sz="1600" i="1" dirty="0" smtClean="0">
                <a:solidFill>
                  <a:schemeClr val="accent2"/>
                </a:solidFill>
              </a:rPr>
              <a:t>Alkalmazandó:</a:t>
            </a:r>
            <a:r>
              <a:rPr lang="hu-HU" sz="1600" dirty="0" smtClean="0">
                <a:solidFill>
                  <a:schemeClr val="accent2"/>
                </a:solidFill>
              </a:rPr>
              <a:t> 2019.01.01.</a:t>
            </a:r>
          </a:p>
          <a:p>
            <a:pPr marL="0" indent="0">
              <a:buNone/>
            </a:pPr>
            <a:endParaRPr lang="hu-HU" sz="2000" dirty="0" smtClean="0">
              <a:solidFill>
                <a:schemeClr val="accent2"/>
              </a:solidFill>
            </a:endParaRPr>
          </a:p>
        </p:txBody>
      </p:sp>
    </p:spTree>
    <p:extLst>
      <p:ext uri="{BB962C8B-B14F-4D97-AF65-F5344CB8AC3E}">
        <p14:creationId xmlns:p14="http://schemas.microsoft.com/office/powerpoint/2010/main" val="129418903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dirty="0"/>
          </a:p>
        </p:txBody>
      </p:sp>
      <p:sp>
        <p:nvSpPr>
          <p:cNvPr id="3" name="Tartalom helye 2"/>
          <p:cNvSpPr>
            <a:spLocks noGrp="1"/>
          </p:cNvSpPr>
          <p:nvPr>
            <p:ph idx="1"/>
          </p:nvPr>
        </p:nvSpPr>
        <p:spPr>
          <a:xfrm>
            <a:off x="457200" y="2348880"/>
            <a:ext cx="8229600" cy="3777284"/>
          </a:xfrm>
        </p:spPr>
        <p:txBody>
          <a:bodyPr/>
          <a:lstStyle/>
          <a:p>
            <a:pPr marL="0" indent="0" algn="ctr">
              <a:buNone/>
            </a:pPr>
            <a:r>
              <a:rPr lang="hu-HU" b="1" dirty="0" smtClean="0">
                <a:solidFill>
                  <a:srgbClr val="002060"/>
                </a:solidFill>
                <a:latin typeface="+mj-lt"/>
                <a:ea typeface="+mj-ea"/>
                <a:cs typeface="+mj-cs"/>
              </a:rPr>
              <a:t>A kisadózó </a:t>
            </a:r>
            <a:r>
              <a:rPr lang="hu-HU" b="1" dirty="0">
                <a:solidFill>
                  <a:srgbClr val="002060"/>
                </a:solidFill>
                <a:latin typeface="+mj-lt"/>
                <a:ea typeface="+mj-ea"/>
                <a:cs typeface="+mj-cs"/>
              </a:rPr>
              <a:t>vállalkozások tételes adójáról és a kisvállalati adóról szóló 2012. évi CXLVII. t</a:t>
            </a:r>
            <a:r>
              <a:rPr lang="hu-HU" b="1" dirty="0" smtClean="0">
                <a:solidFill>
                  <a:srgbClr val="002060"/>
                </a:solidFill>
                <a:latin typeface="+mj-lt"/>
                <a:ea typeface="+mj-ea"/>
                <a:cs typeface="+mj-cs"/>
              </a:rPr>
              <a:t>örvény (KATA)</a:t>
            </a:r>
            <a:endParaRPr lang="hu-HU" b="1" dirty="0">
              <a:solidFill>
                <a:srgbClr val="002060"/>
              </a:solidFill>
              <a:latin typeface="+mj-lt"/>
              <a:ea typeface="+mj-ea"/>
              <a:cs typeface="+mj-cs"/>
            </a:endParaRPr>
          </a:p>
          <a:p>
            <a:pPr marL="0" indent="0" algn="ctr">
              <a:buNone/>
            </a:pPr>
            <a:endParaRPr lang="hu-HU" b="1" dirty="0">
              <a:solidFill>
                <a:srgbClr val="002060"/>
              </a:solidFill>
              <a:latin typeface="+mj-lt"/>
              <a:ea typeface="+mj-ea"/>
              <a:cs typeface="+mj-cs"/>
            </a:endParaRPr>
          </a:p>
          <a:p>
            <a:pPr marL="0" indent="0" algn="ctr">
              <a:buNone/>
            </a:pPr>
            <a:r>
              <a:rPr lang="hu-HU" b="1" dirty="0">
                <a:solidFill>
                  <a:srgbClr val="002060"/>
                </a:solidFill>
                <a:latin typeface="+mj-lt"/>
                <a:ea typeface="+mj-ea"/>
                <a:cs typeface="+mj-cs"/>
              </a:rPr>
              <a:t> </a:t>
            </a:r>
          </a:p>
        </p:txBody>
      </p:sp>
    </p:spTree>
    <p:extLst>
      <p:ext uri="{BB962C8B-B14F-4D97-AF65-F5344CB8AC3E}">
        <p14:creationId xmlns:p14="http://schemas.microsoft.com/office/powerpoint/2010/main" val="2519633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922114"/>
          </a:xfrm>
        </p:spPr>
        <p:txBody>
          <a:bodyPr/>
          <a:lstStyle/>
          <a:p>
            <a:r>
              <a:rPr lang="hu-HU" sz="3200" b="1" dirty="0" smtClean="0">
                <a:solidFill>
                  <a:srgbClr val="002060"/>
                </a:solidFill>
              </a:rPr>
              <a:t>Ellátás alap</a:t>
            </a:r>
            <a:br>
              <a:rPr lang="hu-HU" sz="3200" b="1" dirty="0" smtClean="0">
                <a:solidFill>
                  <a:srgbClr val="002060"/>
                </a:solidFill>
              </a:rPr>
            </a:br>
            <a:r>
              <a:rPr lang="hu-HU" sz="2800" b="1" dirty="0" smtClean="0">
                <a:solidFill>
                  <a:srgbClr val="002060"/>
                </a:solidFill>
              </a:rPr>
              <a:t>[</a:t>
            </a:r>
            <a:r>
              <a:rPr lang="hu-HU" sz="2800" b="1" dirty="0" err="1" smtClean="0">
                <a:solidFill>
                  <a:srgbClr val="002060"/>
                </a:solidFill>
              </a:rPr>
              <a:t>Katv</a:t>
            </a:r>
            <a:r>
              <a:rPr lang="hu-HU" sz="2800" b="1" dirty="0" smtClean="0">
                <a:solidFill>
                  <a:srgbClr val="002060"/>
                </a:solidFill>
              </a:rPr>
              <a:t>. 10. § (1)]</a:t>
            </a:r>
            <a:endParaRPr lang="hu-HU" sz="2800" b="1" dirty="0">
              <a:solidFill>
                <a:srgbClr val="002060"/>
              </a:solidFill>
            </a:endParaRPr>
          </a:p>
        </p:txBody>
      </p:sp>
      <p:sp>
        <p:nvSpPr>
          <p:cNvPr id="3" name="Tartalom helye 2"/>
          <p:cNvSpPr>
            <a:spLocks noGrp="1"/>
          </p:cNvSpPr>
          <p:nvPr>
            <p:ph idx="1"/>
          </p:nvPr>
        </p:nvSpPr>
        <p:spPr>
          <a:xfrm>
            <a:off x="467544" y="1916832"/>
            <a:ext cx="8229600" cy="4680520"/>
          </a:xfrm>
        </p:spPr>
        <p:txBody>
          <a:bodyPr/>
          <a:lstStyle/>
          <a:p>
            <a:pPr marL="0" indent="0" algn="just">
              <a:buNone/>
            </a:pPr>
            <a:r>
              <a:rPr lang="hu-HU" sz="2400" dirty="0" smtClean="0">
                <a:solidFill>
                  <a:schemeClr val="accent6"/>
                </a:solidFill>
              </a:rPr>
              <a:t>A </a:t>
            </a:r>
            <a:r>
              <a:rPr lang="hu-HU" sz="2400" dirty="0">
                <a:solidFill>
                  <a:schemeClr val="accent6"/>
                </a:solidFill>
              </a:rPr>
              <a:t>főállású kisadózó e jogállásának időtartama alatt biztosítottnak minősül, a Tbj.-ben és a foglalkoztatás elősegítéséről és a munkanélküliek ellátásáról szóló 1991. évi IV. törvényben meghatározott valamennyi ellátásra jogosultságot </a:t>
            </a:r>
            <a:r>
              <a:rPr lang="hu-HU" sz="2400" dirty="0" smtClean="0">
                <a:solidFill>
                  <a:schemeClr val="accent6"/>
                </a:solidFill>
              </a:rPr>
              <a:t>szerezhet. </a:t>
            </a:r>
          </a:p>
          <a:p>
            <a:pPr marL="0" indent="0" algn="just">
              <a:buNone/>
            </a:pPr>
            <a:endParaRPr lang="hu-HU" sz="2400" dirty="0" smtClean="0">
              <a:solidFill>
                <a:schemeClr val="accent6"/>
              </a:solidFill>
            </a:endParaRPr>
          </a:p>
          <a:p>
            <a:pPr algn="just">
              <a:buFont typeface="Wingdings" panose="05000000000000000000" pitchFamily="2" charset="2"/>
              <a:buChar char="Ø"/>
            </a:pPr>
            <a:r>
              <a:rPr lang="hu-HU" sz="2400" dirty="0" smtClean="0">
                <a:solidFill>
                  <a:schemeClr val="accent6"/>
                </a:solidFill>
              </a:rPr>
              <a:t>Az ellátás alapja </a:t>
            </a:r>
            <a:r>
              <a:rPr lang="hu-HU" sz="2400" dirty="0">
                <a:solidFill>
                  <a:schemeClr val="accent6"/>
                </a:solidFill>
              </a:rPr>
              <a:t>havi 98 100 forint, </a:t>
            </a:r>
            <a:endParaRPr lang="hu-HU" sz="2400" dirty="0" smtClean="0">
              <a:solidFill>
                <a:schemeClr val="accent6"/>
              </a:solidFill>
            </a:endParaRPr>
          </a:p>
          <a:p>
            <a:pPr algn="just">
              <a:buFont typeface="Wingdings" panose="05000000000000000000" pitchFamily="2" charset="2"/>
              <a:buChar char="Ø"/>
            </a:pPr>
            <a:r>
              <a:rPr lang="hu-HU" sz="2400" dirty="0" smtClean="0">
                <a:solidFill>
                  <a:schemeClr val="accent6"/>
                </a:solidFill>
              </a:rPr>
              <a:t>magasabb </a:t>
            </a:r>
            <a:r>
              <a:rPr lang="hu-HU" sz="2400" dirty="0">
                <a:solidFill>
                  <a:schemeClr val="accent6"/>
                </a:solidFill>
              </a:rPr>
              <a:t>összegű tételes adó fizetése esetén 164 000 forint. </a:t>
            </a:r>
            <a:endParaRPr lang="hu-HU" sz="2400" dirty="0" smtClean="0">
              <a:solidFill>
                <a:schemeClr val="accent6"/>
              </a:solidFill>
            </a:endParaRPr>
          </a:p>
          <a:p>
            <a:pPr marL="0" indent="0" algn="just">
              <a:buNone/>
            </a:pPr>
            <a:endParaRPr lang="hu-HU" sz="2000" dirty="0">
              <a:solidFill>
                <a:schemeClr val="accent6"/>
              </a:solidFill>
            </a:endParaRPr>
          </a:p>
          <a:p>
            <a:pPr marL="0" indent="0" algn="just">
              <a:buNone/>
            </a:pPr>
            <a:endParaRPr lang="hu-HU" sz="2000" dirty="0" smtClean="0">
              <a:solidFill>
                <a:schemeClr val="accent6"/>
              </a:solidFill>
            </a:endParaRPr>
          </a:p>
          <a:p>
            <a:pPr marL="0" indent="0" algn="just">
              <a:buNone/>
            </a:pPr>
            <a:r>
              <a:rPr lang="hu-HU" sz="2000" dirty="0" smtClean="0">
                <a:solidFill>
                  <a:schemeClr val="accent6"/>
                </a:solidFill>
              </a:rPr>
              <a:t> </a:t>
            </a:r>
          </a:p>
          <a:p>
            <a:pPr marL="0" indent="0" algn="just">
              <a:buNone/>
            </a:pPr>
            <a:endParaRPr lang="hu-HU" sz="2000" dirty="0">
              <a:solidFill>
                <a:schemeClr val="accent6"/>
              </a:solidFill>
            </a:endParaRPr>
          </a:p>
          <a:p>
            <a:pPr marL="0" indent="0" algn="just">
              <a:buNone/>
            </a:pPr>
            <a:r>
              <a:rPr lang="hu-HU" sz="1500" i="1" dirty="0" smtClean="0">
                <a:solidFill>
                  <a:schemeClr val="accent6"/>
                </a:solidFill>
              </a:rPr>
              <a:t>Hatály:</a:t>
            </a:r>
            <a:r>
              <a:rPr lang="hu-HU" sz="1500" dirty="0" smtClean="0">
                <a:solidFill>
                  <a:schemeClr val="accent6"/>
                </a:solidFill>
              </a:rPr>
              <a:t> 2019.07.01.</a:t>
            </a:r>
            <a:endParaRPr lang="hu-HU" sz="1500" dirty="0">
              <a:solidFill>
                <a:srgbClr val="FF0000"/>
              </a:solidFill>
            </a:endParaRPr>
          </a:p>
        </p:txBody>
      </p:sp>
    </p:spTree>
    <p:extLst>
      <p:ext uri="{BB962C8B-B14F-4D97-AF65-F5344CB8AC3E}">
        <p14:creationId xmlns:p14="http://schemas.microsoft.com/office/powerpoint/2010/main" val="4163269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274638"/>
            <a:ext cx="8229600" cy="922114"/>
          </a:xfrm>
        </p:spPr>
        <p:txBody>
          <a:bodyPr/>
          <a:lstStyle/>
          <a:p>
            <a:r>
              <a:rPr lang="hu-HU" sz="3200" b="1" dirty="0" smtClean="0">
                <a:solidFill>
                  <a:srgbClr val="002060"/>
                </a:solidFill>
              </a:rPr>
              <a:t>Mentesülés a tételes adó megfizetése alól</a:t>
            </a:r>
            <a:br>
              <a:rPr lang="hu-HU" sz="3200" b="1" dirty="0" smtClean="0">
                <a:solidFill>
                  <a:srgbClr val="002060"/>
                </a:solidFill>
              </a:rPr>
            </a:br>
            <a:r>
              <a:rPr lang="hu-HU" sz="2800" b="1" dirty="0" smtClean="0">
                <a:solidFill>
                  <a:srgbClr val="002060"/>
                </a:solidFill>
              </a:rPr>
              <a:t>[</a:t>
            </a:r>
            <a:r>
              <a:rPr lang="hu-HU" sz="2800" b="1" dirty="0" err="1" smtClean="0">
                <a:solidFill>
                  <a:srgbClr val="002060"/>
                </a:solidFill>
              </a:rPr>
              <a:t>Katv</a:t>
            </a:r>
            <a:r>
              <a:rPr lang="hu-HU" sz="2800" b="1" dirty="0" smtClean="0">
                <a:solidFill>
                  <a:srgbClr val="002060"/>
                </a:solidFill>
              </a:rPr>
              <a:t>. 8. § (10) bekezdés a)pont]</a:t>
            </a:r>
            <a:endParaRPr lang="hu-HU" sz="2800" b="1" dirty="0">
              <a:solidFill>
                <a:srgbClr val="002060"/>
              </a:solidFill>
            </a:endParaRPr>
          </a:p>
        </p:txBody>
      </p:sp>
      <p:sp>
        <p:nvSpPr>
          <p:cNvPr id="3" name="Tartalom helye 2"/>
          <p:cNvSpPr>
            <a:spLocks noGrp="1"/>
          </p:cNvSpPr>
          <p:nvPr>
            <p:ph idx="1"/>
          </p:nvPr>
        </p:nvSpPr>
        <p:spPr>
          <a:xfrm>
            <a:off x="457200" y="2564904"/>
            <a:ext cx="8229600" cy="3600400"/>
          </a:xfrm>
        </p:spPr>
        <p:txBody>
          <a:bodyPr/>
          <a:lstStyle/>
          <a:p>
            <a:pPr marL="0" indent="0" algn="just">
              <a:buNone/>
            </a:pPr>
            <a:r>
              <a:rPr lang="hu-HU" sz="2400" dirty="0" smtClean="0">
                <a:solidFill>
                  <a:schemeClr val="accent6"/>
                </a:solidFill>
              </a:rPr>
              <a:t>Nem </a:t>
            </a:r>
            <a:r>
              <a:rPr lang="hu-HU" sz="2400" dirty="0">
                <a:solidFill>
                  <a:schemeClr val="accent6"/>
                </a:solidFill>
              </a:rPr>
              <a:t>kell megfizetni a kisadózó után </a:t>
            </a:r>
            <a:r>
              <a:rPr lang="hu-HU" sz="2400" dirty="0" smtClean="0">
                <a:solidFill>
                  <a:schemeClr val="accent6"/>
                </a:solidFill>
              </a:rPr>
              <a:t>a tételes adót </a:t>
            </a:r>
            <a:r>
              <a:rPr lang="hu-HU" sz="2400" dirty="0">
                <a:solidFill>
                  <a:schemeClr val="accent6"/>
                </a:solidFill>
              </a:rPr>
              <a:t>azon hónapokra vonatkozóan, amelyek egészében a </a:t>
            </a:r>
            <a:r>
              <a:rPr lang="hu-HU" sz="2400" dirty="0" smtClean="0">
                <a:solidFill>
                  <a:schemeClr val="accent6"/>
                </a:solidFill>
              </a:rPr>
              <a:t>kisadózó…. </a:t>
            </a:r>
            <a:r>
              <a:rPr lang="hu-HU" sz="2400" b="1" i="1" dirty="0">
                <a:solidFill>
                  <a:schemeClr val="accent6"/>
                </a:solidFill>
              </a:rPr>
              <a:t>örökbefogadói </a:t>
            </a:r>
            <a:r>
              <a:rPr lang="hu-HU" sz="2400" b="1" i="1" dirty="0" smtClean="0">
                <a:solidFill>
                  <a:schemeClr val="accent6"/>
                </a:solidFill>
              </a:rPr>
              <a:t>díjban</a:t>
            </a:r>
            <a:r>
              <a:rPr lang="hu-HU" sz="2400" dirty="0" smtClean="0">
                <a:solidFill>
                  <a:schemeClr val="accent6"/>
                </a:solidFill>
              </a:rPr>
              <a:t> ……részesül.</a:t>
            </a:r>
            <a:endParaRPr lang="hu-HU" sz="2400" dirty="0">
              <a:solidFill>
                <a:schemeClr val="accent6"/>
              </a:solidFill>
            </a:endParaRPr>
          </a:p>
          <a:p>
            <a:pPr marL="0" indent="0" algn="just">
              <a:buNone/>
            </a:pPr>
            <a:r>
              <a:rPr lang="hu-HU" sz="2400" dirty="0">
                <a:solidFill>
                  <a:schemeClr val="accent6"/>
                </a:solidFill>
              </a:rPr>
              <a:t> </a:t>
            </a:r>
            <a:endParaRPr lang="hu-HU" sz="2400" dirty="0" smtClean="0">
              <a:solidFill>
                <a:schemeClr val="accent6"/>
              </a:solidFill>
            </a:endParaRPr>
          </a:p>
          <a:p>
            <a:endParaRPr lang="hu-HU" sz="2400" dirty="0">
              <a:solidFill>
                <a:schemeClr val="accent6"/>
              </a:solidFill>
            </a:endParaRPr>
          </a:p>
          <a:p>
            <a:endParaRPr lang="hu-HU" sz="2400" dirty="0" smtClean="0">
              <a:solidFill>
                <a:schemeClr val="accent6"/>
              </a:solidFill>
            </a:endParaRPr>
          </a:p>
          <a:p>
            <a:endParaRPr lang="hu-HU" sz="2400" dirty="0">
              <a:solidFill>
                <a:schemeClr val="accent6"/>
              </a:solidFill>
            </a:endParaRPr>
          </a:p>
          <a:p>
            <a:pPr marL="0" lvl="0" indent="0" algn="just">
              <a:buNone/>
            </a:pPr>
            <a:r>
              <a:rPr lang="hu-HU" sz="1600" i="1" dirty="0" smtClean="0">
                <a:solidFill>
                  <a:srgbClr val="2D2DB9"/>
                </a:solidFill>
              </a:rPr>
              <a:t>Hatály</a:t>
            </a:r>
            <a:r>
              <a:rPr lang="hu-HU" sz="1600" i="1" dirty="0">
                <a:solidFill>
                  <a:srgbClr val="2D2DB9"/>
                </a:solidFill>
              </a:rPr>
              <a:t>:</a:t>
            </a:r>
            <a:r>
              <a:rPr lang="hu-HU" sz="1600" dirty="0">
                <a:solidFill>
                  <a:srgbClr val="2D2DB9"/>
                </a:solidFill>
              </a:rPr>
              <a:t> 2020.01.01.</a:t>
            </a:r>
          </a:p>
          <a:p>
            <a:pPr marL="0" indent="0" algn="just">
              <a:buNone/>
            </a:pPr>
            <a:endParaRPr lang="hu-HU" sz="2000" dirty="0">
              <a:solidFill>
                <a:schemeClr val="accent6"/>
              </a:solidFill>
            </a:endParaRPr>
          </a:p>
        </p:txBody>
      </p:sp>
    </p:spTree>
    <p:extLst>
      <p:ext uri="{BB962C8B-B14F-4D97-AF65-F5344CB8AC3E}">
        <p14:creationId xmlns:p14="http://schemas.microsoft.com/office/powerpoint/2010/main" val="20863857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dirty="0"/>
          </a:p>
        </p:txBody>
      </p:sp>
      <p:sp>
        <p:nvSpPr>
          <p:cNvPr id="3" name="Tartalom helye 2"/>
          <p:cNvSpPr>
            <a:spLocks noGrp="1"/>
          </p:cNvSpPr>
          <p:nvPr>
            <p:ph idx="1"/>
          </p:nvPr>
        </p:nvSpPr>
        <p:spPr>
          <a:xfrm>
            <a:off x="457200" y="2636912"/>
            <a:ext cx="8229600" cy="3489252"/>
          </a:xfrm>
        </p:spPr>
        <p:txBody>
          <a:bodyPr/>
          <a:lstStyle/>
          <a:p>
            <a:pPr marL="0" indent="0" algn="ctr">
              <a:buNone/>
            </a:pPr>
            <a:r>
              <a:rPr lang="hu-HU" b="1" dirty="0" smtClean="0">
                <a:solidFill>
                  <a:srgbClr val="002060"/>
                </a:solidFill>
                <a:latin typeface="+mj-lt"/>
                <a:ea typeface="+mj-ea"/>
                <a:cs typeface="+mj-cs"/>
              </a:rPr>
              <a:t>Az illetékekről szóló </a:t>
            </a:r>
            <a:r>
              <a:rPr lang="hu-HU" b="1" dirty="0" smtClean="0">
                <a:solidFill>
                  <a:srgbClr val="002060"/>
                </a:solidFill>
              </a:rPr>
              <a:t>1990</a:t>
            </a:r>
            <a:r>
              <a:rPr lang="hu-HU" b="1" dirty="0">
                <a:solidFill>
                  <a:srgbClr val="002060"/>
                </a:solidFill>
              </a:rPr>
              <a:t>. évi XCIII. törvény</a:t>
            </a:r>
          </a:p>
          <a:p>
            <a:pPr marL="0" indent="0" algn="ctr">
              <a:buNone/>
            </a:pPr>
            <a:endParaRPr lang="hu-HU" b="1" dirty="0">
              <a:solidFill>
                <a:srgbClr val="002060"/>
              </a:solidFill>
              <a:latin typeface="+mj-lt"/>
              <a:ea typeface="+mj-ea"/>
              <a:cs typeface="+mj-cs"/>
            </a:endParaRPr>
          </a:p>
          <a:p>
            <a:pPr marL="0" indent="0" algn="ctr">
              <a:buNone/>
            </a:pPr>
            <a:r>
              <a:rPr lang="hu-HU" b="1" dirty="0">
                <a:solidFill>
                  <a:srgbClr val="002060"/>
                </a:solidFill>
                <a:latin typeface="+mj-lt"/>
                <a:ea typeface="+mj-ea"/>
                <a:cs typeface="+mj-cs"/>
              </a:rPr>
              <a:t> </a:t>
            </a:r>
          </a:p>
          <a:p>
            <a:pPr marL="0" indent="0" algn="ctr">
              <a:buNone/>
            </a:pPr>
            <a:r>
              <a:rPr lang="hu-HU" b="1" dirty="0">
                <a:solidFill>
                  <a:srgbClr val="002060"/>
                </a:solidFill>
                <a:latin typeface="+mj-lt"/>
                <a:ea typeface="+mj-ea"/>
                <a:cs typeface="+mj-cs"/>
              </a:rPr>
              <a:t> </a:t>
            </a:r>
          </a:p>
        </p:txBody>
      </p:sp>
    </p:spTree>
    <p:extLst>
      <p:ext uri="{BB962C8B-B14F-4D97-AF65-F5344CB8AC3E}">
        <p14:creationId xmlns:p14="http://schemas.microsoft.com/office/powerpoint/2010/main" val="7616639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632"/>
            <a:ext cx="8229600" cy="864096"/>
          </a:xfrm>
        </p:spPr>
        <p:txBody>
          <a:bodyPr/>
          <a:lstStyle/>
          <a:p>
            <a:r>
              <a:rPr lang="hu-HU" sz="2800" b="1" dirty="0">
                <a:solidFill>
                  <a:srgbClr val="002060"/>
                </a:solidFill>
              </a:rPr>
              <a:t>Civil </a:t>
            </a:r>
            <a:r>
              <a:rPr lang="hu-HU" sz="2800" b="1" dirty="0" smtClean="0">
                <a:solidFill>
                  <a:srgbClr val="002060"/>
                </a:solidFill>
              </a:rPr>
              <a:t>szervezetek - illetékmentesség</a:t>
            </a:r>
            <a:br>
              <a:rPr lang="hu-HU" sz="2800" b="1" dirty="0" smtClean="0">
                <a:solidFill>
                  <a:srgbClr val="002060"/>
                </a:solidFill>
              </a:rPr>
            </a:br>
            <a:r>
              <a:rPr lang="hu-HU" sz="2800" b="1" dirty="0" smtClean="0">
                <a:solidFill>
                  <a:srgbClr val="002060"/>
                </a:solidFill>
              </a:rPr>
              <a:t>[</a:t>
            </a:r>
            <a:r>
              <a:rPr lang="hu-HU" sz="2800" b="1" dirty="0" err="1" smtClean="0">
                <a:solidFill>
                  <a:srgbClr val="002060"/>
                </a:solidFill>
              </a:rPr>
              <a:t>Itv</a:t>
            </a:r>
            <a:r>
              <a:rPr lang="hu-HU" sz="2800" b="1" dirty="0" smtClean="0">
                <a:solidFill>
                  <a:srgbClr val="002060"/>
                </a:solidFill>
              </a:rPr>
              <a:t>. 5. § (2) </a:t>
            </a:r>
            <a:r>
              <a:rPr lang="hu-HU" sz="2800" b="1" dirty="0">
                <a:solidFill>
                  <a:srgbClr val="002060"/>
                </a:solidFill>
              </a:rPr>
              <a:t>bekezdés; 102. § (1) bekezdés v) </a:t>
            </a:r>
            <a:r>
              <a:rPr lang="hu-HU" sz="2800" b="1" dirty="0" smtClean="0">
                <a:solidFill>
                  <a:srgbClr val="002060"/>
                </a:solidFill>
              </a:rPr>
              <a:t>pont]</a:t>
            </a:r>
            <a:endParaRPr lang="hu-HU" sz="2800" b="1" dirty="0">
              <a:solidFill>
                <a:srgbClr val="002060"/>
              </a:solidFill>
            </a:endParaRPr>
          </a:p>
        </p:txBody>
      </p:sp>
      <p:sp>
        <p:nvSpPr>
          <p:cNvPr id="3" name="Tartalom helye 2"/>
          <p:cNvSpPr>
            <a:spLocks noGrp="1"/>
          </p:cNvSpPr>
          <p:nvPr>
            <p:ph idx="1"/>
          </p:nvPr>
        </p:nvSpPr>
        <p:spPr>
          <a:xfrm>
            <a:off x="517511" y="1124744"/>
            <a:ext cx="8229600" cy="5400600"/>
          </a:xfrm>
        </p:spPr>
        <p:txBody>
          <a:bodyPr/>
          <a:lstStyle/>
          <a:p>
            <a:pPr marL="0" indent="0" algn="just">
              <a:buNone/>
            </a:pPr>
            <a:r>
              <a:rPr lang="hu-HU" sz="1600" b="1" dirty="0" smtClean="0">
                <a:solidFill>
                  <a:schemeClr val="accent6"/>
                </a:solidFill>
              </a:rPr>
              <a:t>Alapítvány</a:t>
            </a:r>
            <a:r>
              <a:rPr lang="hu-HU" sz="1600" dirty="0">
                <a:solidFill>
                  <a:schemeClr val="accent6"/>
                </a:solidFill>
              </a:rPr>
              <a:t>: </a:t>
            </a:r>
            <a:endParaRPr lang="hu-HU" sz="1600" dirty="0" smtClean="0">
              <a:solidFill>
                <a:schemeClr val="accent6"/>
              </a:solidFill>
            </a:endParaRPr>
          </a:p>
          <a:p>
            <a:pPr algn="just">
              <a:buFont typeface="Wingdings" panose="05000000000000000000" pitchFamily="2" charset="2"/>
              <a:buChar char="Ø"/>
            </a:pPr>
            <a:r>
              <a:rPr lang="hu-HU" sz="1600" dirty="0" smtClean="0">
                <a:solidFill>
                  <a:schemeClr val="accent6"/>
                </a:solidFill>
              </a:rPr>
              <a:t>a </a:t>
            </a:r>
            <a:r>
              <a:rPr lang="hu-HU" sz="1600" dirty="0">
                <a:solidFill>
                  <a:schemeClr val="accent6"/>
                </a:solidFill>
              </a:rPr>
              <a:t>Civil törvény szerinti </a:t>
            </a:r>
            <a:r>
              <a:rPr lang="hu-HU" sz="1600" u="sng" dirty="0">
                <a:solidFill>
                  <a:schemeClr val="accent6"/>
                </a:solidFill>
              </a:rPr>
              <a:t>közhasznú jogállású </a:t>
            </a:r>
            <a:r>
              <a:rPr lang="hu-HU" sz="1600" dirty="0">
                <a:solidFill>
                  <a:schemeClr val="accent6"/>
                </a:solidFill>
              </a:rPr>
              <a:t>alapítvány, </a:t>
            </a:r>
            <a:endParaRPr lang="hu-HU" sz="1600" dirty="0" smtClean="0">
              <a:solidFill>
                <a:schemeClr val="accent6"/>
              </a:solidFill>
            </a:endParaRPr>
          </a:p>
          <a:p>
            <a:pPr algn="just">
              <a:buFont typeface="Wingdings" panose="05000000000000000000" pitchFamily="2" charset="2"/>
              <a:buChar char="Ø"/>
            </a:pPr>
            <a:r>
              <a:rPr lang="hu-HU" sz="1600" dirty="0" smtClean="0">
                <a:solidFill>
                  <a:schemeClr val="accent6"/>
                </a:solidFill>
              </a:rPr>
              <a:t>a </a:t>
            </a:r>
            <a:r>
              <a:rPr lang="hu-HU" sz="1600" dirty="0">
                <a:solidFill>
                  <a:schemeClr val="accent6"/>
                </a:solidFill>
              </a:rPr>
              <a:t>más </a:t>
            </a:r>
            <a:r>
              <a:rPr lang="hu-HU" sz="1600" dirty="0" err="1">
                <a:solidFill>
                  <a:schemeClr val="accent6"/>
                </a:solidFill>
              </a:rPr>
              <a:t>EGT-államban</a:t>
            </a:r>
            <a:r>
              <a:rPr lang="hu-HU" sz="1600" dirty="0">
                <a:solidFill>
                  <a:schemeClr val="accent6"/>
                </a:solidFill>
              </a:rPr>
              <a:t> nyilvántartásba vett alapítvány, ha igazolja, hogy teljesíti a Civil törvény szerinti közhasznú szervezetté történő minősítés feltételeit, ide nem értve a magyarországi nyilvántartásba vételt; </a:t>
            </a:r>
            <a:endParaRPr lang="hu-HU" sz="1600" dirty="0" smtClean="0">
              <a:solidFill>
                <a:schemeClr val="accent6"/>
              </a:solidFill>
            </a:endParaRPr>
          </a:p>
          <a:p>
            <a:pPr algn="just">
              <a:buFont typeface="Wingdings" panose="05000000000000000000" pitchFamily="2" charset="2"/>
              <a:buChar char="Ø"/>
            </a:pPr>
            <a:r>
              <a:rPr lang="hu-HU" sz="1600" dirty="0" smtClean="0">
                <a:solidFill>
                  <a:schemeClr val="accent6"/>
                </a:solidFill>
              </a:rPr>
              <a:t>az </a:t>
            </a:r>
            <a:r>
              <a:rPr lang="hu-HU" sz="1600" dirty="0">
                <a:solidFill>
                  <a:schemeClr val="accent6"/>
                </a:solidFill>
              </a:rPr>
              <a:t>alapítás évében és az azt követő két évben az az újonnan létrejött alapítvány, amely vállalja, hogy az alapítás évét követő második év végéig e feltételeknek eleget </a:t>
            </a:r>
            <a:r>
              <a:rPr lang="hu-HU" sz="1600" dirty="0" smtClean="0">
                <a:solidFill>
                  <a:schemeClr val="accent6"/>
                </a:solidFill>
              </a:rPr>
              <a:t>tesz.</a:t>
            </a:r>
            <a:endParaRPr lang="hu-HU" sz="1600" dirty="0">
              <a:solidFill>
                <a:schemeClr val="accent6"/>
              </a:solidFill>
            </a:endParaRPr>
          </a:p>
          <a:p>
            <a:pPr marL="0" indent="0" algn="just">
              <a:buNone/>
            </a:pPr>
            <a:endParaRPr lang="hu-HU" sz="1600" b="1" i="1" dirty="0">
              <a:solidFill>
                <a:schemeClr val="accent6"/>
              </a:solidFill>
            </a:endParaRPr>
          </a:p>
          <a:p>
            <a:pPr algn="just">
              <a:buFont typeface="Wingdings" panose="05000000000000000000" pitchFamily="2" charset="2"/>
              <a:buChar char="Ø"/>
            </a:pPr>
            <a:r>
              <a:rPr lang="hu-HU" sz="1600" b="1" i="1" dirty="0" smtClean="0">
                <a:solidFill>
                  <a:schemeClr val="accent6"/>
                </a:solidFill>
              </a:rPr>
              <a:t>Az alapítvány teljes </a:t>
            </a:r>
            <a:r>
              <a:rPr lang="hu-HU" sz="1600" b="1" i="1" dirty="0">
                <a:solidFill>
                  <a:schemeClr val="accent6"/>
                </a:solidFill>
              </a:rPr>
              <a:t>személyes illetékmentességben </a:t>
            </a:r>
            <a:r>
              <a:rPr lang="hu-HU" sz="1600" b="1" i="1" dirty="0" smtClean="0">
                <a:solidFill>
                  <a:schemeClr val="accent6"/>
                </a:solidFill>
              </a:rPr>
              <a:t>részesül</a:t>
            </a:r>
            <a:r>
              <a:rPr lang="hu-HU" sz="1600" dirty="0" smtClean="0">
                <a:solidFill>
                  <a:schemeClr val="accent6"/>
                </a:solidFill>
              </a:rPr>
              <a:t>, ha </a:t>
            </a:r>
            <a:r>
              <a:rPr lang="hu-HU" sz="1600" dirty="0">
                <a:solidFill>
                  <a:schemeClr val="accent6"/>
                </a:solidFill>
              </a:rPr>
              <a:t>a vagyonszerzést, illetve az eljárás megindítását megelőző adóévben folytatott vállalkozási tevékenységéből származó jövedelme után társasági adófizetési kötelezettsége, </a:t>
            </a:r>
            <a:r>
              <a:rPr lang="hu-HU" sz="1600" b="1" u="sng" dirty="0">
                <a:solidFill>
                  <a:schemeClr val="accent6"/>
                </a:solidFill>
              </a:rPr>
              <a:t>külföldi illetőségű szervezet esetén a társasági adónak megfelelő </a:t>
            </a:r>
            <a:r>
              <a:rPr lang="hu-HU" sz="1600" b="1" u="sng" dirty="0" smtClean="0">
                <a:solidFill>
                  <a:schemeClr val="accent6"/>
                </a:solidFill>
              </a:rPr>
              <a:t>közteher-fizetési </a:t>
            </a:r>
            <a:r>
              <a:rPr lang="hu-HU" sz="1600" b="1" u="sng" dirty="0">
                <a:solidFill>
                  <a:schemeClr val="accent6"/>
                </a:solidFill>
              </a:rPr>
              <a:t>kötelezettsége</a:t>
            </a:r>
            <a:r>
              <a:rPr lang="hu-HU" sz="1600" dirty="0">
                <a:solidFill>
                  <a:schemeClr val="accent6"/>
                </a:solidFill>
              </a:rPr>
              <a:t>, illetve - költségvetési szerv esetében - eredménye után a központi költségvetésbe befizetési kötelezettsége nem keletkezett</a:t>
            </a:r>
            <a:r>
              <a:rPr lang="hu-HU" sz="1600" dirty="0" smtClean="0">
                <a:solidFill>
                  <a:schemeClr val="accent6"/>
                </a:solidFill>
              </a:rPr>
              <a:t>.</a:t>
            </a:r>
          </a:p>
          <a:p>
            <a:pPr marL="0" indent="0" algn="just">
              <a:buNone/>
            </a:pPr>
            <a:endParaRPr lang="hu-HU" sz="1600" dirty="0" smtClean="0">
              <a:solidFill>
                <a:schemeClr val="accent6"/>
              </a:solidFill>
            </a:endParaRPr>
          </a:p>
          <a:p>
            <a:pPr marL="0" indent="0" algn="just">
              <a:buNone/>
            </a:pPr>
            <a:r>
              <a:rPr lang="hu-HU" sz="1600" dirty="0" smtClean="0">
                <a:solidFill>
                  <a:schemeClr val="accent6"/>
                </a:solidFill>
              </a:rPr>
              <a:t>A Civil </a:t>
            </a:r>
            <a:r>
              <a:rPr lang="hu-HU" sz="1600" dirty="0">
                <a:solidFill>
                  <a:schemeClr val="accent6"/>
                </a:solidFill>
              </a:rPr>
              <a:t>törvény szerinti közhasznúság kritériumainak megvalósulása esetén </a:t>
            </a:r>
            <a:r>
              <a:rPr lang="hu-HU" sz="1600" dirty="0" smtClean="0">
                <a:solidFill>
                  <a:schemeClr val="accent6"/>
                </a:solidFill>
              </a:rPr>
              <a:t>a külföldi </a:t>
            </a:r>
            <a:r>
              <a:rPr lang="hu-HU" sz="1600" dirty="0">
                <a:solidFill>
                  <a:schemeClr val="accent6"/>
                </a:solidFill>
              </a:rPr>
              <a:t>alapítványok is igénybe vehetik a személyes illetékmentességet magyarországi vagyonszerzéseikkel és a Magyarországon kezdeményezett közigazgatási hatósági, bírósági eljárásaikkal összefüggésben</a:t>
            </a:r>
            <a:r>
              <a:rPr lang="hu-HU" sz="1600" dirty="0" smtClean="0">
                <a:solidFill>
                  <a:schemeClr val="accent6"/>
                </a:solidFill>
              </a:rPr>
              <a:t>.</a:t>
            </a:r>
          </a:p>
          <a:p>
            <a:pPr marL="0" indent="0" algn="just">
              <a:buNone/>
            </a:pPr>
            <a:endParaRPr lang="hu-HU" sz="1600" dirty="0" smtClean="0">
              <a:solidFill>
                <a:schemeClr val="accent6"/>
              </a:solidFill>
            </a:endParaRPr>
          </a:p>
          <a:p>
            <a:pPr marL="0" lvl="0" indent="0" algn="just">
              <a:buNone/>
            </a:pPr>
            <a:r>
              <a:rPr lang="hu-HU" sz="1400" i="1" dirty="0" smtClean="0">
                <a:solidFill>
                  <a:srgbClr val="2D2DB9"/>
                </a:solidFill>
              </a:rPr>
              <a:t>Hatály</a:t>
            </a:r>
            <a:r>
              <a:rPr lang="hu-HU" sz="1400" dirty="0">
                <a:solidFill>
                  <a:srgbClr val="2D2DB9"/>
                </a:solidFill>
              </a:rPr>
              <a:t>: </a:t>
            </a:r>
            <a:r>
              <a:rPr lang="hu-HU" sz="1400" dirty="0" smtClean="0">
                <a:solidFill>
                  <a:srgbClr val="2D2DB9"/>
                </a:solidFill>
              </a:rPr>
              <a:t>2020.01.01.</a:t>
            </a:r>
            <a:endParaRPr lang="hu-HU" sz="1400" dirty="0">
              <a:solidFill>
                <a:srgbClr val="2D2DB9"/>
              </a:solidFill>
            </a:endParaRPr>
          </a:p>
          <a:p>
            <a:pPr marL="0" indent="0" algn="just">
              <a:buNone/>
            </a:pPr>
            <a:endParaRPr lang="hu-HU" sz="2000" dirty="0">
              <a:solidFill>
                <a:schemeClr val="accent6"/>
              </a:solidFill>
            </a:endParaRPr>
          </a:p>
        </p:txBody>
      </p:sp>
      <p:sp>
        <p:nvSpPr>
          <p:cNvPr id="4" name="Szalagnyíl lefelé 3"/>
          <p:cNvSpPr/>
          <p:nvPr/>
        </p:nvSpPr>
        <p:spPr bwMode="auto">
          <a:xfrm>
            <a:off x="4026093" y="4653136"/>
            <a:ext cx="576064" cy="288032"/>
          </a:xfrm>
          <a:prstGeom prst="curved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hu-HU" sz="3200" b="1" i="0" u="none" strike="noStrike" cap="none" normalizeH="0" baseline="0" smtClean="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13014161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632"/>
            <a:ext cx="8229600" cy="792088"/>
          </a:xfrm>
        </p:spPr>
        <p:txBody>
          <a:bodyPr/>
          <a:lstStyle/>
          <a:p>
            <a:r>
              <a:rPr lang="hu-HU" sz="2400" b="1" dirty="0" smtClean="0">
                <a:solidFill>
                  <a:srgbClr val="002060"/>
                </a:solidFill>
              </a:rPr>
              <a:t>Civil szervezetek</a:t>
            </a:r>
            <a:br>
              <a:rPr lang="hu-HU" sz="2400" b="1" dirty="0" smtClean="0">
                <a:solidFill>
                  <a:srgbClr val="002060"/>
                </a:solidFill>
              </a:rPr>
            </a:br>
            <a:r>
              <a:rPr lang="hu-HU" sz="2400" b="1" dirty="0" smtClean="0">
                <a:solidFill>
                  <a:srgbClr val="002060"/>
                </a:solidFill>
              </a:rPr>
              <a:t>[</a:t>
            </a:r>
            <a:r>
              <a:rPr lang="hu-HU" sz="2400" b="1" dirty="0" err="1" smtClean="0">
                <a:solidFill>
                  <a:srgbClr val="002060"/>
                </a:solidFill>
              </a:rPr>
              <a:t>Itv</a:t>
            </a:r>
            <a:r>
              <a:rPr lang="hu-HU" sz="2400" b="1" dirty="0" smtClean="0">
                <a:solidFill>
                  <a:srgbClr val="002060"/>
                </a:solidFill>
              </a:rPr>
              <a:t>. </a:t>
            </a:r>
            <a:r>
              <a:rPr lang="hu-HU" sz="2400" b="1" dirty="0">
                <a:solidFill>
                  <a:srgbClr val="002060"/>
                </a:solidFill>
              </a:rPr>
              <a:t>87. § (6) bekezdés; 99/T. </a:t>
            </a:r>
            <a:r>
              <a:rPr lang="hu-HU" sz="2400" b="1" dirty="0" smtClean="0">
                <a:solidFill>
                  <a:srgbClr val="002060"/>
                </a:solidFill>
              </a:rPr>
              <a:t>§]</a:t>
            </a:r>
            <a:endParaRPr lang="hu-HU" sz="2400" b="1" dirty="0">
              <a:solidFill>
                <a:srgbClr val="002060"/>
              </a:solidFill>
            </a:endParaRPr>
          </a:p>
        </p:txBody>
      </p:sp>
      <p:sp>
        <p:nvSpPr>
          <p:cNvPr id="3" name="Tartalom helye 2"/>
          <p:cNvSpPr>
            <a:spLocks noGrp="1"/>
          </p:cNvSpPr>
          <p:nvPr>
            <p:ph idx="1"/>
          </p:nvPr>
        </p:nvSpPr>
        <p:spPr>
          <a:xfrm>
            <a:off x="489695" y="1052736"/>
            <a:ext cx="8229600" cy="5616624"/>
          </a:xfrm>
        </p:spPr>
        <p:txBody>
          <a:bodyPr/>
          <a:lstStyle/>
          <a:p>
            <a:pPr marL="0" indent="0" algn="just">
              <a:buNone/>
            </a:pPr>
            <a:r>
              <a:rPr lang="hu-HU" sz="1600" dirty="0" smtClean="0">
                <a:solidFill>
                  <a:schemeClr val="accent6"/>
                </a:solidFill>
              </a:rPr>
              <a:t>Ha </a:t>
            </a:r>
            <a:r>
              <a:rPr lang="hu-HU" sz="1600" dirty="0">
                <a:solidFill>
                  <a:schemeClr val="accent6"/>
                </a:solidFill>
              </a:rPr>
              <a:t>a vagyonszerző </a:t>
            </a:r>
            <a:r>
              <a:rPr lang="hu-HU" sz="1600" dirty="0" smtClean="0">
                <a:solidFill>
                  <a:schemeClr val="accent6"/>
                </a:solidFill>
              </a:rPr>
              <a:t>alapítvány a vállalása </a:t>
            </a:r>
            <a:r>
              <a:rPr lang="hu-HU" sz="1600" dirty="0">
                <a:solidFill>
                  <a:schemeClr val="accent6"/>
                </a:solidFill>
              </a:rPr>
              <a:t>ellenére az alapítás évét követő második év végéig nem igazolja, hogy</a:t>
            </a:r>
          </a:p>
          <a:p>
            <a:pPr algn="just">
              <a:buFont typeface="Wingdings" panose="05000000000000000000" pitchFamily="2" charset="2"/>
              <a:buChar char="Ø"/>
            </a:pPr>
            <a:r>
              <a:rPr lang="hu-HU" sz="1600" dirty="0" smtClean="0">
                <a:solidFill>
                  <a:schemeClr val="accent6"/>
                </a:solidFill>
              </a:rPr>
              <a:t>újonnan </a:t>
            </a:r>
            <a:r>
              <a:rPr lang="hu-HU" sz="1600" dirty="0">
                <a:solidFill>
                  <a:schemeClr val="accent6"/>
                </a:solidFill>
              </a:rPr>
              <a:t>létrejött belföldi alapítványként az alapítás évét követő második év végéig </a:t>
            </a:r>
            <a:r>
              <a:rPr lang="hu-HU" sz="1600" dirty="0" smtClean="0">
                <a:solidFill>
                  <a:schemeClr val="accent6"/>
                </a:solidFill>
              </a:rPr>
              <a:t>a Civil törvény </a:t>
            </a:r>
            <a:r>
              <a:rPr lang="hu-HU" sz="1600" dirty="0">
                <a:solidFill>
                  <a:schemeClr val="accent6"/>
                </a:solidFill>
              </a:rPr>
              <a:t>szerinti közhasznú jogállást </a:t>
            </a:r>
            <a:r>
              <a:rPr lang="hu-HU" sz="1600" dirty="0" smtClean="0">
                <a:solidFill>
                  <a:schemeClr val="accent6"/>
                </a:solidFill>
              </a:rPr>
              <a:t>szerzett, </a:t>
            </a:r>
            <a:r>
              <a:rPr lang="hu-HU" sz="1600" dirty="0">
                <a:solidFill>
                  <a:schemeClr val="accent6"/>
                </a:solidFill>
              </a:rPr>
              <a:t>vagy</a:t>
            </a:r>
          </a:p>
          <a:p>
            <a:pPr algn="just">
              <a:buFont typeface="Wingdings" panose="05000000000000000000" pitchFamily="2" charset="2"/>
              <a:buChar char="Ø"/>
            </a:pPr>
            <a:r>
              <a:rPr lang="hu-HU" sz="1600" dirty="0" smtClean="0">
                <a:solidFill>
                  <a:schemeClr val="accent6"/>
                </a:solidFill>
              </a:rPr>
              <a:t>újonnan </a:t>
            </a:r>
            <a:r>
              <a:rPr lang="hu-HU" sz="1600" dirty="0">
                <a:solidFill>
                  <a:schemeClr val="accent6"/>
                </a:solidFill>
              </a:rPr>
              <a:t>létrejött, más </a:t>
            </a:r>
            <a:r>
              <a:rPr lang="hu-HU" sz="1600" dirty="0" err="1">
                <a:solidFill>
                  <a:schemeClr val="accent6"/>
                </a:solidFill>
              </a:rPr>
              <a:t>EGT-államban</a:t>
            </a:r>
            <a:r>
              <a:rPr lang="hu-HU" sz="1600" dirty="0">
                <a:solidFill>
                  <a:schemeClr val="accent6"/>
                </a:solidFill>
              </a:rPr>
              <a:t> nyilvántartásba vett alapítványként az alapítás évét követő második év végéig teljesítette a Civil törvény szerinti közhasznú szervezetté történő minősítés - magyarországi nyilvántartásba vételen kívüli - feltételeit,</a:t>
            </a:r>
          </a:p>
          <a:p>
            <a:pPr marL="0" indent="0" algn="just">
              <a:buNone/>
            </a:pPr>
            <a:r>
              <a:rPr lang="hu-HU" sz="1600" dirty="0">
                <a:solidFill>
                  <a:schemeClr val="accent6"/>
                </a:solidFill>
              </a:rPr>
              <a:t>a</a:t>
            </a:r>
            <a:r>
              <a:rPr lang="hu-HU" sz="1600" dirty="0" smtClean="0">
                <a:solidFill>
                  <a:schemeClr val="accent6"/>
                </a:solidFill>
              </a:rPr>
              <a:t>z igénybe </a:t>
            </a:r>
            <a:r>
              <a:rPr lang="hu-HU" sz="1600" dirty="0">
                <a:solidFill>
                  <a:schemeClr val="accent6"/>
                </a:solidFill>
              </a:rPr>
              <a:t>vett </a:t>
            </a:r>
            <a:r>
              <a:rPr lang="hu-HU" sz="1600" dirty="0" smtClean="0">
                <a:solidFill>
                  <a:schemeClr val="accent6"/>
                </a:solidFill>
              </a:rPr>
              <a:t>feltételes mentességre </a:t>
            </a:r>
            <a:r>
              <a:rPr lang="hu-HU" sz="1600" dirty="0">
                <a:solidFill>
                  <a:schemeClr val="accent6"/>
                </a:solidFill>
              </a:rPr>
              <a:t>tekintettel meg nem fizetett illetéket az eredeti esedékességtől számított késedelmi pótlékkal megnövelt összegben köteles az állami adóhatóság felhívására megfizetni. Az alapítvány megszűnése esetén e fizetési kötelezettség az alapítót vagy annak jogutódját terheli</a:t>
            </a:r>
            <a:r>
              <a:rPr lang="hu-HU" sz="1600" dirty="0" smtClean="0">
                <a:solidFill>
                  <a:schemeClr val="accent6"/>
                </a:solidFill>
              </a:rPr>
              <a:t>.</a:t>
            </a:r>
          </a:p>
          <a:p>
            <a:pPr marL="0" indent="0" algn="just">
              <a:buNone/>
            </a:pPr>
            <a:endParaRPr lang="hu-HU" sz="1600" dirty="0">
              <a:solidFill>
                <a:schemeClr val="accent6"/>
              </a:solidFill>
            </a:endParaRPr>
          </a:p>
          <a:p>
            <a:pPr algn="just">
              <a:buFont typeface="Wingdings" panose="05000000000000000000" pitchFamily="2" charset="2"/>
              <a:buChar char="Ø"/>
            </a:pPr>
            <a:r>
              <a:rPr lang="hu-HU" sz="1600" dirty="0" smtClean="0">
                <a:solidFill>
                  <a:schemeClr val="accent6"/>
                </a:solidFill>
              </a:rPr>
              <a:t>Az </a:t>
            </a:r>
            <a:r>
              <a:rPr lang="hu-HU" sz="1600" dirty="0">
                <a:solidFill>
                  <a:schemeClr val="accent6"/>
                </a:solidFill>
              </a:rPr>
              <a:t>a vagyonszerző, amely </a:t>
            </a:r>
            <a:r>
              <a:rPr lang="hu-HU" sz="1600" dirty="0" smtClean="0">
                <a:solidFill>
                  <a:schemeClr val="accent6"/>
                </a:solidFill>
              </a:rPr>
              <a:t>az </a:t>
            </a:r>
            <a:r>
              <a:rPr lang="hu-HU" sz="1600" dirty="0" err="1" smtClean="0">
                <a:solidFill>
                  <a:schemeClr val="accent6"/>
                </a:solidFill>
              </a:rPr>
              <a:t>Itv</a:t>
            </a:r>
            <a:r>
              <a:rPr lang="hu-HU" sz="1600" dirty="0" smtClean="0">
                <a:solidFill>
                  <a:schemeClr val="accent6"/>
                </a:solidFill>
              </a:rPr>
              <a:t>. 2019</a:t>
            </a:r>
            <a:r>
              <a:rPr lang="hu-HU" sz="1600" dirty="0">
                <a:solidFill>
                  <a:schemeClr val="accent6"/>
                </a:solidFill>
              </a:rPr>
              <a:t>. december 31-én hatályos </a:t>
            </a:r>
            <a:r>
              <a:rPr lang="hu-HU" sz="1600" dirty="0" smtClean="0">
                <a:solidFill>
                  <a:schemeClr val="accent6"/>
                </a:solidFill>
              </a:rPr>
              <a:t>fogalma szerint alapítványnak minősült, </a:t>
            </a:r>
            <a:r>
              <a:rPr lang="hu-HU" sz="1600" dirty="0">
                <a:solidFill>
                  <a:schemeClr val="accent6"/>
                </a:solidFill>
              </a:rPr>
              <a:t>2022. december 31-ig jogosult </a:t>
            </a:r>
            <a:r>
              <a:rPr lang="hu-HU" sz="1600" dirty="0" smtClean="0">
                <a:solidFill>
                  <a:schemeClr val="accent6"/>
                </a:solidFill>
              </a:rPr>
              <a:t>a feltételes </a:t>
            </a:r>
            <a:r>
              <a:rPr lang="hu-HU" sz="1600" dirty="0">
                <a:solidFill>
                  <a:schemeClr val="accent6"/>
                </a:solidFill>
              </a:rPr>
              <a:t>személyes illetékmentesség igénybevételére, ha vállalja, hogy 2023. január 15-ig igazolja, hogy a Civil törvény szerinti közhasznú jogállást szerzett. Ha a vagyonszerző e vállalását nem teljesíti, </a:t>
            </a:r>
            <a:r>
              <a:rPr lang="hu-HU" sz="1600" dirty="0" smtClean="0">
                <a:solidFill>
                  <a:schemeClr val="accent6"/>
                </a:solidFill>
              </a:rPr>
              <a:t>a feltételes </a:t>
            </a:r>
            <a:r>
              <a:rPr lang="hu-HU" sz="1600" dirty="0">
                <a:solidFill>
                  <a:schemeClr val="accent6"/>
                </a:solidFill>
              </a:rPr>
              <a:t>személyes mentességre tekintettel meg nem fizetett illetéket az eredeti esedékességtől számított késedelmi pótlékkal megnövelt összegben köteles az állami adóhatóság felhívására megfizetni. A vagyonszerző megszűnése esetén e fizetési kötelezettség az alapítót vagy annak jogutódját terheli.</a:t>
            </a:r>
          </a:p>
          <a:p>
            <a:pPr marL="0" indent="0" algn="just">
              <a:buNone/>
            </a:pPr>
            <a:endParaRPr lang="hu-HU" sz="1600" dirty="0" smtClean="0">
              <a:solidFill>
                <a:schemeClr val="accent6"/>
              </a:solidFill>
            </a:endParaRPr>
          </a:p>
          <a:p>
            <a:pPr marL="0" lvl="0" indent="0" algn="just">
              <a:buNone/>
            </a:pPr>
            <a:r>
              <a:rPr lang="hu-HU" sz="1400" i="1" dirty="0" smtClean="0">
                <a:solidFill>
                  <a:srgbClr val="2D2DB9"/>
                </a:solidFill>
              </a:rPr>
              <a:t>Hatály</a:t>
            </a:r>
            <a:r>
              <a:rPr lang="hu-HU" sz="1400" dirty="0">
                <a:solidFill>
                  <a:srgbClr val="2D2DB9"/>
                </a:solidFill>
              </a:rPr>
              <a:t>: </a:t>
            </a:r>
            <a:r>
              <a:rPr lang="hu-HU" sz="1400" dirty="0" smtClean="0">
                <a:solidFill>
                  <a:srgbClr val="2D2DB9"/>
                </a:solidFill>
              </a:rPr>
              <a:t>2020.01.01.</a:t>
            </a:r>
            <a:endParaRPr lang="hu-HU" sz="1400" dirty="0">
              <a:solidFill>
                <a:srgbClr val="2D2DB9"/>
              </a:solidFill>
            </a:endParaRPr>
          </a:p>
          <a:p>
            <a:pPr marL="0" indent="0" algn="just">
              <a:buNone/>
            </a:pPr>
            <a:endParaRPr lang="hu-HU" sz="2000" dirty="0">
              <a:solidFill>
                <a:schemeClr val="accent6"/>
              </a:solidFill>
            </a:endParaRPr>
          </a:p>
        </p:txBody>
      </p:sp>
    </p:spTree>
    <p:extLst>
      <p:ext uri="{BB962C8B-B14F-4D97-AF65-F5344CB8AC3E}">
        <p14:creationId xmlns:p14="http://schemas.microsoft.com/office/powerpoint/2010/main" val="8926233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632"/>
            <a:ext cx="8229600" cy="1224136"/>
          </a:xfrm>
        </p:spPr>
        <p:txBody>
          <a:bodyPr/>
          <a:lstStyle/>
          <a:p>
            <a:r>
              <a:rPr lang="hu-HU" sz="2400" b="1" dirty="0" smtClean="0">
                <a:solidFill>
                  <a:srgbClr val="002060"/>
                </a:solidFill>
              </a:rPr>
              <a:t>Belterületbe vont ingatlan 1.</a:t>
            </a:r>
            <a:br>
              <a:rPr lang="hu-HU" sz="2400" b="1" dirty="0" smtClean="0">
                <a:solidFill>
                  <a:srgbClr val="002060"/>
                </a:solidFill>
              </a:rPr>
            </a:br>
            <a:r>
              <a:rPr lang="hu-HU" sz="2400" b="1" dirty="0" smtClean="0">
                <a:solidFill>
                  <a:srgbClr val="002060"/>
                </a:solidFill>
              </a:rPr>
              <a:t>[</a:t>
            </a:r>
            <a:r>
              <a:rPr lang="hu-HU" sz="2400" b="1" dirty="0" err="1" smtClean="0">
                <a:solidFill>
                  <a:srgbClr val="002060"/>
                </a:solidFill>
              </a:rPr>
              <a:t>Itv</a:t>
            </a:r>
            <a:r>
              <a:rPr lang="hu-HU" sz="2400" b="1" dirty="0" smtClean="0">
                <a:solidFill>
                  <a:srgbClr val="002060"/>
                </a:solidFill>
              </a:rPr>
              <a:t>. </a:t>
            </a:r>
            <a:r>
              <a:rPr lang="hu-HU" sz="2400" b="1" dirty="0">
                <a:solidFill>
                  <a:srgbClr val="002060"/>
                </a:solidFill>
              </a:rPr>
              <a:t>18. §(1a) bekezdés; 102. </a:t>
            </a:r>
            <a:r>
              <a:rPr lang="hu-HU" sz="2400" b="1" dirty="0" smtClean="0">
                <a:solidFill>
                  <a:srgbClr val="002060"/>
                </a:solidFill>
              </a:rPr>
              <a:t>§ (</a:t>
            </a:r>
            <a:r>
              <a:rPr lang="hu-HU" sz="2400" b="1" dirty="0">
                <a:solidFill>
                  <a:srgbClr val="002060"/>
                </a:solidFill>
              </a:rPr>
              <a:t>1a) </a:t>
            </a:r>
            <a:r>
              <a:rPr lang="hu-HU" sz="2400" b="1" dirty="0" smtClean="0">
                <a:solidFill>
                  <a:srgbClr val="002060"/>
                </a:solidFill>
              </a:rPr>
              <a:t>bekezdés]</a:t>
            </a:r>
            <a:endParaRPr lang="hu-HU" sz="2400" b="1" dirty="0">
              <a:solidFill>
                <a:srgbClr val="002060"/>
              </a:solidFill>
            </a:endParaRPr>
          </a:p>
        </p:txBody>
      </p:sp>
      <p:sp>
        <p:nvSpPr>
          <p:cNvPr id="3" name="Tartalom helye 2"/>
          <p:cNvSpPr>
            <a:spLocks noGrp="1"/>
          </p:cNvSpPr>
          <p:nvPr>
            <p:ph idx="1"/>
          </p:nvPr>
        </p:nvSpPr>
        <p:spPr>
          <a:xfrm>
            <a:off x="457200" y="1385392"/>
            <a:ext cx="8229600" cy="5139952"/>
          </a:xfrm>
        </p:spPr>
        <p:txBody>
          <a:bodyPr/>
          <a:lstStyle/>
          <a:p>
            <a:pPr algn="just">
              <a:buFont typeface="Wingdings" panose="05000000000000000000" pitchFamily="2" charset="2"/>
              <a:buChar char="Ø"/>
            </a:pPr>
            <a:r>
              <a:rPr lang="hu-HU" sz="1600" b="1" i="1" dirty="0">
                <a:solidFill>
                  <a:schemeClr val="accent6"/>
                </a:solidFill>
              </a:rPr>
              <a:t>Visszterhes</a:t>
            </a:r>
            <a:r>
              <a:rPr lang="hu-HU" sz="1600" dirty="0">
                <a:solidFill>
                  <a:schemeClr val="accent6"/>
                </a:solidFill>
              </a:rPr>
              <a:t> vagyonátruházási illeték alá </a:t>
            </a:r>
            <a:r>
              <a:rPr lang="hu-HU" sz="1600" dirty="0" smtClean="0">
                <a:solidFill>
                  <a:schemeClr val="accent6"/>
                </a:solidFill>
              </a:rPr>
              <a:t>esik</a:t>
            </a:r>
          </a:p>
          <a:p>
            <a:pPr lvl="1" algn="just">
              <a:buAutoNum type="alphaLcParenR"/>
            </a:pPr>
            <a:r>
              <a:rPr lang="hu-HU" sz="1600" dirty="0" smtClean="0">
                <a:solidFill>
                  <a:schemeClr val="accent6"/>
                </a:solidFill>
              </a:rPr>
              <a:t>a belterületbe </a:t>
            </a:r>
            <a:r>
              <a:rPr lang="hu-HU" sz="1600" dirty="0">
                <a:solidFill>
                  <a:schemeClr val="accent6"/>
                </a:solidFill>
              </a:rPr>
              <a:t>vont ingatlan</a:t>
            </a:r>
            <a:r>
              <a:rPr lang="hu-HU" sz="1600" dirty="0" smtClean="0">
                <a:solidFill>
                  <a:schemeClr val="accent6"/>
                </a:solidFill>
              </a:rPr>
              <a:t>,</a:t>
            </a:r>
          </a:p>
          <a:p>
            <a:pPr lvl="1" algn="just">
              <a:buAutoNum type="alphaLcParenR"/>
            </a:pPr>
            <a:r>
              <a:rPr lang="hu-HU" sz="1600" dirty="0" smtClean="0">
                <a:solidFill>
                  <a:schemeClr val="accent6"/>
                </a:solidFill>
              </a:rPr>
              <a:t>a </a:t>
            </a:r>
            <a:r>
              <a:rPr lang="hu-HU" sz="1600" dirty="0">
                <a:solidFill>
                  <a:schemeClr val="accent6"/>
                </a:solidFill>
              </a:rPr>
              <a:t>belterületbe vont ingatlannal rendelkező társaság vagyoni betétjének</a:t>
            </a:r>
          </a:p>
          <a:p>
            <a:pPr marL="0" indent="0" algn="just">
              <a:buNone/>
            </a:pPr>
            <a:r>
              <a:rPr lang="hu-HU" sz="1600" dirty="0">
                <a:solidFill>
                  <a:schemeClr val="accent6"/>
                </a:solidFill>
              </a:rPr>
              <a:t>visszterhes </a:t>
            </a:r>
            <a:r>
              <a:rPr lang="hu-HU" sz="1600" dirty="0" smtClean="0">
                <a:solidFill>
                  <a:schemeClr val="accent6"/>
                </a:solidFill>
              </a:rPr>
              <a:t>átruházása.</a:t>
            </a:r>
          </a:p>
          <a:p>
            <a:pPr marL="0" indent="0" algn="just">
              <a:buNone/>
            </a:pPr>
            <a:endParaRPr lang="hu-HU" sz="1600" dirty="0">
              <a:solidFill>
                <a:schemeClr val="accent6"/>
              </a:solidFill>
            </a:endParaRPr>
          </a:p>
          <a:p>
            <a:pPr algn="just">
              <a:buFont typeface="Wingdings" panose="05000000000000000000" pitchFamily="2" charset="2"/>
              <a:buChar char="Ø"/>
            </a:pPr>
            <a:r>
              <a:rPr lang="hu-HU" sz="1600" b="1" i="1" dirty="0" smtClean="0">
                <a:solidFill>
                  <a:schemeClr val="accent6"/>
                </a:solidFill>
              </a:rPr>
              <a:t>Belterületbe vont ingatlan: </a:t>
            </a:r>
            <a:r>
              <a:rPr lang="hu-HU" sz="1600" dirty="0" smtClean="0">
                <a:solidFill>
                  <a:schemeClr val="accent6"/>
                </a:solidFill>
              </a:rPr>
              <a:t>olyan ingatlan, amelyet az átruházó (annak jogelődjét, korábbi illetékmentes szerzése esetén az akkori átruházót is figyelembe véve) tulajdonosi időszaka, vagyoni értékű jogosultsága időtartama alatt, de legkorábban az átruházást megelőző tíz éven belül vontak belterületbe.</a:t>
            </a:r>
          </a:p>
          <a:p>
            <a:pPr algn="just">
              <a:buFont typeface="Wingdings" panose="05000000000000000000" pitchFamily="2" charset="2"/>
              <a:buChar char="Ø"/>
            </a:pPr>
            <a:endParaRPr lang="hu-HU" sz="1600" dirty="0" smtClean="0">
              <a:solidFill>
                <a:schemeClr val="accent6"/>
              </a:solidFill>
            </a:endParaRPr>
          </a:p>
          <a:p>
            <a:pPr algn="just">
              <a:buFont typeface="Wingdings" panose="05000000000000000000" pitchFamily="2" charset="2"/>
              <a:buChar char="Ø"/>
            </a:pPr>
            <a:r>
              <a:rPr lang="hu-HU" sz="1600" b="1" i="1" dirty="0">
                <a:solidFill>
                  <a:schemeClr val="accent6"/>
                </a:solidFill>
              </a:rPr>
              <a:t>Nem tekinthető belterületbe vont ingatlannak </a:t>
            </a:r>
            <a:r>
              <a:rPr lang="hu-HU" sz="1600" dirty="0">
                <a:solidFill>
                  <a:schemeClr val="accent6"/>
                </a:solidFill>
              </a:rPr>
              <a:t>az ingatlan, amelyet az átruházó fél általi megszerzést követő 6. évben vagy azt követően minősítettek belterületté, vagy az átruházó öröklés útján szerzett meg.</a:t>
            </a:r>
          </a:p>
          <a:p>
            <a:pPr algn="just">
              <a:buFont typeface="Wingdings" panose="05000000000000000000" pitchFamily="2" charset="2"/>
              <a:buChar char="Ø"/>
            </a:pPr>
            <a:endParaRPr lang="hu-HU" sz="1600" dirty="0">
              <a:solidFill>
                <a:schemeClr val="accent6"/>
              </a:solidFill>
            </a:endParaRPr>
          </a:p>
          <a:p>
            <a:pPr algn="just">
              <a:buFont typeface="Wingdings" panose="05000000000000000000" pitchFamily="2" charset="2"/>
              <a:buChar char="Ø"/>
            </a:pPr>
            <a:r>
              <a:rPr lang="hu-HU" sz="1600" b="1" i="1" dirty="0" smtClean="0">
                <a:solidFill>
                  <a:schemeClr val="accent6"/>
                </a:solidFill>
              </a:rPr>
              <a:t>Belterületbe vont ingatlannal rendelkező társaság</a:t>
            </a:r>
            <a:r>
              <a:rPr lang="hu-HU" sz="1600" dirty="0">
                <a:solidFill>
                  <a:schemeClr val="accent6"/>
                </a:solidFill>
              </a:rPr>
              <a:t>:</a:t>
            </a:r>
            <a:r>
              <a:rPr lang="hu-HU" sz="1600" dirty="0" smtClean="0">
                <a:solidFill>
                  <a:schemeClr val="accent6"/>
                </a:solidFill>
              </a:rPr>
              <a:t> az olyan gazdálkodó szervezet, amely belterületbe vont ingatlan – közvetett vagy közvetlen – tulajdonosa.</a:t>
            </a:r>
          </a:p>
          <a:p>
            <a:pPr algn="just">
              <a:buFont typeface="Wingdings" panose="05000000000000000000" pitchFamily="2" charset="2"/>
              <a:buChar char="Ø"/>
            </a:pPr>
            <a:endParaRPr lang="hu-HU" sz="1600" dirty="0">
              <a:solidFill>
                <a:schemeClr val="accent6"/>
              </a:solidFill>
            </a:endParaRPr>
          </a:p>
          <a:p>
            <a:pPr marL="0" lvl="0" indent="0" algn="just">
              <a:buNone/>
            </a:pPr>
            <a:r>
              <a:rPr lang="hu-HU" sz="1400" i="1" dirty="0" smtClean="0">
                <a:solidFill>
                  <a:srgbClr val="2D2DB9"/>
                </a:solidFill>
              </a:rPr>
              <a:t>Hatály</a:t>
            </a:r>
            <a:r>
              <a:rPr lang="hu-HU" sz="1400" dirty="0">
                <a:solidFill>
                  <a:srgbClr val="2D2DB9"/>
                </a:solidFill>
              </a:rPr>
              <a:t>: </a:t>
            </a:r>
            <a:r>
              <a:rPr lang="hu-HU" sz="1400" dirty="0" smtClean="0">
                <a:solidFill>
                  <a:srgbClr val="2D2DB9"/>
                </a:solidFill>
              </a:rPr>
              <a:t>2020.02.01.</a:t>
            </a:r>
            <a:endParaRPr lang="hu-HU" sz="1400" dirty="0">
              <a:solidFill>
                <a:srgbClr val="2D2DB9"/>
              </a:solidFill>
            </a:endParaRPr>
          </a:p>
          <a:p>
            <a:pPr marL="0" indent="0" algn="just">
              <a:buNone/>
            </a:pPr>
            <a:endParaRPr lang="hu-HU" sz="2000" dirty="0">
              <a:solidFill>
                <a:schemeClr val="accent6"/>
              </a:solidFill>
            </a:endParaRPr>
          </a:p>
        </p:txBody>
      </p:sp>
    </p:spTree>
    <p:extLst>
      <p:ext uri="{BB962C8B-B14F-4D97-AF65-F5344CB8AC3E}">
        <p14:creationId xmlns:p14="http://schemas.microsoft.com/office/powerpoint/2010/main" val="2800601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632"/>
            <a:ext cx="8229600" cy="792088"/>
          </a:xfrm>
        </p:spPr>
        <p:txBody>
          <a:bodyPr/>
          <a:lstStyle/>
          <a:p>
            <a:r>
              <a:rPr lang="hu-HU" sz="2400" b="1" dirty="0" smtClean="0">
                <a:solidFill>
                  <a:srgbClr val="002060"/>
                </a:solidFill>
              </a:rPr>
              <a:t>Belterületbe vont ingatlan 2.</a:t>
            </a:r>
            <a:br>
              <a:rPr lang="hu-HU" sz="2400" b="1" dirty="0" smtClean="0">
                <a:solidFill>
                  <a:srgbClr val="002060"/>
                </a:solidFill>
              </a:rPr>
            </a:br>
            <a:r>
              <a:rPr lang="hu-HU" sz="2400" b="1" dirty="0" smtClean="0">
                <a:solidFill>
                  <a:srgbClr val="002060"/>
                </a:solidFill>
              </a:rPr>
              <a:t>[</a:t>
            </a:r>
            <a:r>
              <a:rPr lang="hu-HU" sz="2400" b="1" dirty="0" err="1" smtClean="0">
                <a:solidFill>
                  <a:srgbClr val="002060"/>
                </a:solidFill>
              </a:rPr>
              <a:t>Itv</a:t>
            </a:r>
            <a:r>
              <a:rPr lang="hu-HU" sz="2400" b="1" dirty="0" smtClean="0">
                <a:solidFill>
                  <a:srgbClr val="002060"/>
                </a:solidFill>
              </a:rPr>
              <a:t>. 19. §(6) </a:t>
            </a:r>
            <a:r>
              <a:rPr lang="hu-HU" sz="2400" b="1" dirty="0">
                <a:solidFill>
                  <a:srgbClr val="002060"/>
                </a:solidFill>
              </a:rPr>
              <a:t>bekezdés; 27. § (4) bekezdés</a:t>
            </a:r>
            <a:r>
              <a:rPr lang="hu-HU" sz="2400" b="1" dirty="0" smtClean="0">
                <a:solidFill>
                  <a:srgbClr val="002060"/>
                </a:solidFill>
              </a:rPr>
              <a:t>]</a:t>
            </a:r>
            <a:endParaRPr lang="hu-HU" sz="2400" b="1" dirty="0">
              <a:solidFill>
                <a:srgbClr val="002060"/>
              </a:solidFill>
            </a:endParaRPr>
          </a:p>
        </p:txBody>
      </p:sp>
      <p:sp>
        <p:nvSpPr>
          <p:cNvPr id="3" name="Tartalom helye 2"/>
          <p:cNvSpPr>
            <a:spLocks noGrp="1"/>
          </p:cNvSpPr>
          <p:nvPr>
            <p:ph idx="1"/>
          </p:nvPr>
        </p:nvSpPr>
        <p:spPr>
          <a:xfrm>
            <a:off x="489695" y="1412776"/>
            <a:ext cx="8229600" cy="5256584"/>
          </a:xfrm>
        </p:spPr>
        <p:txBody>
          <a:bodyPr/>
          <a:lstStyle/>
          <a:p>
            <a:pPr algn="just">
              <a:buFont typeface="Wingdings" panose="05000000000000000000" pitchFamily="2" charset="2"/>
              <a:buChar char="Ø"/>
            </a:pPr>
            <a:r>
              <a:rPr lang="hu-HU" sz="1700" b="1" i="1" dirty="0">
                <a:solidFill>
                  <a:schemeClr val="accent6"/>
                </a:solidFill>
              </a:rPr>
              <a:t>Az illeték alapja:</a:t>
            </a:r>
          </a:p>
          <a:p>
            <a:pPr lvl="1" algn="just">
              <a:buFont typeface="Wingdings" panose="05000000000000000000" pitchFamily="2" charset="2"/>
              <a:buChar char="Ø"/>
            </a:pPr>
            <a:r>
              <a:rPr lang="hu-HU" sz="1700" dirty="0" smtClean="0">
                <a:solidFill>
                  <a:schemeClr val="accent6"/>
                </a:solidFill>
              </a:rPr>
              <a:t>A belterületbe vont ingatlan esetében az ingatlan állami adó- és vámhatóság által megállapított - megállapítás hiányában a szerzés időpontjára utólag megállapított - szerzéskori forgalmi értéke és az átruházás időpontjára megállapított forgalmi értékek különbözete</a:t>
            </a:r>
            <a:r>
              <a:rPr lang="hu-HU" sz="1700" dirty="0">
                <a:solidFill>
                  <a:schemeClr val="accent6"/>
                </a:solidFill>
              </a:rPr>
              <a:t>;</a:t>
            </a:r>
          </a:p>
          <a:p>
            <a:pPr lvl="1" algn="just">
              <a:buFont typeface="Wingdings" panose="05000000000000000000" pitchFamily="2" charset="2"/>
              <a:buChar char="Ø"/>
            </a:pPr>
            <a:r>
              <a:rPr lang="hu-HU" sz="1700" dirty="0" smtClean="0">
                <a:solidFill>
                  <a:schemeClr val="accent6"/>
                </a:solidFill>
              </a:rPr>
              <a:t>Belterületbe vont ingatlannal rendelkező társaságban fennálló részesedés elidegenítése esetén a szerzéskori és átruházáskori forgalmi érték-különbözet és az értékesített vagyoni betét összes vagyoni betétben képviselt arányának szorzata.</a:t>
            </a:r>
          </a:p>
          <a:p>
            <a:pPr lvl="1" algn="just">
              <a:buFont typeface="Wingdings" panose="05000000000000000000" pitchFamily="2" charset="2"/>
              <a:buChar char="Ø"/>
            </a:pPr>
            <a:endParaRPr lang="hu-HU" sz="1700" dirty="0">
              <a:solidFill>
                <a:schemeClr val="accent6"/>
              </a:solidFill>
            </a:endParaRPr>
          </a:p>
          <a:p>
            <a:pPr algn="just">
              <a:buFont typeface="Wingdings" panose="05000000000000000000" pitchFamily="2" charset="2"/>
              <a:buChar char="Ø"/>
            </a:pPr>
            <a:r>
              <a:rPr lang="hu-HU" sz="1700" b="1" i="1" dirty="0">
                <a:solidFill>
                  <a:schemeClr val="accent6"/>
                </a:solidFill>
              </a:rPr>
              <a:t>Az illeték mértéke 90 százalék</a:t>
            </a:r>
            <a:r>
              <a:rPr lang="hu-HU" sz="1700" b="1" i="1" dirty="0" smtClean="0">
                <a:solidFill>
                  <a:schemeClr val="accent6"/>
                </a:solidFill>
              </a:rPr>
              <a:t>.</a:t>
            </a:r>
          </a:p>
          <a:p>
            <a:pPr algn="just">
              <a:buFont typeface="Wingdings" panose="05000000000000000000" pitchFamily="2" charset="2"/>
              <a:buChar char="Ø"/>
            </a:pPr>
            <a:endParaRPr lang="hu-HU" sz="1700" b="1" i="1" dirty="0">
              <a:solidFill>
                <a:schemeClr val="accent6"/>
              </a:solidFill>
            </a:endParaRPr>
          </a:p>
          <a:p>
            <a:pPr algn="just">
              <a:buFont typeface="Wingdings" panose="05000000000000000000" pitchFamily="2" charset="2"/>
              <a:buChar char="Ø"/>
            </a:pPr>
            <a:r>
              <a:rPr lang="hu-HU" sz="1700" dirty="0">
                <a:solidFill>
                  <a:schemeClr val="accent6"/>
                </a:solidFill>
              </a:rPr>
              <a:t>Az illetékfizetési kötelezettség az </a:t>
            </a:r>
            <a:r>
              <a:rPr lang="hu-HU" sz="1700" b="1" i="1" dirty="0">
                <a:solidFill>
                  <a:srgbClr val="FF0000"/>
                </a:solidFill>
              </a:rPr>
              <a:t>átruházót</a:t>
            </a:r>
            <a:r>
              <a:rPr lang="hu-HU" sz="1700" dirty="0">
                <a:solidFill>
                  <a:schemeClr val="accent6"/>
                </a:solidFill>
              </a:rPr>
              <a:t> terheli</a:t>
            </a:r>
            <a:r>
              <a:rPr lang="hu-HU" sz="1700" dirty="0" smtClean="0">
                <a:solidFill>
                  <a:schemeClr val="accent6"/>
                </a:solidFill>
              </a:rPr>
              <a:t>.</a:t>
            </a:r>
          </a:p>
          <a:p>
            <a:pPr algn="just">
              <a:buFont typeface="Wingdings" panose="05000000000000000000" pitchFamily="2" charset="2"/>
              <a:buChar char="Ø"/>
            </a:pPr>
            <a:endParaRPr lang="hu-HU" sz="1700" dirty="0" smtClean="0">
              <a:solidFill>
                <a:schemeClr val="accent6"/>
              </a:solidFill>
            </a:endParaRPr>
          </a:p>
          <a:p>
            <a:pPr algn="just">
              <a:buFont typeface="Wingdings" panose="05000000000000000000" pitchFamily="2" charset="2"/>
              <a:buChar char="Ø"/>
            </a:pPr>
            <a:r>
              <a:rPr lang="hu-HU" sz="1700" dirty="0" smtClean="0">
                <a:solidFill>
                  <a:schemeClr val="accent6"/>
                </a:solidFill>
              </a:rPr>
              <a:t>Az </a:t>
            </a:r>
            <a:r>
              <a:rPr lang="hu-HU" sz="1700" dirty="0">
                <a:solidFill>
                  <a:schemeClr val="accent6"/>
                </a:solidFill>
              </a:rPr>
              <a:t>átruházó fél </a:t>
            </a:r>
            <a:r>
              <a:rPr lang="hu-HU" sz="1700" dirty="0" smtClean="0">
                <a:solidFill>
                  <a:schemeClr val="accent6"/>
                </a:solidFill>
              </a:rPr>
              <a:t>a B400-as nyomtatványon </a:t>
            </a:r>
            <a:r>
              <a:rPr lang="hu-HU" sz="1700" dirty="0">
                <a:solidFill>
                  <a:schemeClr val="accent6"/>
                </a:solidFill>
              </a:rPr>
              <a:t>nyilatkozik arról, hogy a jogügylet tárgya belterületbe vont ingatlan </a:t>
            </a:r>
            <a:r>
              <a:rPr lang="hu-HU" sz="1700" dirty="0" smtClean="0">
                <a:solidFill>
                  <a:schemeClr val="accent6"/>
                </a:solidFill>
              </a:rPr>
              <a:t>.</a:t>
            </a:r>
          </a:p>
          <a:p>
            <a:pPr marL="0" indent="0" algn="just">
              <a:buNone/>
            </a:pPr>
            <a:endParaRPr lang="hu-HU" sz="1600" dirty="0">
              <a:solidFill>
                <a:schemeClr val="accent6"/>
              </a:solidFill>
            </a:endParaRPr>
          </a:p>
          <a:p>
            <a:pPr marL="0" lvl="0" indent="0" algn="just">
              <a:buNone/>
            </a:pPr>
            <a:r>
              <a:rPr lang="hu-HU" sz="1400" i="1" dirty="0" smtClean="0">
                <a:solidFill>
                  <a:srgbClr val="2D2DB9"/>
                </a:solidFill>
              </a:rPr>
              <a:t>Hatály</a:t>
            </a:r>
            <a:r>
              <a:rPr lang="hu-HU" sz="1400" dirty="0">
                <a:solidFill>
                  <a:srgbClr val="2D2DB9"/>
                </a:solidFill>
              </a:rPr>
              <a:t>: </a:t>
            </a:r>
            <a:r>
              <a:rPr lang="hu-HU" sz="1400" dirty="0" smtClean="0">
                <a:solidFill>
                  <a:srgbClr val="2D2DB9"/>
                </a:solidFill>
              </a:rPr>
              <a:t>2020.02.01.</a:t>
            </a:r>
            <a:endParaRPr lang="hu-HU" sz="1400" dirty="0">
              <a:solidFill>
                <a:srgbClr val="2D2DB9"/>
              </a:solidFill>
            </a:endParaRPr>
          </a:p>
          <a:p>
            <a:pPr marL="0" indent="0" algn="just">
              <a:buNone/>
            </a:pPr>
            <a:endParaRPr lang="hu-HU" sz="2000" dirty="0">
              <a:solidFill>
                <a:schemeClr val="accent6"/>
              </a:solidFill>
            </a:endParaRPr>
          </a:p>
        </p:txBody>
      </p:sp>
    </p:spTree>
    <p:extLst>
      <p:ext uri="{BB962C8B-B14F-4D97-AF65-F5344CB8AC3E}">
        <p14:creationId xmlns:p14="http://schemas.microsoft.com/office/powerpoint/2010/main" val="28178974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457200" y="116632"/>
            <a:ext cx="8229600" cy="792088"/>
          </a:xfrm>
        </p:spPr>
        <p:txBody>
          <a:bodyPr/>
          <a:lstStyle/>
          <a:p>
            <a:r>
              <a:rPr lang="hu-HU" sz="2400" b="1" dirty="0" smtClean="0">
                <a:solidFill>
                  <a:srgbClr val="002060"/>
                </a:solidFill>
              </a:rPr>
              <a:t>Belterületbe vont ingatlan 3.</a:t>
            </a:r>
            <a:br>
              <a:rPr lang="hu-HU" sz="2400" b="1" dirty="0" smtClean="0">
                <a:solidFill>
                  <a:srgbClr val="002060"/>
                </a:solidFill>
              </a:rPr>
            </a:br>
            <a:r>
              <a:rPr lang="hu-HU" sz="2400" b="1" dirty="0" smtClean="0">
                <a:solidFill>
                  <a:srgbClr val="002060"/>
                </a:solidFill>
              </a:rPr>
              <a:t>[</a:t>
            </a:r>
            <a:r>
              <a:rPr lang="hu-HU" sz="2400" b="1" dirty="0" err="1" smtClean="0">
                <a:solidFill>
                  <a:srgbClr val="002060"/>
                </a:solidFill>
              </a:rPr>
              <a:t>Itv</a:t>
            </a:r>
            <a:r>
              <a:rPr lang="hu-HU" sz="2400" b="1" dirty="0" smtClean="0">
                <a:solidFill>
                  <a:srgbClr val="002060"/>
                </a:solidFill>
              </a:rPr>
              <a:t>. 26. § (21) bekezdés]</a:t>
            </a:r>
            <a:endParaRPr lang="hu-HU" sz="2400" b="1" dirty="0">
              <a:solidFill>
                <a:srgbClr val="002060"/>
              </a:solidFill>
            </a:endParaRPr>
          </a:p>
        </p:txBody>
      </p:sp>
      <p:sp>
        <p:nvSpPr>
          <p:cNvPr id="3" name="Tartalom helye 2"/>
          <p:cNvSpPr>
            <a:spLocks noGrp="1"/>
          </p:cNvSpPr>
          <p:nvPr>
            <p:ph idx="1"/>
          </p:nvPr>
        </p:nvSpPr>
        <p:spPr>
          <a:xfrm>
            <a:off x="489695" y="1412776"/>
            <a:ext cx="8229600" cy="5256584"/>
          </a:xfrm>
        </p:spPr>
        <p:txBody>
          <a:bodyPr/>
          <a:lstStyle/>
          <a:p>
            <a:pPr algn="just">
              <a:buFont typeface="Wingdings" panose="05000000000000000000" pitchFamily="2" charset="2"/>
              <a:buChar char="Ø"/>
            </a:pPr>
            <a:r>
              <a:rPr lang="hu-HU" sz="1700" b="1" i="1" dirty="0" smtClean="0">
                <a:solidFill>
                  <a:schemeClr val="accent6"/>
                </a:solidFill>
              </a:rPr>
              <a:t>Az </a:t>
            </a:r>
            <a:r>
              <a:rPr lang="hu-HU" sz="1700" b="1" i="1" dirty="0" err="1" smtClean="0">
                <a:solidFill>
                  <a:schemeClr val="accent6"/>
                </a:solidFill>
              </a:rPr>
              <a:t>Itv</a:t>
            </a:r>
            <a:r>
              <a:rPr lang="hu-HU" sz="1700" b="1" i="1" dirty="0" smtClean="0">
                <a:solidFill>
                  <a:schemeClr val="accent6"/>
                </a:solidFill>
              </a:rPr>
              <a:t>. 26</a:t>
            </a:r>
            <a:r>
              <a:rPr lang="hu-HU" sz="1700" b="1" i="1" dirty="0">
                <a:solidFill>
                  <a:schemeClr val="accent6"/>
                </a:solidFill>
              </a:rPr>
              <a:t>.§</a:t>
            </a:r>
            <a:r>
              <a:rPr lang="hu-HU" sz="1700" b="1" i="1" dirty="0" err="1">
                <a:solidFill>
                  <a:schemeClr val="accent6"/>
                </a:solidFill>
              </a:rPr>
              <a:t>-</a:t>
            </a:r>
            <a:r>
              <a:rPr lang="hu-HU" sz="1700" b="1" i="1" dirty="0" err="1" smtClean="0">
                <a:solidFill>
                  <a:schemeClr val="accent6"/>
                </a:solidFill>
              </a:rPr>
              <a:t>a</a:t>
            </a:r>
            <a:r>
              <a:rPr lang="hu-HU" sz="1700" b="1" i="1" dirty="0" smtClean="0">
                <a:solidFill>
                  <a:schemeClr val="accent6"/>
                </a:solidFill>
              </a:rPr>
              <a:t> szerinti illetékmentességek, illetékkedvezmények </a:t>
            </a:r>
            <a:r>
              <a:rPr lang="hu-HU" sz="1700" dirty="0" smtClean="0">
                <a:solidFill>
                  <a:schemeClr val="accent6"/>
                </a:solidFill>
              </a:rPr>
              <a:t>– az (1) bekezdés g), h), q) és t) pontok szerinti illetékmentességek kivételével – </a:t>
            </a:r>
            <a:r>
              <a:rPr lang="hu-HU" sz="1700" b="1" i="1" dirty="0" smtClean="0">
                <a:solidFill>
                  <a:schemeClr val="accent6"/>
                </a:solidFill>
              </a:rPr>
              <a:t>nem  alkalmazhatók</a:t>
            </a:r>
            <a:r>
              <a:rPr lang="hu-HU" sz="1700" dirty="0" smtClean="0">
                <a:solidFill>
                  <a:schemeClr val="accent6"/>
                </a:solidFill>
              </a:rPr>
              <a:t>.</a:t>
            </a:r>
          </a:p>
          <a:p>
            <a:pPr marL="0" indent="0" algn="just">
              <a:buNone/>
            </a:pPr>
            <a:endParaRPr lang="hu-HU" sz="1700" dirty="0">
              <a:solidFill>
                <a:schemeClr val="accent6"/>
              </a:solidFill>
            </a:endParaRPr>
          </a:p>
          <a:p>
            <a:pPr algn="just">
              <a:buFont typeface="Wingdings" panose="05000000000000000000" pitchFamily="2" charset="2"/>
              <a:buChar char="Ø"/>
            </a:pPr>
            <a:r>
              <a:rPr lang="hu-HU" sz="1700" b="1" i="1" dirty="0">
                <a:solidFill>
                  <a:schemeClr val="accent6"/>
                </a:solidFill>
              </a:rPr>
              <a:t>Illetékmentes</a:t>
            </a:r>
            <a:r>
              <a:rPr lang="hu-HU" sz="1700" dirty="0">
                <a:solidFill>
                  <a:schemeClr val="accent6"/>
                </a:solidFill>
              </a:rPr>
              <a:t>:</a:t>
            </a:r>
          </a:p>
          <a:p>
            <a:pPr lvl="1" algn="just">
              <a:buFont typeface="Wingdings" panose="05000000000000000000" pitchFamily="2" charset="2"/>
              <a:buChar char="Ø"/>
            </a:pPr>
            <a:r>
              <a:rPr lang="hu-HU" sz="1700" dirty="0" smtClean="0">
                <a:solidFill>
                  <a:schemeClr val="accent6"/>
                </a:solidFill>
              </a:rPr>
              <a:t>A Tao. tv. szerinti kedvezményezett átalakulás keretében történő vagyonszerzés</a:t>
            </a:r>
            <a:r>
              <a:rPr lang="hu-HU" sz="1700" dirty="0">
                <a:solidFill>
                  <a:schemeClr val="accent6"/>
                </a:solidFill>
              </a:rPr>
              <a:t>;</a:t>
            </a:r>
          </a:p>
          <a:p>
            <a:pPr lvl="1" algn="just">
              <a:buFont typeface="Wingdings" panose="05000000000000000000" pitchFamily="2" charset="2"/>
              <a:buChar char="Ø"/>
            </a:pPr>
            <a:r>
              <a:rPr lang="hu-HU" sz="1700" dirty="0" smtClean="0">
                <a:solidFill>
                  <a:schemeClr val="accent6"/>
                </a:solidFill>
              </a:rPr>
              <a:t>A Tao. tv. szerinti kedvezményezett részesedéscsere keretében történő vagyonszerzés</a:t>
            </a:r>
            <a:r>
              <a:rPr lang="hu-HU" sz="1700" dirty="0">
                <a:solidFill>
                  <a:schemeClr val="accent6"/>
                </a:solidFill>
              </a:rPr>
              <a:t>;</a:t>
            </a:r>
          </a:p>
          <a:p>
            <a:pPr lvl="1" algn="just">
              <a:buFont typeface="Wingdings" panose="05000000000000000000" pitchFamily="2" charset="2"/>
              <a:buChar char="Ø"/>
            </a:pPr>
            <a:r>
              <a:rPr lang="hu-HU" sz="1700" dirty="0" smtClean="0">
                <a:solidFill>
                  <a:schemeClr val="accent6"/>
                </a:solidFill>
              </a:rPr>
              <a:t>ingatlannak, illetve a vagyoni betétnek a Tao. tv. szerinti kedvezményezett eszközátruházás keretében történő átruházása, ha megfelel az </a:t>
            </a:r>
            <a:r>
              <a:rPr lang="hu-HU" sz="1700" dirty="0" err="1" smtClean="0">
                <a:solidFill>
                  <a:schemeClr val="accent6"/>
                </a:solidFill>
              </a:rPr>
              <a:t>Itv-ben</a:t>
            </a:r>
            <a:r>
              <a:rPr lang="hu-HU" sz="1700" dirty="0" smtClean="0">
                <a:solidFill>
                  <a:schemeClr val="accent6"/>
                </a:solidFill>
              </a:rPr>
              <a:t> felsorolt együttes feltételeknek</a:t>
            </a:r>
            <a:r>
              <a:rPr lang="hu-HU" sz="1700" dirty="0">
                <a:solidFill>
                  <a:schemeClr val="accent6"/>
                </a:solidFill>
              </a:rPr>
              <a:t>;</a:t>
            </a:r>
          </a:p>
          <a:p>
            <a:pPr lvl="1" algn="just">
              <a:buFont typeface="Wingdings" panose="05000000000000000000" pitchFamily="2" charset="2"/>
              <a:buChar char="Ø"/>
            </a:pPr>
            <a:r>
              <a:rPr lang="hu-HU" sz="1700" dirty="0" smtClean="0">
                <a:solidFill>
                  <a:schemeClr val="accent6"/>
                </a:solidFill>
              </a:rPr>
              <a:t>ingatlannak, valamint a belföldi ingatlanvagyonnal rendelkező társaságban fennálló vagyoni betétnek a Tao. tv. 4.§ 23. pont e) alpontja szerinti kapcsolt vállalkozások közötti átruházása, ha az illetékkötelezettség keletkezése időpontjában a vagyonszerző főtevékenysége saját tulajdonú, bérelt ingatlan bérbeadása, üzemeltetése vagy saját tulajdonú ingatlan adás-vétele</a:t>
            </a:r>
            <a:r>
              <a:rPr lang="hu-HU" sz="1700" dirty="0">
                <a:solidFill>
                  <a:schemeClr val="accent6"/>
                </a:solidFill>
              </a:rPr>
              <a:t>.</a:t>
            </a:r>
            <a:endParaRPr lang="hu-HU" sz="1700" dirty="0" smtClean="0">
              <a:solidFill>
                <a:schemeClr val="accent6"/>
              </a:solidFill>
            </a:endParaRPr>
          </a:p>
          <a:p>
            <a:pPr algn="just">
              <a:buFont typeface="Wingdings" panose="05000000000000000000" pitchFamily="2" charset="2"/>
              <a:buChar char="Ø"/>
            </a:pPr>
            <a:endParaRPr lang="hu-HU" sz="1800" b="1" i="1" dirty="0">
              <a:solidFill>
                <a:schemeClr val="accent6"/>
              </a:solidFill>
            </a:endParaRPr>
          </a:p>
          <a:p>
            <a:pPr marL="0" indent="0" algn="just">
              <a:buNone/>
            </a:pPr>
            <a:endParaRPr lang="hu-HU" sz="1600" dirty="0">
              <a:solidFill>
                <a:schemeClr val="accent6"/>
              </a:solidFill>
            </a:endParaRPr>
          </a:p>
          <a:p>
            <a:pPr marL="0" lvl="0" indent="0" algn="just">
              <a:buNone/>
            </a:pPr>
            <a:r>
              <a:rPr lang="hu-HU" sz="1400" i="1" dirty="0" smtClean="0">
                <a:solidFill>
                  <a:srgbClr val="2D2DB9"/>
                </a:solidFill>
              </a:rPr>
              <a:t>Hatály</a:t>
            </a:r>
            <a:r>
              <a:rPr lang="hu-HU" sz="1400" dirty="0">
                <a:solidFill>
                  <a:srgbClr val="2D2DB9"/>
                </a:solidFill>
              </a:rPr>
              <a:t>: </a:t>
            </a:r>
            <a:r>
              <a:rPr lang="hu-HU" sz="1400" dirty="0" smtClean="0">
                <a:solidFill>
                  <a:srgbClr val="2D2DB9"/>
                </a:solidFill>
              </a:rPr>
              <a:t>2020.02.01.</a:t>
            </a:r>
            <a:endParaRPr lang="hu-HU" sz="1400" dirty="0">
              <a:solidFill>
                <a:srgbClr val="2D2DB9"/>
              </a:solidFill>
            </a:endParaRPr>
          </a:p>
          <a:p>
            <a:pPr marL="0" indent="0" algn="just">
              <a:buNone/>
            </a:pPr>
            <a:endParaRPr lang="hu-HU" sz="2000" dirty="0">
              <a:solidFill>
                <a:schemeClr val="accent6"/>
              </a:solidFill>
            </a:endParaRPr>
          </a:p>
        </p:txBody>
      </p:sp>
    </p:spTree>
    <p:extLst>
      <p:ext uri="{BB962C8B-B14F-4D97-AF65-F5344CB8AC3E}">
        <p14:creationId xmlns:p14="http://schemas.microsoft.com/office/powerpoint/2010/main" val="28617564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églalap 3"/>
          <p:cNvSpPr/>
          <p:nvPr/>
        </p:nvSpPr>
        <p:spPr>
          <a:xfrm>
            <a:off x="2474311" y="3244334"/>
            <a:ext cx="4195379" cy="584775"/>
          </a:xfrm>
          <a:prstGeom prst="rect">
            <a:avLst/>
          </a:prstGeom>
        </p:spPr>
        <p:txBody>
          <a:bodyPr wrap="none">
            <a:spAutoFit/>
          </a:bodyPr>
          <a:lstStyle/>
          <a:p>
            <a:pPr algn="ctr" eaLnBrk="0" fontAlgn="base" hangingPunct="0">
              <a:spcBef>
                <a:spcPct val="0"/>
              </a:spcBef>
              <a:spcAft>
                <a:spcPct val="0"/>
              </a:spcAft>
            </a:pPr>
            <a:r>
              <a:rPr lang="hu-HU" sz="3200" b="1" dirty="0">
                <a:solidFill>
                  <a:srgbClr val="002060"/>
                </a:solidFill>
                <a:latin typeface="+mj-lt"/>
                <a:ea typeface="+mj-ea"/>
                <a:cs typeface="+mj-cs"/>
              </a:rPr>
              <a:t>Köszönöm a figyelmet!</a:t>
            </a:r>
          </a:p>
        </p:txBody>
      </p:sp>
    </p:spTree>
    <p:extLst>
      <p:ext uri="{BB962C8B-B14F-4D97-AF65-F5344CB8AC3E}">
        <p14:creationId xmlns:p14="http://schemas.microsoft.com/office/powerpoint/2010/main" val="899696669"/>
      </p:ext>
    </p:extLst>
  </p:cSld>
  <p:clrMapOvr>
    <a:masterClrMapping/>
  </p:clrMapOvr>
  <p:timing>
    <p:tnLst>
      <p:par>
        <p:cTn id="1" dur="indefinite" restart="never" nodeType="tmRoot"/>
      </p:par>
    </p:tnLst>
  </p:timing>
</p:sld>
</file>

<file path=ppt/theme/theme1.xml><?xml version="1.0" encoding="utf-8"?>
<a:theme xmlns:a="http://schemas.openxmlformats.org/drawingml/2006/main" name="1_Alapértelmezett terv">
  <a:themeElements>
    <a:clrScheme name="">
      <a:dk1>
        <a:srgbClr val="993300"/>
      </a:dk1>
      <a:lt1>
        <a:srgbClr val="FFFFFF"/>
      </a:lt1>
      <a:dk2>
        <a:srgbClr val="336600"/>
      </a:dk2>
      <a:lt2>
        <a:srgbClr val="808080"/>
      </a:lt2>
      <a:accent1>
        <a:srgbClr val="FFFF99"/>
      </a:accent1>
      <a:accent2>
        <a:srgbClr val="3333CC"/>
      </a:accent2>
      <a:accent3>
        <a:srgbClr val="FFFFFF"/>
      </a:accent3>
      <a:accent4>
        <a:srgbClr val="822A00"/>
      </a:accent4>
      <a:accent5>
        <a:srgbClr val="FFFFCA"/>
      </a:accent5>
      <a:accent6>
        <a:srgbClr val="2D2DB9"/>
      </a:accent6>
      <a:hlink>
        <a:srgbClr val="CCCCFF"/>
      </a:hlink>
      <a:folHlink>
        <a:srgbClr val="B2B2B2"/>
      </a:folHlink>
    </a:clrScheme>
    <a:fontScheme name="Alapértelmezett terv">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32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Alapértelmezett terv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Alapértelmezett terv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Alapértelmezett terv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Alapértelmezett terv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Alapértelmezett terv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Alapértelmezett terv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Alapértelmezett terv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4960</TotalTime>
  <Words>3452</Words>
  <Application>Microsoft Office PowerPoint</Application>
  <PresentationFormat>Diavetítés a képernyőre (4:3 oldalarány)</PresentationFormat>
  <Paragraphs>361</Paragraphs>
  <Slides>42</Slides>
  <Notes>1</Notes>
  <HiddenSlides>0</HiddenSlides>
  <MMClips>0</MMClips>
  <ScaleCrop>false</ScaleCrop>
  <HeadingPairs>
    <vt:vector size="6" baseType="variant">
      <vt:variant>
        <vt:lpstr>Használt betűtípusok</vt:lpstr>
      </vt:variant>
      <vt:variant>
        <vt:i4>3</vt:i4>
      </vt:variant>
      <vt:variant>
        <vt:lpstr>Téma</vt:lpstr>
      </vt:variant>
      <vt:variant>
        <vt:i4>1</vt:i4>
      </vt:variant>
      <vt:variant>
        <vt:lpstr>Diacímek</vt:lpstr>
      </vt:variant>
      <vt:variant>
        <vt:i4>42</vt:i4>
      </vt:variant>
    </vt:vector>
  </HeadingPairs>
  <TitlesOfParts>
    <vt:vector size="46" baseType="lpstr">
      <vt:lpstr>Calibri</vt:lpstr>
      <vt:lpstr>Times New Roman</vt:lpstr>
      <vt:lpstr>Wingdings</vt:lpstr>
      <vt:lpstr>1_Alapértelmezett terv</vt:lpstr>
      <vt:lpstr> 2019. évközi és 2020. évi változások  Járulékok, kata, illeték  </vt:lpstr>
      <vt:lpstr>PowerPoint bemutató</vt:lpstr>
      <vt:lpstr>Örökbefogadói díj [Ebtv. 42/H. §]</vt:lpstr>
      <vt:lpstr>Örökbefogadói díj a Tbj-ben [Tbj. 8. § aa) pont; 9. § (3) a) pont; 16. § (1) a) pont; 28. § (1) a) és c) pont; 29. § (4) a) és c) pont  ]</vt:lpstr>
      <vt:lpstr>Egészségügyi szolgáltatási járulék [Tbj. 19. § (4) bekezdés]</vt:lpstr>
      <vt:lpstr>Szakképzési rendszer átalakulásával kapcsolatos fontosabb módosítások [Tbj. 4. § a) 2. pont; k) 1. pont; p) pont; 5. § (1) bekezdés c) pont, 8. § h) pont]</vt:lpstr>
      <vt:lpstr>Szakképzési munkaszerződés</vt:lpstr>
      <vt:lpstr>PowerPoint bemutató</vt:lpstr>
      <vt:lpstr>Főbb módosítások</vt:lpstr>
      <vt:lpstr>Fogalmak</vt:lpstr>
      <vt:lpstr>Biztosítottak</vt:lpstr>
      <vt:lpstr>Járulékalapot képező jövedelem:  Munkaviszony - minimum járulékalap 1.</vt:lpstr>
      <vt:lpstr>Járulékalapot képező jövedelem:  Munkaviszony - minimum járulékalap 1.</vt:lpstr>
      <vt:lpstr>Járulék mérték</vt:lpstr>
      <vt:lpstr>A befizetések elszámolása</vt:lpstr>
      <vt:lpstr>Vállalkozók</vt:lpstr>
      <vt:lpstr>A társas vállalkozók járulékfizetése</vt:lpstr>
      <vt:lpstr>Az egyéni vállalkozók járulékfizetése</vt:lpstr>
      <vt:lpstr>A biztosított őstermelő 1.</vt:lpstr>
      <vt:lpstr>Az egészségügyi szolgáltatási járulék fizetési kötelezettség 1.</vt:lpstr>
      <vt:lpstr>Az egészségügyi szolgáltatási járulék fizetési kötelezettség 2.</vt:lpstr>
      <vt:lpstr>Az egészségügyi szolgáltatási járulék fizetési kötelezettség 3.</vt:lpstr>
      <vt:lpstr>Az egészségügyi szolgáltatási járulék fizetési kötelezettség 4.</vt:lpstr>
      <vt:lpstr>Az egészségügyi szolgáltatási járulék fizetési kötelezettség 5.</vt:lpstr>
      <vt:lpstr>Az elévülési idő figyelmen kívül hagyására irányuló eljárás</vt:lpstr>
      <vt:lpstr>Átmeneti szabályok</vt:lpstr>
      <vt:lpstr>PowerPoint bemutató</vt:lpstr>
      <vt:lpstr>Az adó mértéke [2. § (1) bekezdés] </vt:lpstr>
      <vt:lpstr>Őstermelők 1.  [Szocho tv. 7. §; 36/A. §; Szja. tv. 22. § (6a) bekezdés]</vt:lpstr>
      <vt:lpstr>Őstermelők 2.  [Szja. tv. 22. § (6a) bekezdés; 98.§ (6) bekezdés]</vt:lpstr>
      <vt:lpstr>Őstermelők 3. [Szocho tv. 7. §; 36/A. §]</vt:lpstr>
      <vt:lpstr>Őstermelők 4.  [Szja. tv. 22.§ (6a) bekezdés]</vt:lpstr>
      <vt:lpstr>PowerPoint bemutató</vt:lpstr>
      <vt:lpstr>Ellátás alap [Katv. 10. § (1)]</vt:lpstr>
      <vt:lpstr>Mentesülés a tételes adó megfizetése alól [Katv. 8. § (10) bekezdés a)pont]</vt:lpstr>
      <vt:lpstr>PowerPoint bemutató</vt:lpstr>
      <vt:lpstr>Civil szervezetek - illetékmentesség [Itv. 5. § (2) bekezdés; 102. § (1) bekezdés v) pont]</vt:lpstr>
      <vt:lpstr>Civil szervezetek [Itv. 87. § (6) bekezdés; 99/T. §]</vt:lpstr>
      <vt:lpstr>Belterületbe vont ingatlan 1. [Itv. 18. §(1a) bekezdés; 102. § (1a) bekezdés]</vt:lpstr>
      <vt:lpstr>Belterületbe vont ingatlan 2. [Itv. 19. §(6) bekezdés; 27. § (4) bekezdés]</vt:lpstr>
      <vt:lpstr>Belterületbe vont ingatlan 3. [Itv. 26. § (21) bekezdés]</vt:lpstr>
      <vt:lpstr>PowerPoint bemutató</vt:lpstr>
    </vt:vector>
  </TitlesOfParts>
  <Company>Nemzeti Adó- és Vámhivatal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SZEMÉLYI JÖVEDELEMADÓ 2016</dc:title>
  <dc:creator>Toldi Szilvia</dc:creator>
  <cp:lastModifiedBy>Honosi Krisztina</cp:lastModifiedBy>
  <cp:revision>442</cp:revision>
  <cp:lastPrinted>2017-09-05T11:23:04Z</cp:lastPrinted>
  <dcterms:created xsi:type="dcterms:W3CDTF">2015-12-04T07:41:28Z</dcterms:created>
  <dcterms:modified xsi:type="dcterms:W3CDTF">2020-01-20T09:37:30Z</dcterms:modified>
</cp:coreProperties>
</file>